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de177e5b2_3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de177e5b2_3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de177e5b2_3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de177e5b2_3_1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9de177e5b2_3_1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30" name="Google Shape;730;g9de177e5b2_3_16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de177e5b2_3_16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9de177e5b2_3_16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1" name="Google Shape;741;g9de177e5b2_3_16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9de177e5b2_3_18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9de177e5b2_3_18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2" name="Google Shape;752;g9de177e5b2_3_18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9de177e5b2_3_18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g9de177e5b2_3_18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3" name="Google Shape;763;g9de177e5b2_3_18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9de177e5b2_3_19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g9de177e5b2_3_19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4" name="Google Shape;774;g9de177e5b2_3_19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de177e5b2_3_19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9de177e5b2_3_19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5" name="Google Shape;785;g9de177e5b2_3_19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de177e5b2_3_2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9de177e5b2_3_2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5" name="Google Shape;795;g9de177e5b2_3_2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de177e5b2_3_9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9de177e5b2_3_9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9de177e5b2_3_9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de177e5b2_3_2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9de177e5b2_3_2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3" name="Google Shape;843;g9de177e5b2_3_2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de177e5b2_3_9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9de177e5b2_3_9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3" name="Google Shape;853;g9de177e5b2_3_9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de177e5b2_3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de177e5b2_3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5" name="Google Shape;655;g9de177e5b2_3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3a5048ae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53a5048ae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3" name="Google Shape;863;g53a5048ae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3a5048a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53a5048a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1" name="Google Shape;881;g53a5048ae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3a5048ae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53a5048ae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1" name="Google Shape;891;g53a5048ae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3a5048ae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53a5048ae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1" name="Google Shape;901;g53a5048ae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3a5048ae3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g53a5048ae3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1" name="Google Shape;911;g53a5048ae3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3a5048ae3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g53a5048ae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1" name="Google Shape;921;g53a5048ae3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3a5048ae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53a5048ae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2" name="Google Shape;932;g53a5048ae3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53a5048ae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53a5048ae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3" name="Google Shape;943;g53a5048ae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3a5048ae3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53a5048ae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4" name="Google Shape;954;g53a5048ae3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3a5048ae3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53a5048ae3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5" name="Google Shape;965;g53a5048ae3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de177e5b2_3_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9de177e5b2_3_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64" name="Google Shape;664;g9de177e5b2_3_6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3a5048a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53a5048a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6" name="Google Shape;976;g53a5048a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9de177e5b2_3_2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9de177e5b2_3_2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7" name="Google Shape;987;g9de177e5b2_3_23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9de177e5b2_3_2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9de177e5b2_3_2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7" name="Google Shape;997;g9de177e5b2_3_2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de177e5b2_3_8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9de177e5b2_3_8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g9de177e5b2_3_8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de177e5b2_3_8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9de177e5b2_3_8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9de177e5b2_3_8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de177e5b2_3_8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g9de177e5b2_3_8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g9de177e5b2_3_8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de177e5b2_3_8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9de177e5b2_3_8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5" name="Google Shape;1065;g9de177e5b2_3_8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de177e5b2_3_8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g9de177e5b2_3_8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6" name="Google Shape;1076;g9de177e5b2_3_8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9de177e5b2_3_8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9de177e5b2_3_8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5" name="Google Shape;1085;g9de177e5b2_3_8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9de177e5b2_3_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9de177e5b2_3_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4" name="Google Shape;1094;g9de177e5b2_3_9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de177e5b2_3_7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9de177e5b2_3_7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5" name="Google Shape;675;g9de177e5b2_3_7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9de177e5b2_3_9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9de177e5b2_3_9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4" name="Google Shape;1104;g9de177e5b2_3_9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de177e5b2_3_10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g9de177e5b2_3_10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g9de177e5b2_3_10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de177e5b2_3_8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9de177e5b2_3_8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4" name="Google Shape;684;g9de177e5b2_3_8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de177e5b2_3_1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de177e5b2_3_1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3" name="Google Shape;693;g9de177e5b2_3_16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de177e5b2_3_16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9de177e5b2_3_16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02" name="Google Shape;702;g9de177e5b2_3_16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de177e5b2_3_1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9de177e5b2_3_1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3" name="Google Shape;713;g9de177e5b2_3_1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de177e5b2_3_16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9de177e5b2_3_16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1" name="Google Shape;721;g9de177e5b2_3_16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4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xoURe3KAGtQ" TargetMode="External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093128" y="1785188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>
                <a:solidFill>
                  <a:schemeClr val="accent1"/>
                </a:solidFill>
              </a:rPr>
              <a:t>七彩霓虹</a:t>
            </a:r>
            <a:r>
              <a:rPr lang="zh-TW" sz="5400">
                <a:solidFill>
                  <a:schemeClr val="accent1"/>
                </a:solidFill>
              </a:rPr>
              <a:t>燈</a:t>
            </a:r>
            <a:endParaRPr sz="5400">
              <a:solidFill>
                <a:schemeClr val="accent1"/>
              </a:solidFill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2" name="Google Shape;202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3" name="Google Shape;203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2"/>
          <p:cNvSpPr txBox="1"/>
          <p:nvPr/>
        </p:nvSpPr>
        <p:spPr>
          <a:xfrm>
            <a:off x="2508488" y="2754103"/>
            <a:ext cx="4088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25395" y="2060472"/>
            <a:ext cx="3318611" cy="33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波浪燈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3" name="Google Shape;7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5" name="Google Shape;735;p41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6" name="Google Shape;736;p41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剛剛的影片中，你發現什麼？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1704225" y="3305025"/>
            <a:ext cx="479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定時的換顏色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每次換的顏色都是接近的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像有漸層的彩虹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4" name="Google Shape;7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03" y="774775"/>
            <a:ext cx="5365397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2"/>
          <p:cNvSpPr txBox="1"/>
          <p:nvPr/>
        </p:nvSpPr>
        <p:spPr>
          <a:xfrm>
            <a:off x="6694950" y="124392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7" name="Google Shape;747;p42"/>
          <p:cNvSpPr txBox="1"/>
          <p:nvPr/>
        </p:nvSpPr>
        <p:spPr>
          <a:xfrm>
            <a:off x="6694950" y="2531188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8" name="Google Shape;748;p42"/>
          <p:cNvSpPr txBox="1"/>
          <p:nvPr/>
        </p:nvSpPr>
        <p:spPr>
          <a:xfrm>
            <a:off x="6694950" y="381847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5" name="Google Shape;7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03" y="774775"/>
            <a:ext cx="5365397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3"/>
          <p:cNvSpPr txBox="1"/>
          <p:nvPr/>
        </p:nvSpPr>
        <p:spPr>
          <a:xfrm>
            <a:off x="6694950" y="124392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60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8" name="Google Shape;758;p43"/>
          <p:cNvSpPr txBox="1"/>
          <p:nvPr/>
        </p:nvSpPr>
        <p:spPr>
          <a:xfrm>
            <a:off x="6694950" y="2531188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9" name="Google Shape;759;p43"/>
          <p:cNvSpPr txBox="1"/>
          <p:nvPr/>
        </p:nvSpPr>
        <p:spPr>
          <a:xfrm>
            <a:off x="6694950" y="381847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6" name="Google Shape;7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03" y="774775"/>
            <a:ext cx="5365397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4"/>
          <p:cNvSpPr txBox="1"/>
          <p:nvPr/>
        </p:nvSpPr>
        <p:spPr>
          <a:xfrm>
            <a:off x="6694950" y="124392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60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6694950" y="2531188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藍</a:t>
            </a:r>
            <a:endParaRPr b="1" sz="600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0" name="Google Shape;770;p44"/>
          <p:cNvSpPr txBox="1"/>
          <p:nvPr/>
        </p:nvSpPr>
        <p:spPr>
          <a:xfrm>
            <a:off x="6694950" y="381847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b="1" sz="6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7" name="Google Shape;7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03" y="774775"/>
            <a:ext cx="5365397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5"/>
          <p:cNvSpPr txBox="1"/>
          <p:nvPr/>
        </p:nvSpPr>
        <p:spPr>
          <a:xfrm>
            <a:off x="6694950" y="124392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60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0" name="Google Shape;780;p45"/>
          <p:cNvSpPr txBox="1"/>
          <p:nvPr/>
        </p:nvSpPr>
        <p:spPr>
          <a:xfrm>
            <a:off x="6694950" y="2531188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藍</a:t>
            </a:r>
            <a:endParaRPr b="1" sz="600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1" name="Google Shape;781;p45"/>
          <p:cNvSpPr txBox="1"/>
          <p:nvPr/>
        </p:nvSpPr>
        <p:spPr>
          <a:xfrm>
            <a:off x="6694950" y="3818475"/>
            <a:ext cx="154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EB3B2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</a:t>
            </a:r>
            <a:endParaRPr b="1" sz="6000">
              <a:solidFill>
                <a:srgbClr val="EB3B2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8" name="Google Shape;7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00" y="1291923"/>
            <a:ext cx="6952207" cy="3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6"/>
          <p:cNvSpPr/>
          <p:nvPr/>
        </p:nvSpPr>
        <p:spPr>
          <a:xfrm>
            <a:off x="4654300" y="1956775"/>
            <a:ext cx="540000" cy="54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6693575" y="2696200"/>
            <a:ext cx="540000" cy="54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8" name="Google Shape;7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7"/>
          <p:cNvPicPr preferRelativeResize="0"/>
          <p:nvPr/>
        </p:nvPicPr>
        <p:blipFill rotWithShape="1">
          <a:blip r:embed="rId4">
            <a:alphaModFix/>
          </a:blip>
          <a:srcRect b="11474" l="0" r="0" t="48490"/>
          <a:stretch/>
        </p:blipFill>
        <p:spPr>
          <a:xfrm>
            <a:off x="154388" y="1816975"/>
            <a:ext cx="8835224" cy="27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7"/>
          <p:cNvSpPr/>
          <p:nvPr/>
        </p:nvSpPr>
        <p:spPr>
          <a:xfrm>
            <a:off x="4738150" y="1816975"/>
            <a:ext cx="540000" cy="54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7"/>
          <p:cNvSpPr/>
          <p:nvPr/>
        </p:nvSpPr>
        <p:spPr>
          <a:xfrm>
            <a:off x="7448325" y="2734525"/>
            <a:ext cx="540000" cy="540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" name="Google Shape;809;p48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810" name="Google Shape;810;p48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816" name="Google Shape;816;p48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20" name="Google Shape;820;p48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821" name="Google Shape;821;p48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39" name="Google Shape;839;p48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</a:t>
            </a: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6" name="Google Shape;8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49"/>
          <p:cNvSpPr txBox="1"/>
          <p:nvPr/>
        </p:nvSpPr>
        <p:spPr>
          <a:xfrm>
            <a:off x="4978400" y="3504900"/>
            <a:ext cx="29466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點選“</a:t>
            </a:r>
            <a:r>
              <a:rPr b="1" lang="zh-TW" sz="2700">
                <a:solidFill>
                  <a:srgbClr val="FFFFFF"/>
                </a:solidFill>
              </a:rPr>
              <a:t>開啟舊檔</a:t>
            </a:r>
            <a:r>
              <a:rPr b="1" lang="zh-TW" sz="2700">
                <a:solidFill>
                  <a:srgbClr val="FFFFFF"/>
                </a:solidFill>
              </a:rPr>
              <a:t>”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C000"/>
                </a:solidFill>
              </a:rPr>
              <a:t>選取桌面上的檔案</a:t>
            </a:r>
            <a:endParaRPr b="1" sz="27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48" name="Google Shape;84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3345"/>
            <a:ext cx="9144001" cy="139968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9"/>
          <p:cNvSpPr/>
          <p:nvPr/>
        </p:nvSpPr>
        <p:spPr>
          <a:xfrm>
            <a:off x="4383050" y="1640750"/>
            <a:ext cx="1123800" cy="7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6" name="Google Shape;8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564" y="833151"/>
            <a:ext cx="6618874" cy="431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50"/>
          <p:cNvSpPr/>
          <p:nvPr/>
        </p:nvSpPr>
        <p:spPr>
          <a:xfrm>
            <a:off x="2635950" y="1626775"/>
            <a:ext cx="1836600" cy="7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0"/>
          <p:cNvSpPr txBox="1"/>
          <p:nvPr/>
        </p:nvSpPr>
        <p:spPr>
          <a:xfrm>
            <a:off x="5006350" y="1178875"/>
            <a:ext cx="29466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點選“DFRobot”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C000"/>
                </a:solidFill>
              </a:rPr>
              <a:t>可調光LED燈模組</a:t>
            </a:r>
            <a:endParaRPr b="1" sz="27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還記得三原色有哪兩種嗎？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6" name="Google Shape;8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950" y="878402"/>
            <a:ext cx="5635600" cy="25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1"/>
          <p:cNvSpPr txBox="1"/>
          <p:nvPr/>
        </p:nvSpPr>
        <p:spPr>
          <a:xfrm>
            <a:off x="3121900" y="3755400"/>
            <a:ext cx="2255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在</a:t>
            </a:r>
            <a:r>
              <a:rPr b="1" lang="zh-TW" sz="3000">
                <a:solidFill>
                  <a:srgbClr val="00FF00"/>
                </a:solidFill>
              </a:rPr>
              <a:t>控制</a:t>
            </a:r>
            <a:r>
              <a:rPr lang="zh-TW" sz="3000">
                <a:solidFill>
                  <a:srgbClr val="FFFFFF"/>
                </a:solidFill>
              </a:rPr>
              <a:t>類別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9" name="Google Shape;869;p51"/>
          <p:cNvSpPr txBox="1"/>
          <p:nvPr/>
        </p:nvSpPr>
        <p:spPr>
          <a:xfrm>
            <a:off x="7463475" y="961475"/>
            <a:ext cx="1545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變數名稱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0" name="Google Shape;870;p51"/>
          <p:cNvSpPr txBox="1"/>
          <p:nvPr/>
        </p:nvSpPr>
        <p:spPr>
          <a:xfrm>
            <a:off x="7463475" y="1336950"/>
            <a:ext cx="1545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開始值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1" name="Google Shape;871;p51"/>
          <p:cNvSpPr txBox="1"/>
          <p:nvPr/>
        </p:nvSpPr>
        <p:spPr>
          <a:xfrm>
            <a:off x="7463475" y="1726325"/>
            <a:ext cx="1545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結束值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2" name="Google Shape;872;p51"/>
          <p:cNvSpPr txBox="1"/>
          <p:nvPr/>
        </p:nvSpPr>
        <p:spPr>
          <a:xfrm>
            <a:off x="7463475" y="2114250"/>
            <a:ext cx="1632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間格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(經過1秒)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3" name="Google Shape;873;p51"/>
          <p:cNvSpPr/>
          <p:nvPr/>
        </p:nvSpPr>
        <p:spPr>
          <a:xfrm>
            <a:off x="6940575" y="1106525"/>
            <a:ext cx="5229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1"/>
          <p:cNvSpPr/>
          <p:nvPr/>
        </p:nvSpPr>
        <p:spPr>
          <a:xfrm>
            <a:off x="5779225" y="1549175"/>
            <a:ext cx="16323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1"/>
          <p:cNvSpPr/>
          <p:nvPr/>
        </p:nvSpPr>
        <p:spPr>
          <a:xfrm>
            <a:off x="5779225" y="1924650"/>
            <a:ext cx="16323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1"/>
          <p:cNvSpPr/>
          <p:nvPr/>
        </p:nvSpPr>
        <p:spPr>
          <a:xfrm>
            <a:off x="5779225" y="2300125"/>
            <a:ext cx="16323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1"/>
          <p:cNvSpPr txBox="1"/>
          <p:nvPr/>
        </p:nvSpPr>
        <p:spPr>
          <a:xfrm>
            <a:off x="4615775" y="2694975"/>
            <a:ext cx="1545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highlight>
                  <a:srgbClr val="FFFF00"/>
                </a:highlight>
              </a:rPr>
              <a:t>執行內容</a:t>
            </a:r>
            <a:endParaRPr b="1" sz="24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4" name="Google Shape;8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52"/>
          <p:cNvSpPr txBox="1"/>
          <p:nvPr/>
        </p:nvSpPr>
        <p:spPr>
          <a:xfrm>
            <a:off x="2638200" y="3537250"/>
            <a:ext cx="38676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rgbClr val="FFFFFF"/>
                </a:solidFill>
              </a:rPr>
              <a:t>哪一個才會亮？</a:t>
            </a:r>
            <a:endParaRPr b="1" sz="3500">
              <a:solidFill>
                <a:srgbClr val="FF595A"/>
              </a:solidFill>
            </a:endParaRPr>
          </a:p>
        </p:txBody>
      </p:sp>
      <p:pic>
        <p:nvPicPr>
          <p:cNvPr id="886" name="Google Shape;88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199" y="1679363"/>
            <a:ext cx="3288775" cy="12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950" y="1642675"/>
            <a:ext cx="3388702" cy="1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4" name="Google Shape;8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3"/>
          <p:cNvSpPr txBox="1"/>
          <p:nvPr/>
        </p:nvSpPr>
        <p:spPr>
          <a:xfrm>
            <a:off x="2638200" y="3450500"/>
            <a:ext cx="38676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rgbClr val="FFFFFF"/>
                </a:solidFill>
              </a:rPr>
              <a:t>哪一個才會亮？</a:t>
            </a:r>
            <a:endParaRPr b="1" sz="3500">
              <a:solidFill>
                <a:srgbClr val="FF595A"/>
              </a:solidFill>
            </a:endParaRPr>
          </a:p>
        </p:txBody>
      </p:sp>
      <p:pic>
        <p:nvPicPr>
          <p:cNvPr id="896" name="Google Shape;89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84" y="1615888"/>
            <a:ext cx="3270605" cy="13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738" y="1580125"/>
            <a:ext cx="3542313" cy="140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4" name="Google Shape;9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4"/>
          <p:cNvSpPr txBox="1"/>
          <p:nvPr/>
        </p:nvSpPr>
        <p:spPr>
          <a:xfrm>
            <a:off x="1335150" y="856875"/>
            <a:ext cx="68340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FF00"/>
                </a:solidFill>
              </a:rPr>
              <a:t>如果要跟上一次出一樣的呼吸燈？</a:t>
            </a:r>
            <a:endParaRPr b="1" sz="3200">
              <a:solidFill>
                <a:srgbClr val="00FF00"/>
              </a:solidFill>
            </a:endParaRPr>
          </a:p>
        </p:txBody>
      </p:sp>
      <p:pic>
        <p:nvPicPr>
          <p:cNvPr id="906" name="Google Shape;90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0" y="1787162"/>
            <a:ext cx="4269026" cy="2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250" y="1834775"/>
            <a:ext cx="4591025" cy="2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4" name="Google Shape;9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55"/>
          <p:cNvSpPr txBox="1"/>
          <p:nvPr/>
        </p:nvSpPr>
        <p:spPr>
          <a:xfrm>
            <a:off x="1335150" y="856875"/>
            <a:ext cx="68340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FF00"/>
                </a:solidFill>
              </a:rPr>
              <a:t>如果要跟上一次出一樣的呼吸燈？</a:t>
            </a:r>
            <a:endParaRPr b="1" sz="3200">
              <a:solidFill>
                <a:srgbClr val="00FF00"/>
              </a:solidFill>
            </a:endParaRPr>
          </a:p>
        </p:txBody>
      </p:sp>
      <p:pic>
        <p:nvPicPr>
          <p:cNvPr id="916" name="Google Shape;91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5" y="1913588"/>
            <a:ext cx="4329749" cy="20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176" y="1834775"/>
            <a:ext cx="4501375" cy="217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4" name="Google Shape;9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56"/>
          <p:cNvSpPr txBox="1"/>
          <p:nvPr/>
        </p:nvSpPr>
        <p:spPr>
          <a:xfrm>
            <a:off x="3105725" y="296275"/>
            <a:ext cx="274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由藍到紫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6" name="Google Shape;92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00" y="1088850"/>
            <a:ext cx="7993611" cy="37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375" y="883975"/>
            <a:ext cx="432826" cy="4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5" name="Google Shape;93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57"/>
          <p:cNvSpPr txBox="1"/>
          <p:nvPr/>
        </p:nvSpPr>
        <p:spPr>
          <a:xfrm>
            <a:off x="3105725" y="296275"/>
            <a:ext cx="274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由紫到紅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38" y="1084484"/>
            <a:ext cx="8116113" cy="387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100" y="373725"/>
            <a:ext cx="432826" cy="4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6" name="Google Shape;94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58"/>
          <p:cNvSpPr txBox="1"/>
          <p:nvPr/>
        </p:nvSpPr>
        <p:spPr>
          <a:xfrm>
            <a:off x="3105725" y="296275"/>
            <a:ext cx="274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由紅到黃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38" y="1104084"/>
            <a:ext cx="8084714" cy="387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0400" y="96147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7" name="Google Shape;95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59"/>
          <p:cNvSpPr txBox="1"/>
          <p:nvPr/>
        </p:nvSpPr>
        <p:spPr>
          <a:xfrm>
            <a:off x="3105725" y="296275"/>
            <a:ext cx="274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由黃到綠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5" y="1094309"/>
            <a:ext cx="8083495" cy="387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775" y="1533000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8" name="Google Shape;9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0"/>
          <p:cNvSpPr txBox="1"/>
          <p:nvPr/>
        </p:nvSpPr>
        <p:spPr>
          <a:xfrm>
            <a:off x="2743325" y="296275"/>
            <a:ext cx="3468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由綠到</a:t>
            </a: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藍綠色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25" y="1084484"/>
            <a:ext cx="8085940" cy="38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938" y="16584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7" name="Google Shape;6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0" name="Google Shape;670;p34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還記得三原色有哪兩種嗎？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1" name="Google Shape;671;p34"/>
          <p:cNvSpPr txBox="1"/>
          <p:nvPr/>
        </p:nvSpPr>
        <p:spPr>
          <a:xfrm>
            <a:off x="1704225" y="3305025"/>
            <a:ext cx="479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色料三原色、色光三原色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那他們分別是哪三個顏色呢？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9" name="Google Shape;97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1"/>
          <p:cNvSpPr txBox="1"/>
          <p:nvPr/>
        </p:nvSpPr>
        <p:spPr>
          <a:xfrm>
            <a:off x="2743325" y="296275"/>
            <a:ext cx="376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842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由藍綠色到</a:t>
            </a:r>
            <a:r>
              <a:rPr lang="zh-TW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藍色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38" y="1104084"/>
            <a:ext cx="8116113" cy="387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225" y="361150"/>
            <a:ext cx="2100724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600" y="1525175"/>
            <a:ext cx="432826" cy="4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0" name="Google Shape;99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2" y="1443637"/>
            <a:ext cx="8319000" cy="3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2"/>
          <p:cNvSpPr/>
          <p:nvPr/>
        </p:nvSpPr>
        <p:spPr>
          <a:xfrm>
            <a:off x="2992350" y="3080375"/>
            <a:ext cx="4107900" cy="10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2"/>
          <p:cNvSpPr txBox="1"/>
          <p:nvPr/>
        </p:nvSpPr>
        <p:spPr>
          <a:xfrm>
            <a:off x="6197400" y="582200"/>
            <a:ext cx="29466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將原本的類比訊號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C000"/>
                </a:solidFill>
              </a:rPr>
              <a:t>改成可調光模組</a:t>
            </a:r>
            <a:endParaRPr b="1" sz="27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0" name="Google Shape;100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2" y="1443637"/>
            <a:ext cx="8319000" cy="3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63"/>
          <p:cNvSpPr/>
          <p:nvPr/>
        </p:nvSpPr>
        <p:spPr>
          <a:xfrm>
            <a:off x="4961800" y="3452300"/>
            <a:ext cx="2138400" cy="67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3"/>
          <p:cNvSpPr txBox="1"/>
          <p:nvPr/>
        </p:nvSpPr>
        <p:spPr>
          <a:xfrm>
            <a:off x="6197400" y="582200"/>
            <a:ext cx="29466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0000"/>
                </a:solidFill>
              </a:rPr>
              <a:t>注意</a:t>
            </a:r>
            <a:endParaRPr b="1"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原本的等級0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CC0000"/>
                </a:solidFill>
              </a:rPr>
              <a:t>改成brightness</a:t>
            </a:r>
            <a:endParaRPr b="1" sz="27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1" name="Google Shape;1011;p64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012" name="Google Shape;1012;p64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64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7" name="Google Shape;1017;p64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018" name="Google Shape;1018;p64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9" name="Google Shape;1019;p64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0" name="Google Shape;1020;p64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22" name="Google Shape;1022;p64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023" name="Google Shape;1023;p64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64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41" name="Google Shape;1041;p64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p65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65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5"/>
          <p:cNvSpPr txBox="1"/>
          <p:nvPr/>
        </p:nvSpPr>
        <p:spPr>
          <a:xfrm>
            <a:off x="6326850" y="2389700"/>
            <a:ext cx="2817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點選序列埠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出現的COM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1050" name="Google Shape;105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65"/>
          <p:cNvSpPr/>
          <p:nvPr/>
        </p:nvSpPr>
        <p:spPr>
          <a:xfrm>
            <a:off x="5075350" y="380236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66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66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9" name="Google Shape;1059;p66"/>
          <p:cNvSpPr txBox="1"/>
          <p:nvPr/>
        </p:nvSpPr>
        <p:spPr>
          <a:xfrm>
            <a:off x="6326700" y="2780800"/>
            <a:ext cx="2817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點選Ardublock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1060" name="Google Shape;10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66"/>
          <p:cNvSpPr/>
          <p:nvPr/>
        </p:nvSpPr>
        <p:spPr>
          <a:xfrm>
            <a:off x="1726975" y="299171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8" name="Google Shape;106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67"/>
          <p:cNvSpPr txBox="1"/>
          <p:nvPr/>
        </p:nvSpPr>
        <p:spPr>
          <a:xfrm>
            <a:off x="1243950" y="1554100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找到一顆RGB LED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67"/>
          <p:cNvSpPr txBox="1"/>
          <p:nvPr/>
        </p:nvSpPr>
        <p:spPr>
          <a:xfrm>
            <a:off x="1243950" y="3144775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找到三色線*2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1" name="Google Shape;107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00" y="2614938"/>
            <a:ext cx="1904573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667177"/>
            <a:ext cx="1904575" cy="1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9" name="Google Shape;10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725" y="1099909"/>
            <a:ext cx="17621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68"/>
          <p:cNvSpPr txBox="1"/>
          <p:nvPr/>
        </p:nvSpPr>
        <p:spPr>
          <a:xfrm>
            <a:off x="1271900" y="1564800"/>
            <a:ext cx="3801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按順序插進RGB 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	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8" name="Google Shape;108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69"/>
          <p:cNvSpPr txBox="1"/>
          <p:nvPr/>
        </p:nvSpPr>
        <p:spPr>
          <a:xfrm>
            <a:off x="1257925" y="2200354"/>
            <a:ext cx="3060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線插進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0" name="Google Shape;109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252850" y="876612"/>
            <a:ext cx="4520376" cy="33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7" name="Google Shape;10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70"/>
          <p:cNvSpPr/>
          <p:nvPr/>
        </p:nvSpPr>
        <p:spPr>
          <a:xfrm rot="-5400000">
            <a:off x="6100875" y="1851825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0"/>
          <p:cNvSpPr txBox="1"/>
          <p:nvPr/>
        </p:nvSpPr>
        <p:spPr>
          <a:xfrm>
            <a:off x="20875" y="1635150"/>
            <a:ext cx="4753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9、10、11腳位S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色料三原色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5"/>
          <p:cNvSpPr txBox="1"/>
          <p:nvPr/>
        </p:nvSpPr>
        <p:spPr>
          <a:xfrm>
            <a:off x="292225" y="1446000"/>
            <a:ext cx="51027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色料三原色</a:t>
            </a:r>
            <a:r>
              <a:rPr b="1"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CMY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青色Cyan</a:t>
            </a:r>
            <a:endParaRPr b="1" sz="2400">
              <a:solidFill>
                <a:schemeClr val="accent1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洋紅色Magenta</a:t>
            </a:r>
            <a:endParaRPr b="1" sz="2400">
              <a:solidFill>
                <a:schemeClr val="accent1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黃色Yellow</a:t>
            </a:r>
            <a:endParaRPr b="1" sz="2400">
              <a:solidFill>
                <a:schemeClr val="accent1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常見用於繪圖(JPEG)、文件(PDF)，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理論上三色相加即形成</a:t>
            </a:r>
            <a:r>
              <a:rPr b="1" lang="zh-TW" sz="2400"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黑色</a:t>
            </a:r>
            <a:r>
              <a:rPr b="1"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0" name="Google Shape;6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325" y="1090600"/>
            <a:ext cx="3228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7" name="Google Shape;110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71"/>
          <p:cNvSpPr/>
          <p:nvPr/>
        </p:nvSpPr>
        <p:spPr>
          <a:xfrm>
            <a:off x="5625650" y="1635150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71"/>
          <p:cNvSpPr txBox="1"/>
          <p:nvPr/>
        </p:nvSpPr>
        <p:spPr>
          <a:xfrm>
            <a:off x="20875" y="1635150"/>
            <a:ext cx="4753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12腳位V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電源線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Google Shape;11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7" name="Google Shape;1117;p72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18" name="Google Shape;1118;p72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2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p72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色光三原色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7" name="Google Shape;6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6"/>
          <p:cNvSpPr txBox="1"/>
          <p:nvPr/>
        </p:nvSpPr>
        <p:spPr>
          <a:xfrm>
            <a:off x="292225" y="1432025"/>
            <a:ext cx="47937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色光三原色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RGB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紅Red</a:t>
            </a:r>
            <a:endParaRPr b="1" sz="2400">
              <a:solidFill>
                <a:schemeClr val="accent1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6AA84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綠Green</a:t>
            </a:r>
            <a:endParaRPr b="1" sz="2400">
              <a:solidFill>
                <a:schemeClr val="accent1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藍Blue</a:t>
            </a:r>
            <a:endParaRPr b="1" sz="2400">
              <a:solidFill>
                <a:srgbClr val="0000FF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常見用於網頁(HTML)、影片(GIF)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而三種原色光線匯聚即形成</a:t>
            </a:r>
            <a:r>
              <a:rPr b="1" lang="zh-TW" sz="2400">
                <a:solidFill>
                  <a:schemeClr val="dk1"/>
                </a:solidFill>
                <a:highlight>
                  <a:srgbClr val="0000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白色。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9" name="Google Shape;6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400" y="1054625"/>
            <a:ext cx="3330899" cy="3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8" name="Google Shape;698;p3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什麼是波浪燈呢？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5" name="Google Shape;7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7" name="Google Shape;707;p38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8" name="Google Shape;708;p3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什麼是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燈呢？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9" name="Google Shape;709;p38"/>
          <p:cNvSpPr txBox="1"/>
          <p:nvPr/>
        </p:nvSpPr>
        <p:spPr>
          <a:xfrm>
            <a:off x="1704225" y="3305025"/>
            <a:ext cx="479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還記得呼吸燈嗎？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最亮255		最暗0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波浪燈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6" name="Google Shape;7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9" title="敗家之眼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325" y="774775"/>
            <a:ext cx="5576016" cy="41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波浪燈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4" name="Google Shape;7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剛剛的影片中，你發現什麼？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