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C3EB4-0F79-457F-AE6F-4031D0538999}">
  <a:tblStyle styleId="{0CBC3EB4-0F79-457F-AE6F-4031D0538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09e469843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a09e469843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a09e469843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bcd797e66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9bcd797e66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8" name="Google Shape;758;g9bcd797e66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9bcd797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9bcd797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6" name="Google Shape;766;g9bcd797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bcd797e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9bcd797e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5" name="Google Shape;775;g9bcd797e6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bcd797e6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9bcd797e6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6" name="Google Shape;786;g9bcd797e6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9bcd797e6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9bcd797e6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6" name="Google Shape;796;g9bcd797e6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bcd797e6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9bcd797e6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5" name="Google Shape;805;g9bcd797e6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bcd797e66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9bcd797e66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8" name="Google Shape;818;g9bcd797e66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bcd797e66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9bcd797e66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7" name="Google Shape;827;g9bcd797e66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bcd797e6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9bcd797e6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7" name="Google Shape;837;g9bcd797e66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d797e66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9bcd797e66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0" name="Google Shape;850;g9bcd797e66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09e469843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a09e469843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5" name="Google Shape;655;ga09e469843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9bcd797e66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9bcd797e66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0" name="Google Shape;860;g9bcd797e66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bcd797e66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g9bcd797e66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0" name="Google Shape;870;g9bcd797e66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bcd797e66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g9bcd797e6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3" name="Google Shape;883;g9bcd797e66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bcd797e66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9bcd797e66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3" name="Google Shape;893;g9bcd797e66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bcd797e66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9bcd797e66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3" name="Google Shape;903;g9bcd797e66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9bcd797e66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9bcd797e66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7" name="Google Shape;917;g9bcd797e66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bcd797e66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9bcd797e66_2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8" name="Google Shape;928;g9bcd797e66_2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bcd797e66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9bcd797e66_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6" name="Google Shape;936;g9bcd797e66_2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9bcd797e66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g9bcd797e66_2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7" name="Google Shape;947;g9bcd797e66_2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bcd797e66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9bcd797e66_2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6" name="Google Shape;956;g9bcd797e66_2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09e469843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a09e469843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64" name="Google Shape;664;ga09e469843_0_6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a09e469843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a09e469843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4" name="Google Shape;964;ga09e469843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09e469843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a09e469843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4" name="Google Shape;974;ga09e469843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09e469843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a09e469843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5" name="Google Shape;985;ga09e469843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9e469843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a09e469843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5" name="Google Shape;995;ga09e469843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a09e469843_0_8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a09e469843_0_8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a09e469843_0_8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09e469843_0_9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ga09e469843_0_9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a09e469843_0_9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09e469843_0_9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ga09e469843_0_9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a09e469843_0_9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09e469843_0_9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ga09e469843_0_9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2" name="Google Shape;1062;ga09e469843_0_9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a09e469843_0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ga09e469843_0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3" name="Google Shape;1073;ga09e469843_0_9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9e469843_0_9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a09e469843_0_9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2" name="Google Shape;1082;ga09e469843_0_9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a09e469843_0_1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a09e469843_0_1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3" name="Google Shape;673;ga09e469843_0_1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a09e469843_0_9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0" name="Google Shape;1090;ga09e469843_0_9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1" name="Google Shape;1091;ga09e469843_0_9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09e469843_0_9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a09e469843_0_9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1" name="Google Shape;1101;ga09e469843_0_9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09e469843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ga09e469843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1" name="Google Shape;1111;ga09e469843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9bcd797e66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9bcd797e66_2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1" name="Google Shape;1121;g9bcd797e66_2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09e469843_0_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a09e469843_0_9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a09e469843_0_9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9e469843_0_6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a09e469843_0_6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2" name="Google Shape;682;ga09e469843_0_6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a09e469843_0_7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a09e469843_0_7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0" name="Google Shape;690;ga09e469843_0_7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9e469843_0_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a09e469843_0_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99" name="Google Shape;699;ga09e469843_0_7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9e469843_0_7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a09e469843_0_7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a09e469843_0_7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09e469843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a09e469843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8" name="Google Shape;748;ga09e469843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hpXfhglNlJk" TargetMode="External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093128" y="1785188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>
                <a:solidFill>
                  <a:schemeClr val="accent1"/>
                </a:solidFill>
              </a:rPr>
              <a:t>警車燈</a:t>
            </a:r>
            <a:endParaRPr sz="5400">
              <a:solidFill>
                <a:schemeClr val="accent1"/>
              </a:solidFill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2" name="Google Shape;202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3" name="Google Shape;203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2"/>
          <p:cNvSpPr txBox="1"/>
          <p:nvPr/>
        </p:nvSpPr>
        <p:spPr>
          <a:xfrm>
            <a:off x="2508488" y="2754103"/>
            <a:ext cx="4088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25395" y="2060472"/>
            <a:ext cx="3318611" cy="33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1" name="Google Shape;7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713" y="1009554"/>
            <a:ext cx="5494575" cy="31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9" name="Google Shape;7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88" y="1515120"/>
            <a:ext cx="3668825" cy="10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2"/>
          <p:cNvSpPr txBox="1"/>
          <p:nvPr/>
        </p:nvSpPr>
        <p:spPr>
          <a:xfrm>
            <a:off x="2165250" y="3030950"/>
            <a:ext cx="4813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跟普通的“＝”有什麼不一樣？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78" name="Google Shape;7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88" y="1515120"/>
            <a:ext cx="3668825" cy="10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3"/>
          <p:cNvSpPr txBox="1"/>
          <p:nvPr/>
        </p:nvSpPr>
        <p:spPr>
          <a:xfrm>
            <a:off x="2632975" y="2946075"/>
            <a:ext cx="139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箱子A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012025" y="2946075"/>
            <a:ext cx="139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箱子B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782" name="Google Shape;782;p43"/>
          <p:cNvSpPr txBox="1"/>
          <p:nvPr/>
        </p:nvSpPr>
        <p:spPr>
          <a:xfrm>
            <a:off x="2591248" y="3688875"/>
            <a:ext cx="3961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FFFF00"/>
                </a:solidFill>
              </a:rPr>
              <a:t>“判斷雙方是否相同”</a:t>
            </a:r>
            <a:endParaRPr b="1" sz="32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89" name="Google Shape;7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88" y="1363536"/>
            <a:ext cx="7672225" cy="12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4"/>
          <p:cNvSpPr/>
          <p:nvPr/>
        </p:nvSpPr>
        <p:spPr>
          <a:xfrm>
            <a:off x="2993125" y="2695213"/>
            <a:ext cx="288000" cy="68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"/>
          <p:cNvSpPr txBox="1"/>
          <p:nvPr/>
        </p:nvSpPr>
        <p:spPr>
          <a:xfrm>
            <a:off x="1885050" y="3379225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按鈕的pin腳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9" name="Google Shape;7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229" y="1171475"/>
            <a:ext cx="2800550" cy="2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5"/>
          <p:cNvSpPr txBox="1"/>
          <p:nvPr/>
        </p:nvSpPr>
        <p:spPr>
          <a:xfrm>
            <a:off x="4751725" y="2060950"/>
            <a:ext cx="33330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按下按鈕時，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腳位會呈現</a:t>
            </a:r>
            <a:r>
              <a:rPr b="1" lang="zh-TW" sz="2700">
                <a:solidFill>
                  <a:srgbClr val="FFFF00"/>
                </a:solidFill>
              </a:rPr>
              <a:t>低</a:t>
            </a:r>
            <a:r>
              <a:rPr b="1" lang="zh-TW" sz="2700">
                <a:solidFill>
                  <a:srgbClr val="FFFFFF"/>
                </a:solidFill>
              </a:rPr>
              <a:t>電位</a:t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8" name="Google Shape;8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400" y="3531876"/>
            <a:ext cx="1837857" cy="6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750" y="3531869"/>
            <a:ext cx="1545000" cy="68385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6"/>
          <p:cNvSpPr txBox="1"/>
          <p:nvPr/>
        </p:nvSpPr>
        <p:spPr>
          <a:xfrm>
            <a:off x="5341475" y="2830600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選擇哪一個呢？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12" name="Google Shape;81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888" y="1264499"/>
            <a:ext cx="7672225" cy="12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6"/>
          <p:cNvSpPr/>
          <p:nvPr/>
        </p:nvSpPr>
        <p:spPr>
          <a:xfrm>
            <a:off x="7091150" y="2086775"/>
            <a:ext cx="288000" cy="68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6"/>
          <p:cNvSpPr txBox="1"/>
          <p:nvPr/>
        </p:nvSpPr>
        <p:spPr>
          <a:xfrm>
            <a:off x="1187675" y="3587600"/>
            <a:ext cx="3456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『變數與常數分類』</a:t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1" name="Google Shape;8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7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你還記得嗎？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graphicFrame>
        <p:nvGraphicFramePr>
          <p:cNvPr id="823" name="Google Shape;823;p47"/>
          <p:cNvGraphicFramePr/>
          <p:nvPr/>
        </p:nvGraphicFramePr>
        <p:xfrm>
          <a:off x="2439375" y="19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{0CBC3EB4-0F79-457F-AE6F-4031D0538999}</a:tableStyleId>
              </a:tblPr>
              <a:tblGrid>
                <a:gridCol w="2030450"/>
                <a:gridCol w="223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FFFFFF"/>
                          </a:solidFill>
                        </a:rPr>
                        <a:t>pin9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00FF00"/>
                          </a:solidFill>
                        </a:rPr>
                        <a:t>綠色</a:t>
                      </a:r>
                      <a:endParaRPr b="1" sz="2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FFFFFF"/>
                          </a:solidFill>
                        </a:rPr>
                        <a:t>pin10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00FFFF"/>
                          </a:solidFill>
                        </a:rPr>
                        <a:t>藍色</a:t>
                      </a:r>
                      <a:endParaRPr b="1" sz="25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FFFFFF"/>
                          </a:solidFill>
                        </a:rPr>
                        <a:t>pin11</a:t>
                      </a:r>
                      <a:endParaRPr b="1" sz="2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FF0000"/>
                          </a:solidFill>
                        </a:rPr>
                        <a:t>紅色</a:t>
                      </a:r>
                      <a:endParaRPr b="1" sz="2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0" name="Google Shape;8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8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讓藍燈亮起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32" name="Google Shape;8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25" y="2185963"/>
            <a:ext cx="4248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0" name="Google Shape;8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9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讓</a:t>
            </a:r>
            <a:r>
              <a:rPr b="1" lang="zh-TW" sz="2700">
                <a:solidFill>
                  <a:srgbClr val="FFFFFF"/>
                </a:solidFill>
              </a:rPr>
              <a:t>紅燈熄滅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42" name="Google Shape;8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2227588"/>
            <a:ext cx="40576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225" y="3989623"/>
            <a:ext cx="3555359" cy="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9"/>
          <p:cNvSpPr txBox="1"/>
          <p:nvPr/>
        </p:nvSpPr>
        <p:spPr>
          <a:xfrm>
            <a:off x="2732050" y="4074750"/>
            <a:ext cx="2424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拉一個delay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sp>
        <p:nvSpPr>
          <p:cNvPr id="846" name="Google Shape;846;p49"/>
          <p:cNvSpPr/>
          <p:nvPr/>
        </p:nvSpPr>
        <p:spPr>
          <a:xfrm>
            <a:off x="4781100" y="4256400"/>
            <a:ext cx="4344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3" name="Google Shape;8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0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組合起來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55" name="Google Shape;8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625" y="1774963"/>
            <a:ext cx="4476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1818750" y="1515900"/>
            <a:ext cx="47937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在生活上有看過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警車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在路上跑嗎？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或是救護車和消防車...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有發現他們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燈泡的共同點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嗎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3" name="Google Shape;8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51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讓藍燈</a:t>
            </a:r>
            <a:r>
              <a:rPr b="1" lang="zh-TW" sz="2700">
                <a:solidFill>
                  <a:srgbClr val="FFFFFF"/>
                </a:solidFill>
              </a:rPr>
              <a:t>熄滅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902" y="2009675"/>
            <a:ext cx="4984200" cy="1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3" name="Google Shape;8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52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讓</a:t>
            </a:r>
            <a:r>
              <a:rPr b="1" lang="zh-TW" sz="2700">
                <a:solidFill>
                  <a:srgbClr val="FFFFFF"/>
                </a:solidFill>
              </a:rPr>
              <a:t>紅燈亮起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75" name="Google Shape;8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325" y="2039950"/>
            <a:ext cx="4615350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5225" y="3989623"/>
            <a:ext cx="3555359" cy="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2"/>
          <p:cNvSpPr txBox="1"/>
          <p:nvPr/>
        </p:nvSpPr>
        <p:spPr>
          <a:xfrm>
            <a:off x="2732050" y="4074750"/>
            <a:ext cx="2424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拉一個delay</a:t>
            </a:r>
            <a:br>
              <a:rPr b="1" lang="zh-TW" sz="2700">
                <a:solidFill>
                  <a:srgbClr val="FFFFFF"/>
                </a:solidFill>
              </a:rPr>
            </a:br>
            <a:endParaRPr b="1" sz="2700">
              <a:solidFill>
                <a:srgbClr val="FFFFFF"/>
              </a:solidFill>
            </a:endParaRPr>
          </a:p>
        </p:txBody>
      </p:sp>
      <p:sp>
        <p:nvSpPr>
          <p:cNvPr id="879" name="Google Shape;879;p52"/>
          <p:cNvSpPr/>
          <p:nvPr/>
        </p:nvSpPr>
        <p:spPr>
          <a:xfrm>
            <a:off x="4781100" y="4256400"/>
            <a:ext cx="4344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6" name="Google Shape;8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3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組合起來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88" name="Google Shape;8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825" y="1747513"/>
            <a:ext cx="43243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6" name="Google Shape;8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4"/>
          <p:cNvSpPr txBox="1"/>
          <p:nvPr/>
        </p:nvSpPr>
        <p:spPr>
          <a:xfrm>
            <a:off x="1056625" y="1022713"/>
            <a:ext cx="2613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組</a:t>
            </a:r>
            <a:r>
              <a:rPr b="1" lang="zh-TW" sz="2700">
                <a:solidFill>
                  <a:srgbClr val="FFFFFF"/>
                </a:solidFill>
              </a:rPr>
              <a:t>合起來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98" name="Google Shape;89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225" y="607650"/>
            <a:ext cx="3107600" cy="39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6" name="Google Shape;9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375" y="1927122"/>
            <a:ext cx="3101481" cy="209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55"/>
          <p:cNvGrpSpPr/>
          <p:nvPr/>
        </p:nvGrpSpPr>
        <p:grpSpPr>
          <a:xfrm>
            <a:off x="493547" y="1351125"/>
            <a:ext cx="790503" cy="790500"/>
            <a:chOff x="1055897" y="1049775"/>
            <a:chExt cx="790503" cy="790500"/>
          </a:xfrm>
        </p:grpSpPr>
        <p:sp>
          <p:nvSpPr>
            <p:cNvPr id="910" name="Google Shape;910;p55"/>
            <p:cNvSpPr/>
            <p:nvPr/>
          </p:nvSpPr>
          <p:spPr>
            <a:xfrm>
              <a:off x="1055897" y="1049775"/>
              <a:ext cx="790500" cy="790500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5"/>
            <p:cNvSpPr txBox="1"/>
            <p:nvPr/>
          </p:nvSpPr>
          <p:spPr>
            <a:xfrm>
              <a:off x="1055901" y="1125975"/>
              <a:ext cx="790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500">
                  <a:solidFill>
                    <a:srgbClr val="FFFFFF"/>
                  </a:solidFill>
                </a:rPr>
                <a:t>問</a:t>
              </a:r>
              <a:endParaRPr b="1" sz="3500">
                <a:solidFill>
                  <a:srgbClr val="FFFFFF"/>
                </a:solidFill>
              </a:endParaRPr>
            </a:p>
          </p:txBody>
        </p:sp>
      </p:grpSp>
      <p:sp>
        <p:nvSpPr>
          <p:cNvPr id="912" name="Google Shape;912;p55"/>
          <p:cNvSpPr txBox="1"/>
          <p:nvPr/>
        </p:nvSpPr>
        <p:spPr>
          <a:xfrm>
            <a:off x="370100" y="2531275"/>
            <a:ext cx="44166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為什麼是先把藍色熄滅？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而不是先亮紅燈？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13" name="Google Shape;913;p55"/>
          <p:cNvSpPr/>
          <p:nvPr/>
        </p:nvSpPr>
        <p:spPr>
          <a:xfrm>
            <a:off x="5298959" y="2235725"/>
            <a:ext cx="288575" cy="1029100"/>
          </a:xfrm>
          <a:custGeom>
            <a:rect b="b" l="l" r="r" t="t"/>
            <a:pathLst>
              <a:path extrusionOk="0" h="41164" w="11543">
                <a:moveTo>
                  <a:pt x="9144" y="0"/>
                </a:moveTo>
                <a:cubicBezTo>
                  <a:pt x="5837" y="8270"/>
                  <a:pt x="-1097" y="16451"/>
                  <a:pt x="366" y="25237"/>
                </a:cubicBezTo>
                <a:cubicBezTo>
                  <a:pt x="1092" y="29600"/>
                  <a:pt x="3821" y="33630"/>
                  <a:pt x="6949" y="36758"/>
                </a:cubicBezTo>
                <a:cubicBezTo>
                  <a:pt x="8242" y="38051"/>
                  <a:pt x="12158" y="38414"/>
                  <a:pt x="11339" y="40050"/>
                </a:cubicBezTo>
                <a:cubicBezTo>
                  <a:pt x="10516" y="41694"/>
                  <a:pt x="7596" y="41181"/>
                  <a:pt x="5852" y="40599"/>
                </a:cubicBezTo>
                <a:cubicBezTo>
                  <a:pt x="4967" y="40304"/>
                  <a:pt x="7663" y="40050"/>
                  <a:pt x="8595" y="40050"/>
                </a:cubicBezTo>
                <a:cubicBezTo>
                  <a:pt x="9528" y="40050"/>
                  <a:pt x="11339" y="41532"/>
                  <a:pt x="11339" y="40599"/>
                </a:cubicBezTo>
                <a:cubicBezTo>
                  <a:pt x="11339" y="39125"/>
                  <a:pt x="10790" y="37684"/>
                  <a:pt x="10790" y="362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0" name="Google Shape;9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900" y="281004"/>
            <a:ext cx="3008122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750" y="1539775"/>
            <a:ext cx="2446700" cy="30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400" y="2215126"/>
            <a:ext cx="4406250" cy="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6"/>
          <p:cNvSpPr txBox="1"/>
          <p:nvPr/>
        </p:nvSpPr>
        <p:spPr>
          <a:xfrm>
            <a:off x="4402600" y="3148500"/>
            <a:ext cx="44166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是不是還缺少什麼？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1" name="Google Shape;9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025" y="1126142"/>
            <a:ext cx="5041950" cy="28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9" name="Google Shape;9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1847859"/>
            <a:ext cx="77152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8"/>
          <p:cNvSpPr/>
          <p:nvPr/>
        </p:nvSpPr>
        <p:spPr>
          <a:xfrm>
            <a:off x="5746875" y="1744175"/>
            <a:ext cx="260700" cy="43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8"/>
          <p:cNvSpPr txBox="1"/>
          <p:nvPr/>
        </p:nvSpPr>
        <p:spPr>
          <a:xfrm>
            <a:off x="4018800" y="961475"/>
            <a:ext cx="4211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按下按鈕？放開按鈕？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43" name="Google Shape;943;p58"/>
          <p:cNvSpPr/>
          <p:nvPr/>
        </p:nvSpPr>
        <p:spPr>
          <a:xfrm>
            <a:off x="3942825" y="961475"/>
            <a:ext cx="1741800" cy="686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0" name="Google Shape;95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984" y="152400"/>
            <a:ext cx="575902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59"/>
          <p:cNvSpPr txBox="1"/>
          <p:nvPr/>
        </p:nvSpPr>
        <p:spPr>
          <a:xfrm>
            <a:off x="160275" y="1784100"/>
            <a:ext cx="19470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按下按鈕</a:t>
            </a:r>
            <a:r>
              <a:rPr b="1" lang="zh-TW" sz="3000">
                <a:solidFill>
                  <a:srgbClr val="FFFFFF"/>
                </a:solidFill>
              </a:rPr>
              <a:t>就會執行下面程式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9" name="Google Shape;95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934" y="240050"/>
            <a:ext cx="6328041" cy="466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三原色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7" name="Google Shape;6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燈有時候是一直亮著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有時候是一亮一暗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是怎麼控制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7" name="Google Shape;96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61"/>
          <p:cNvSpPr txBox="1"/>
          <p:nvPr/>
        </p:nvSpPr>
        <p:spPr>
          <a:xfrm>
            <a:off x="2489250" y="4001425"/>
            <a:ext cx="416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條件滿足，</a:t>
            </a:r>
            <a:r>
              <a:rPr b="1" lang="zh-TW" sz="2700">
                <a:solidFill>
                  <a:srgbClr val="FF595A"/>
                </a:solidFill>
              </a:rPr>
              <a:t>按下按鈕</a:t>
            </a:r>
            <a:endParaRPr b="1" sz="2700">
              <a:solidFill>
                <a:srgbClr val="FF595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按鈕插在</a:t>
            </a:r>
            <a:r>
              <a:rPr b="1" lang="zh-TW" sz="2700">
                <a:solidFill>
                  <a:srgbClr val="FF595A"/>
                </a:solidFill>
              </a:rPr>
              <a:t>pin腳7</a:t>
            </a:r>
            <a:endParaRPr b="1" sz="2700">
              <a:solidFill>
                <a:srgbClr val="FF595A"/>
              </a:solidFill>
            </a:endParaRPr>
          </a:p>
        </p:txBody>
      </p:sp>
      <p:pic>
        <p:nvPicPr>
          <p:cNvPr id="969" name="Google Shape;96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390" y="774776"/>
            <a:ext cx="4561234" cy="3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176" y="1414775"/>
            <a:ext cx="2837825" cy="129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7" name="Google Shape;9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62"/>
          <p:cNvSpPr txBox="1"/>
          <p:nvPr/>
        </p:nvSpPr>
        <p:spPr>
          <a:xfrm>
            <a:off x="2489250" y="4001425"/>
            <a:ext cx="416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那麼執行什麼呢？</a:t>
            </a:r>
            <a:endParaRPr b="1" sz="2700">
              <a:solidFill>
                <a:srgbClr val="FF595A"/>
              </a:solidFill>
            </a:endParaRPr>
          </a:p>
        </p:txBody>
      </p:sp>
      <p:pic>
        <p:nvPicPr>
          <p:cNvPr id="979" name="Google Shape;97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390" y="774776"/>
            <a:ext cx="4561234" cy="32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176" y="1414775"/>
            <a:ext cx="2837825" cy="12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2"/>
          <p:cNvSpPr/>
          <p:nvPr/>
        </p:nvSpPr>
        <p:spPr>
          <a:xfrm>
            <a:off x="6233725" y="2317350"/>
            <a:ext cx="2423700" cy="508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8" name="Google Shape;9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63"/>
          <p:cNvSpPr txBox="1"/>
          <p:nvPr/>
        </p:nvSpPr>
        <p:spPr>
          <a:xfrm>
            <a:off x="3329600" y="4015400"/>
            <a:ext cx="416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燈泡發亮，燈泡放在pin11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否則會怎麼樣呢？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990" name="Google Shape;99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227" y="218788"/>
            <a:ext cx="6876249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63"/>
          <p:cNvSpPr/>
          <p:nvPr/>
        </p:nvSpPr>
        <p:spPr>
          <a:xfrm>
            <a:off x="5520775" y="1534650"/>
            <a:ext cx="3329700" cy="1470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8" name="Google Shape;99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64"/>
          <p:cNvSpPr txBox="1"/>
          <p:nvPr/>
        </p:nvSpPr>
        <p:spPr>
          <a:xfrm>
            <a:off x="3329600" y="4015400"/>
            <a:ext cx="416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否則燈泡不亮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程式完成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1000" name="Google Shape;100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69" y="-5"/>
            <a:ext cx="6833756" cy="4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8" name="Google Shape;1008;p65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009" name="Google Shape;1009;p65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4" name="Google Shape;1014;p65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015" name="Google Shape;1015;p65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9" name="Google Shape;1019;p65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020" name="Google Shape;1020;p65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2" name="Google Shape;1022;p65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7" name="Google Shape;1027;p65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65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9" name="Google Shape;1029;p65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0" name="Google Shape;1030;p65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1" name="Google Shape;1031;p65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2" name="Google Shape;1032;p65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3" name="Google Shape;1033;p65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4" name="Google Shape;1034;p65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5" name="Google Shape;1035;p65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6" name="Google Shape;1036;p65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7" name="Google Shape;1037;p65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38" name="Google Shape;1038;p65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66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66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6" name="Google Shape;1046;p66"/>
          <p:cNvSpPr txBox="1"/>
          <p:nvPr/>
        </p:nvSpPr>
        <p:spPr>
          <a:xfrm>
            <a:off x="6326850" y="2389700"/>
            <a:ext cx="2817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點選序列埠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出現的COM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1047" name="Google Shape;10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66"/>
          <p:cNvSpPr/>
          <p:nvPr/>
        </p:nvSpPr>
        <p:spPr>
          <a:xfrm>
            <a:off x="5075350" y="380236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67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67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6" name="Google Shape;1056;p67"/>
          <p:cNvSpPr txBox="1"/>
          <p:nvPr/>
        </p:nvSpPr>
        <p:spPr>
          <a:xfrm>
            <a:off x="6326700" y="2780800"/>
            <a:ext cx="2817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點選Ardublock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1057" name="Google Shape;105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67"/>
          <p:cNvSpPr/>
          <p:nvPr/>
        </p:nvSpPr>
        <p:spPr>
          <a:xfrm>
            <a:off x="1726975" y="299171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5" name="Google Shape;106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68"/>
          <p:cNvSpPr txBox="1"/>
          <p:nvPr/>
        </p:nvSpPr>
        <p:spPr>
          <a:xfrm>
            <a:off x="1243950" y="1554100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找到一顆RGB LED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1243950" y="3144775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找到三色線*3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8" name="Google Shape;10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00" y="2614938"/>
            <a:ext cx="1904573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667177"/>
            <a:ext cx="1904575" cy="1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6" name="Google Shape;10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725" y="1099909"/>
            <a:ext cx="17621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69"/>
          <p:cNvSpPr txBox="1"/>
          <p:nvPr/>
        </p:nvSpPr>
        <p:spPr>
          <a:xfrm>
            <a:off x="1271900" y="1564800"/>
            <a:ext cx="3801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按順序插進RGB 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	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5" name="Google Shape;108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70"/>
          <p:cNvSpPr txBox="1"/>
          <p:nvPr/>
        </p:nvSpPr>
        <p:spPr>
          <a:xfrm>
            <a:off x="1257925" y="2200354"/>
            <a:ext cx="3060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電源線插進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7" name="Google Shape;108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252850" y="876612"/>
            <a:ext cx="4520376" cy="33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6" name="Google Shape;6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5"/>
          <p:cNvSpPr txBox="1"/>
          <p:nvPr/>
        </p:nvSpPr>
        <p:spPr>
          <a:xfrm>
            <a:off x="356300" y="1515475"/>
            <a:ext cx="42978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按鈕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警車和救護車內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有一個按鈕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控制燈泡和鳴笛聲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 rotWithShape="1">
          <a:blip r:embed="rId4">
            <a:alphaModFix/>
          </a:blip>
          <a:srcRect b="7037" l="15195" r="18535" t="0"/>
          <a:stretch/>
        </p:blipFill>
        <p:spPr>
          <a:xfrm>
            <a:off x="4912075" y="1075485"/>
            <a:ext cx="3714176" cy="347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4" name="Google Shape;109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71"/>
          <p:cNvSpPr/>
          <p:nvPr/>
        </p:nvSpPr>
        <p:spPr>
          <a:xfrm rot="-5400000">
            <a:off x="6100875" y="1851825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1"/>
          <p:cNvSpPr txBox="1"/>
          <p:nvPr/>
        </p:nvSpPr>
        <p:spPr>
          <a:xfrm>
            <a:off x="20875" y="1635150"/>
            <a:ext cx="4753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9、10、11腳位S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4" name="Google Shape;110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2"/>
          <p:cNvSpPr/>
          <p:nvPr/>
        </p:nvSpPr>
        <p:spPr>
          <a:xfrm>
            <a:off x="5625650" y="1635150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2"/>
          <p:cNvSpPr txBox="1"/>
          <p:nvPr/>
        </p:nvSpPr>
        <p:spPr>
          <a:xfrm>
            <a:off x="20875" y="1635150"/>
            <a:ext cx="4753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12腳位V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電源線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4" name="Google Shape;11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73"/>
          <p:cNvSpPr txBox="1"/>
          <p:nvPr/>
        </p:nvSpPr>
        <p:spPr>
          <a:xfrm>
            <a:off x="1285800" y="1238579"/>
            <a:ext cx="3060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按鈕插入pin6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6" name="Google Shape;1116;p73"/>
          <p:cNvPicPr preferRelativeResize="0"/>
          <p:nvPr/>
        </p:nvPicPr>
        <p:blipFill rotWithShape="1">
          <a:blip r:embed="rId4">
            <a:alphaModFix/>
          </a:blip>
          <a:srcRect b="7037" l="15195" r="18535" t="0"/>
          <a:stretch/>
        </p:blipFill>
        <p:spPr>
          <a:xfrm>
            <a:off x="4912075" y="1075485"/>
            <a:ext cx="3714176" cy="3473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73"/>
          <p:cNvSpPr txBox="1"/>
          <p:nvPr/>
        </p:nvSpPr>
        <p:spPr>
          <a:xfrm>
            <a:off x="474075" y="1812075"/>
            <a:ext cx="436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	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OUT 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VCC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GND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24" name="Google Shape;112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74"/>
          <p:cNvSpPr/>
          <p:nvPr/>
        </p:nvSpPr>
        <p:spPr>
          <a:xfrm>
            <a:off x="6977725" y="1635150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4"/>
          <p:cNvSpPr txBox="1"/>
          <p:nvPr/>
        </p:nvSpPr>
        <p:spPr>
          <a:xfrm>
            <a:off x="716475" y="1872125"/>
            <a:ext cx="40581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腳位V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8" name="Google Shape;1128;p74"/>
          <p:cNvSpPr txBox="1"/>
          <p:nvPr/>
        </p:nvSpPr>
        <p:spPr>
          <a:xfrm>
            <a:off x="1245525" y="2690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5" name="Google Shape;1135;p75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36" name="Google Shape;1136;p75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5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8" name="Google Shape;1138;p75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警車</a:t>
            </a: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燈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5" name="Google Shape;6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6" title="警車燈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413" y="774773"/>
            <a:ext cx="5535167" cy="41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波浪燈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93" name="Google Shape;69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5" name="Google Shape;695;p3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剛剛的影片中，你發現什麼？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波浪燈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2" name="Google Shape;7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5" name="Google Shape;705;p3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剛剛的影片中，你發現什麼？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6" name="Google Shape;706;p38"/>
          <p:cNvSpPr txBox="1"/>
          <p:nvPr/>
        </p:nvSpPr>
        <p:spPr>
          <a:xfrm>
            <a:off x="1704225" y="3305025"/>
            <a:ext cx="479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紅色發亮時</a:t>
            </a:r>
            <a:r>
              <a:rPr b="1"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，藍色不會亮</a:t>
            </a:r>
            <a:endParaRPr b="1"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燈光有間格秒數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p39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15" name="Google Shape;715;p39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20" name="Google Shape;720;p39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21" name="Google Shape;721;p39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25" name="Google Shape;725;p39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26" name="Google Shape;726;p39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44" name="Google Shape;744;p39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1" name="Google Shape;7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40"/>
          <p:cNvSpPr txBox="1"/>
          <p:nvPr/>
        </p:nvSpPr>
        <p:spPr>
          <a:xfrm>
            <a:off x="2489250" y="4001425"/>
            <a:ext cx="416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if / else  </a:t>
            </a:r>
            <a:r>
              <a:rPr b="1" lang="zh-TW" sz="2700">
                <a:solidFill>
                  <a:srgbClr val="FFFFFF"/>
                </a:solidFill>
              </a:rPr>
              <a:t>如果...條件滿足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FFFFFF"/>
                </a:solidFill>
              </a:rPr>
              <a:t>滿足什麼條件呢？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753" name="Google Shape;7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390" y="774776"/>
            <a:ext cx="4561234" cy="32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40"/>
          <p:cNvSpPr/>
          <p:nvPr/>
        </p:nvSpPr>
        <p:spPr>
          <a:xfrm>
            <a:off x="4231050" y="1680000"/>
            <a:ext cx="2423700" cy="178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