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2" r:id="rId4"/>
    <p:sldId id="273" r:id="rId5"/>
    <p:sldId id="284" r:id="rId6"/>
    <p:sldId id="285" r:id="rId7"/>
    <p:sldId id="282" r:id="rId8"/>
    <p:sldId id="283" r:id="rId9"/>
    <p:sldId id="274" r:id="rId10"/>
    <p:sldId id="275" r:id="rId11"/>
    <p:sldId id="276" r:id="rId12"/>
    <p:sldId id="277" r:id="rId13"/>
    <p:sldId id="280" r:id="rId14"/>
    <p:sldId id="289" r:id="rId15"/>
    <p:sldId id="278" r:id="rId16"/>
    <p:sldId id="279" r:id="rId17"/>
    <p:sldId id="281" r:id="rId18"/>
    <p:sldId id="290" r:id="rId19"/>
    <p:sldId id="291" r:id="rId20"/>
    <p:sldId id="292" r:id="rId21"/>
    <p:sldId id="294" r:id="rId22"/>
    <p:sldId id="271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勉" initials="杨" lastIdx="1" clrIdx="0">
    <p:extLst>
      <p:ext uri="{19B8F6BF-5375-455C-9EA6-DF929625EA0E}">
        <p15:presenceInfo xmlns:p15="http://schemas.microsoft.com/office/powerpoint/2012/main" userId="bc02ebd41f3785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73" autoAdjust="0"/>
  </p:normalViewPr>
  <p:slideViewPr>
    <p:cSldViewPr snapToGrid="0">
      <p:cViewPr varScale="1">
        <p:scale>
          <a:sx n="75" d="100"/>
          <a:sy n="75" d="100"/>
        </p:scale>
        <p:origin x="9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098C1-0776-4557-9D46-1B787E688456}" type="datetime1">
              <a:rPr lang="zh-CN" altLang="en-US" smtClean="0"/>
              <a:t>2024/12/20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F446B9-0BA7-440C-9491-EFEE44B7DCB7}" type="datetime1">
              <a:rPr lang="zh-CN" altLang="en-US" smtClean="0"/>
              <a:t>2024/12/20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F446B9-0BA7-440C-9491-EFEE44B7DCB7}" type="datetime1">
              <a:rPr lang="zh-CN" altLang="en-US" smtClean="0"/>
              <a:t>2024/12/20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F446B9-0BA7-440C-9491-EFEE44B7DCB7}" type="datetime1">
              <a:rPr lang="zh-CN" altLang="en-US" smtClean="0"/>
              <a:t>2024/12/20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E8BE3-72DE-4BA9-940E-B3214E2A4FBC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75C24-54DF-4A37-B566-5D4504915616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DB8EFA-D326-482A-835B-35244CC8D335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DE457-3CDB-46E6-BCC2-0DB87A7AB97D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2E9F-6F2A-4603-A42F-23C3B9EC2542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AD336-3C25-4874-9EA7-D9A8F29C3DE6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ADDF4-C7DF-4425-A02C-99D8158E8998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115FF-7F57-454B-BC07-3D5B5B3B2E36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76A30-68C3-4742-871E-C4BFB5BF037D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61884-1233-44DE-95EA-687917CD0720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D9908-788A-4C9F-9B82-38760DCE99A2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F8C3A-E456-4019-B9D3-D27A657A074F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907AA-E66F-456D-8ABA-1CC838498840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C15656-9C52-4530-B9B0-471CBD4A032C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93B8-6395-4039-AAC4-F8E54DB39C70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1F0827-5F6F-49F9-9E39-E700438688FE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02FE-1817-4BA0-AB93-2732E2F941ED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B4EFF9AB-85BE-4B1F-BA1B-A157C8C43628}" type="datetime1">
              <a:rPr lang="zh-CN" altLang="en-US" smtClean="0"/>
              <a:t>2024/12/20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新宋体" panose="02010609030101010101" pitchFamily="49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新宋体" panose="02010609030101010101" pitchFamily="49" charset="-122"/>
          <a:ea typeface="新宋体" panose="02010609030101010101" pitchFamily="49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an.yang@giriveinstitut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杯子、咖啡、食物和饮料的图片&#10;&#10;说明自动生成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2552700"/>
            <a:ext cx="11506200" cy="114470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7200">
                <a:latin typeface="+mj-lt"/>
                <a:cs typeface="Times New Roman" panose="02020603050405020304" pitchFamily="18" charset="0"/>
              </a:rPr>
              <a:t>5gSmallCellResearchAlg_L1</a:t>
            </a:r>
            <a:endParaRPr lang="zh-cn" sz="7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Example </a:t>
            </a:r>
            <a:r>
              <a:rPr lang="en-US" altLang="zh-CN">
                <a:latin typeface="+mj-lt"/>
                <a:cs typeface="Times New Roman" panose="02020603050405020304" pitchFamily="18" charset="0"/>
              </a:rPr>
              <a:t>of coding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style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4CF67-831C-4D03-EB53-C1F9E3E9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" y="989848"/>
            <a:ext cx="4890825" cy="5468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539BD1-3C2C-99BB-8E1D-5E0F30B9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51" y="989848"/>
            <a:ext cx="5253231" cy="54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422169" y="4389080"/>
            <a:ext cx="101441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0CD543-6C76-85D7-F5B3-05E00A848270}"/>
              </a:ext>
            </a:extLst>
          </p:cNvPr>
          <p:cNvSpPr txBox="1">
            <a:spLocks/>
          </p:cNvSpPr>
          <p:nvPr/>
        </p:nvSpPr>
        <p:spPr>
          <a:xfrm>
            <a:off x="422169" y="84241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6A75597-4924-7FD4-F669-D0B2D43635DA}"/>
              </a:ext>
            </a:extLst>
          </p:cNvPr>
          <p:cNvSpPr txBox="1">
            <a:spLocks/>
          </p:cNvSpPr>
          <p:nvPr/>
        </p:nvSpPr>
        <p:spPr>
          <a:xfrm>
            <a:off x="42216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GI_NR_PHY_SIM_UL_REF_INPUT_PARAM = 1 in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76BBB-C96C-D530-13C0-5D8C887F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2" y="4932239"/>
            <a:ext cx="3642676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1E482A-848C-806B-A59D-65A658688AFA}"/>
              </a:ext>
            </a:extLst>
          </p:cNvPr>
          <p:cNvSpPr txBox="1">
            <a:spLocks/>
          </p:cNvSpPr>
          <p:nvPr/>
        </p:nvSpPr>
        <p:spPr>
          <a:xfrm>
            <a:off x="383457" y="885405"/>
            <a:ext cx="11198943" cy="39422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simUlRefInput.mat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6589E-AD47-D93A-AC5A-55B1A457D136}"/>
              </a:ext>
            </a:extLst>
          </p:cNvPr>
          <p:cNvSpPr txBox="1"/>
          <p:nvPr/>
        </p:nvSpPr>
        <p:spPr>
          <a:xfrm>
            <a:off x="383457" y="53335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5. Run </a:t>
            </a:r>
            <a:r>
              <a:rPr lang="en-US" altLang="zh-CN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(May ignore).</a:t>
            </a:r>
          </a:p>
          <a:p>
            <a:pPr marL="36900" indent="0">
              <a:buNone/>
            </a:pP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1C9ACE-982F-2933-145A-4E8D9909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9" y="1479452"/>
            <a:ext cx="7095238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21BF5-0692-D80D-665B-2F177A765546}"/>
              </a:ext>
            </a:extLst>
          </p:cNvPr>
          <p:cNvSpPr txBox="1">
            <a:spLocks/>
          </p:cNvSpPr>
          <p:nvPr/>
        </p:nvSpPr>
        <p:spPr>
          <a:xfrm>
            <a:off x="422792" y="1204144"/>
            <a:ext cx="11134725" cy="46341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6.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gi_nrPhySimTestUlFreqDataGen.m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 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02557-929E-E284-43CE-E29A7D22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5" y="1695355"/>
            <a:ext cx="6713802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20D5DB-8660-E05D-94DA-698B2D3B6FD2}"/>
              </a:ext>
            </a:extLst>
          </p:cNvPr>
          <p:cNvSpPr txBox="1">
            <a:spLocks/>
          </p:cNvSpPr>
          <p:nvPr/>
        </p:nvSpPr>
        <p:spPr>
          <a:xfrm>
            <a:off x="402513" y="1416087"/>
            <a:ext cx="11134725" cy="51472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7.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gi_nrPhySimTestUlFreqDataCompre.m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comparing  between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and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66FD9-9A3F-4F42-A5D3-56F8042A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7" y="1940466"/>
            <a:ext cx="6759526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323850" y="4438284"/>
            <a:ext cx="111347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E4C7362-94DD-049C-3580-9DCEA352B036}"/>
              </a:ext>
            </a:extLst>
          </p:cNvPr>
          <p:cNvSpPr txBox="1">
            <a:spLocks/>
          </p:cNvSpPr>
          <p:nvPr/>
        </p:nvSpPr>
        <p:spPr>
          <a:xfrm>
            <a:off x="323849" y="86146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3DD45A-5F76-6BC0-1B37-8CAB5D946ABA}"/>
              </a:ext>
            </a:extLst>
          </p:cNvPr>
          <p:cNvSpPr txBox="1">
            <a:spLocks/>
          </p:cNvSpPr>
          <p:nvPr/>
        </p:nvSpPr>
        <p:spPr>
          <a:xfrm>
            <a:off x="32384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GI_NR_PHY_SIM_UL_SIMULATION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= 1 in 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006FB6-96EE-B146-16AB-E8C67452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928429"/>
            <a:ext cx="3398815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B101-D0A0-58CB-6AB5-3EAC348A99BB}"/>
              </a:ext>
            </a:extLst>
          </p:cNvPr>
          <p:cNvSpPr txBox="1">
            <a:spLocks/>
          </p:cNvSpPr>
          <p:nvPr/>
        </p:nvSpPr>
        <p:spPr>
          <a:xfrm>
            <a:off x="409574" y="1295226"/>
            <a:ext cx="11134725" cy="52432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then generate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simUlRxStatistic.mat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ulTxData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AF9BE6-FE36-2167-2E91-283C6ED2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0" y="1826148"/>
            <a:ext cx="7369179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UL RX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EDA622-B974-44D9-8B52-280DE9FB6D48}"/>
              </a:ext>
            </a:extLst>
          </p:cNvPr>
          <p:cNvSpPr txBox="1">
            <a:spLocks/>
          </p:cNvSpPr>
          <p:nvPr/>
        </p:nvSpPr>
        <p:spPr>
          <a:xfrm>
            <a:off x="323849" y="1076568"/>
            <a:ext cx="11134725" cy="56282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5.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gi_nrPhySimTestUlFigurePlot.m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then get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8A7BBC-0CE9-ADB4-A974-1B3304DE9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61682"/>
            <a:ext cx="3525520" cy="26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2B43B6-14C2-AFED-F3E2-4119B8B0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1523786"/>
            <a:ext cx="7254869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24FA-8829-A1A2-74FF-A970E1316769}"/>
              </a:ext>
            </a:extLst>
          </p:cNvPr>
          <p:cNvSpPr txBox="1">
            <a:spLocks/>
          </p:cNvSpPr>
          <p:nvPr/>
        </p:nvSpPr>
        <p:spPr>
          <a:xfrm>
            <a:off x="422169" y="4389080"/>
            <a:ext cx="10144125" cy="12862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3. Set ‘testList.txt’ in ‘5gSmallCellCase_L1\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40CD543-6C76-85D7-F5B3-05E00A848270}"/>
              </a:ext>
            </a:extLst>
          </p:cNvPr>
          <p:cNvSpPr txBox="1">
            <a:spLocks/>
          </p:cNvSpPr>
          <p:nvPr/>
        </p:nvSpPr>
        <p:spPr>
          <a:xfrm>
            <a:off x="422169" y="842413"/>
            <a:ext cx="10144125" cy="7428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1. Running environment is MATLAB R2021b</a:t>
            </a:r>
          </a:p>
          <a:p>
            <a:pPr marL="3690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6A75597-4924-7FD4-F669-D0B2D43635DA}"/>
              </a:ext>
            </a:extLst>
          </p:cNvPr>
          <p:cNvSpPr txBox="1">
            <a:spLocks/>
          </p:cNvSpPr>
          <p:nvPr/>
        </p:nvSpPr>
        <p:spPr>
          <a:xfrm>
            <a:off x="422169" y="2344028"/>
            <a:ext cx="11868151" cy="12862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2. Set 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GI_NR_PHY_SIM_DL_REF_INPUT_PARAM = 1 in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‘5gSmallCellResearchAlg_L1\Common\ 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gi_nrPhySimMacroDefine.m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</a:t>
            </a:r>
            <a:r>
              <a:rPr lang="nn-NO" altLang="zh-CN" sz="24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1A1892-F11E-BB70-F86D-E10D9B6F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35" y="4924619"/>
            <a:ext cx="3002540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3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1E482A-848C-806B-A59D-65A658688AFA}"/>
              </a:ext>
            </a:extLst>
          </p:cNvPr>
          <p:cNvSpPr txBox="1">
            <a:spLocks/>
          </p:cNvSpPr>
          <p:nvPr/>
        </p:nvSpPr>
        <p:spPr>
          <a:xfrm>
            <a:off x="383457" y="885404"/>
            <a:ext cx="11198943" cy="43342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4.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gi_nrPhySimTestDlGenResource.m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’,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simDlRefInput.mat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36589E-AD47-D93A-AC5A-55B1A457D136}"/>
              </a:ext>
            </a:extLst>
          </p:cNvPr>
          <p:cNvSpPr txBox="1"/>
          <p:nvPr/>
        </p:nvSpPr>
        <p:spPr>
          <a:xfrm>
            <a:off x="383457" y="556216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5. Run </a:t>
            </a:r>
            <a:r>
              <a:rPr lang="en-US" altLang="zh-CN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6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新宋体" panose="02010609030101010101" pitchFamily="49" charset="-122"/>
                <a:cs typeface="Times New Roman" panose="02020603050405020304" pitchFamily="18" charset="0"/>
              </a:rPr>
              <a:t> (May ignore).</a:t>
            </a:r>
          </a:p>
          <a:p>
            <a:pPr marL="36900" indent="0">
              <a:buNone/>
            </a:pP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E05707-FE2C-5A9F-72F7-063AA531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70" y="1409174"/>
            <a:ext cx="7695238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5421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Brief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5D6AB33-ED6E-14C0-4264-2D01727B6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44"/>
              </p:ext>
            </p:extLst>
          </p:nvPr>
        </p:nvGraphicFramePr>
        <p:xfrm>
          <a:off x="914400" y="1057275"/>
          <a:ext cx="1035367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54568356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26795241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92378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Cases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 in </a:t>
                      </a:r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Version.txt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 in ‘Feature list.xlsx’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Detail in ‘Test cases.xlsx’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980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8302E1-528D-F7FE-CEB9-5E75D8832C4E}"/>
              </a:ext>
            </a:extLst>
          </p:cNvPr>
          <p:cNvSpPr txBox="1">
            <a:spLocks/>
          </p:cNvSpPr>
          <p:nvPr/>
        </p:nvSpPr>
        <p:spPr>
          <a:xfrm>
            <a:off x="323850" y="2514600"/>
            <a:ext cx="11610975" cy="41902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5g small cell research alg_L1 is designed as an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EDA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software for simulation, verification, test and reference based on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5G physical layer 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algorithm(BS side).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It’s built by formal engineering standard, with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FAPI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interface, detailed module and function partition, excellent coding style, strict test and verification. 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Its code lines achieve 4-5w lines(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Matlab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) and has been verified with </a:t>
            </a:r>
            <a:r>
              <a:rPr lang="en-US" altLang="zh-CN" sz="2400" dirty="0" err="1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SystemVue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and tested with above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400 cases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 contains Framework, PUSCH TX, PUSCH RX, PUCCH TX, PUCCH RX, SSB TX, PDCCH TX, CSIRS TX, PDSCH TX, Utils etc. in version 5gSmallCellResearchAlg_L1_v1.</a:t>
            </a: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It also supports 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automatic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 test and compare.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82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21BF5-0692-D80D-665B-2F177A765546}"/>
              </a:ext>
            </a:extLst>
          </p:cNvPr>
          <p:cNvSpPr txBox="1">
            <a:spLocks/>
          </p:cNvSpPr>
          <p:nvPr/>
        </p:nvSpPr>
        <p:spPr>
          <a:xfrm>
            <a:off x="422792" y="1204144"/>
            <a:ext cx="10502383" cy="46341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6.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gi_nrPhySimTestDlFreqDataGen.m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 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generating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caseTest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\Resource’.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005C5-8295-71CF-E83A-6348DAC6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2" y="1714619"/>
            <a:ext cx="679047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B025-C24D-6A0C-8A59-8E49D473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3889-DA3E-A460-4B22-C455F36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DL TX trial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760EFF-6DF7-DC33-2811-8191D210FC71}"/>
              </a:ext>
            </a:extLst>
          </p:cNvPr>
          <p:cNvSpPr txBox="1">
            <a:spLocks/>
          </p:cNvSpPr>
          <p:nvPr/>
        </p:nvSpPr>
        <p:spPr>
          <a:xfrm>
            <a:off x="402513" y="1416087"/>
            <a:ext cx="11134725" cy="48132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7. Run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gi_nrPhySimTestDlFreqDataCompre.m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in ‘5gSmallCellResearchAlg_L1\Test’,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comparing  between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 and ‘</a:t>
            </a:r>
            <a:r>
              <a:rPr lang="en-US" altLang="zh-CN" sz="2400" dirty="0" err="1">
                <a:latin typeface="+mj-lt"/>
                <a:cs typeface="Times New Roman" panose="02020603050405020304" pitchFamily="18" charset="0"/>
              </a:rPr>
              <a:t>dlTxDataFreqRef.bin</a:t>
            </a:r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’. </a:t>
            </a:r>
          </a:p>
          <a:p>
            <a:pPr marL="36900" indent="0">
              <a:buNone/>
            </a:pPr>
            <a:endParaRPr lang="en-US" altLang="zh-CN" sz="2400" dirty="0">
              <a:latin typeface="+mj-lt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CFCF30-0D32-B132-F0AE-70A78C71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8" y="1941531"/>
            <a:ext cx="7485714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6FC62-EA12-412C-B36D-531E7D4A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395" y="2265680"/>
            <a:ext cx="9300212" cy="35636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sz="8800" dirty="0"/>
              <a:t>Thank You</a:t>
            </a:r>
          </a:p>
          <a:p>
            <a:pPr algn="just"/>
            <a:r>
              <a:rPr lang="en-US" altLang="zh-CN" sz="1800" i="1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GiRive</a:t>
            </a:r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 Institute, </a:t>
            </a:r>
            <a:r>
              <a:rPr lang="en-US" altLang="zh-CN" sz="1800" i="1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Co.,Ltd</a:t>
            </a:r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.</a:t>
            </a: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</a:rPr>
              <a:t>Mian(Milton) Yang</a:t>
            </a: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Mobile: +86 18628244323</a:t>
            </a: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</a:rPr>
              <a:t>Email: </a:t>
            </a:r>
            <a:r>
              <a:rPr lang="en-US" altLang="zh-CN" sz="1800" i="1" u="sng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等线" panose="02010600030101010101" pitchFamily="2" charset="-122"/>
                <a:cs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mian.yang@giriveinstitute.com</a:t>
            </a: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6900" indent="0">
              <a:buNone/>
            </a:pPr>
            <a:endParaRPr lang="zh-CN" altLang="zh-CN" sz="18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6900" indent="0">
              <a:buNone/>
            </a:pPr>
            <a:endParaRPr lang="zh-CN" altLang="en-US" sz="8800" dirty="0"/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5C430CC3-8936-4F6A-997D-99AD18AED1C5}"/>
              </a:ext>
            </a:extLst>
          </p:cNvPr>
          <p:cNvSpPr/>
          <p:nvPr/>
        </p:nvSpPr>
        <p:spPr>
          <a:xfrm>
            <a:off x="7361958" y="2882899"/>
            <a:ext cx="914400" cy="914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Modules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0C68C0-F53F-5094-A66A-02A2C189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17" y="1448938"/>
            <a:ext cx="6639765" cy="42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Verification &amp; simulation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8031057-681D-9A48-F705-ECD7E20B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14" y="4943647"/>
            <a:ext cx="8062571" cy="12180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1F040D-C570-D1DD-1A7E-7D1ABC6E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5" y="1296522"/>
            <a:ext cx="6454755" cy="30644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DB85B9-FAA0-FC1A-42E2-79F6A1FB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10" y="1286362"/>
            <a:ext cx="5085325" cy="2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+mj-lt"/>
                <a:cs typeface="Times New Roman" panose="02020603050405020304" pitchFamily="18" charset="0"/>
              </a:rPr>
              <a:t>Procedure - UL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FE221F01-7469-AEDE-2587-5590BA80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9" y="771525"/>
            <a:ext cx="10894353" cy="60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Procedure - DL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F44A9F-7F61-3D27-58BC-95F0CFB0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1255898"/>
            <a:ext cx="11614082" cy="47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Case directory - UL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2BDB5-A713-AACC-94E2-E4D7770A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59" y="801187"/>
            <a:ext cx="10137102" cy="59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+mj-lt"/>
                <a:cs typeface="Times New Roman" panose="02020603050405020304" pitchFamily="18" charset="0"/>
              </a:rPr>
              <a:t>Case directory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- DL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4D0E3-4E5A-A18F-B136-A91F7CC7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77" y="771525"/>
            <a:ext cx="10177200" cy="60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BE9C-D7FE-4C1B-833F-CEB53BEC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3184"/>
            <a:ext cx="10353762" cy="6183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Example of function partition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543827-F194-DEF3-3864-3397BD85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6" y="1338512"/>
            <a:ext cx="11019047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6_TF12214701.potx" id="{11CCF850-A106-4C83-9778-04C2F532D32F}" vid="{0B8A0E20-82B4-435B-92AB-957BEAB02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17614</TotalTime>
  <Words>686</Words>
  <Application>Microsoft Office PowerPoint</Application>
  <PresentationFormat>宽屏</PresentationFormat>
  <Paragraphs>113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新宋体</vt:lpstr>
      <vt:lpstr>Calibri</vt:lpstr>
      <vt:lpstr>Tahoma</vt:lpstr>
      <vt:lpstr>Wingdings 2</vt:lpstr>
      <vt:lpstr>SlateVTI</vt:lpstr>
      <vt:lpstr>5gSmallCellResearchAlg_L1</vt:lpstr>
      <vt:lpstr>Brief</vt:lpstr>
      <vt:lpstr>Modules</vt:lpstr>
      <vt:lpstr>Verification &amp; simulation</vt:lpstr>
      <vt:lpstr>Procedure - UL</vt:lpstr>
      <vt:lpstr>Procedure - DL</vt:lpstr>
      <vt:lpstr>Case directory - UL</vt:lpstr>
      <vt:lpstr>Case directory - DL</vt:lpstr>
      <vt:lpstr>Example of function partition</vt:lpstr>
      <vt:lpstr>Example of coding style</vt:lpstr>
      <vt:lpstr>UL TX trial</vt:lpstr>
      <vt:lpstr>UL TX trial</vt:lpstr>
      <vt:lpstr>UL TX trial</vt:lpstr>
      <vt:lpstr>UL TX trial</vt:lpstr>
      <vt:lpstr>UL RX trial</vt:lpstr>
      <vt:lpstr>UL RX trial</vt:lpstr>
      <vt:lpstr>UL RX trial</vt:lpstr>
      <vt:lpstr>DL TX trial</vt:lpstr>
      <vt:lpstr>DL TX trial</vt:lpstr>
      <vt:lpstr>DL TX trial</vt:lpstr>
      <vt:lpstr>DL TX trial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杨 勉</dc:creator>
  <cp:lastModifiedBy>勉 杨</cp:lastModifiedBy>
  <cp:revision>365</cp:revision>
  <dcterms:created xsi:type="dcterms:W3CDTF">2021-03-22T12:20:05Z</dcterms:created>
  <dcterms:modified xsi:type="dcterms:W3CDTF">2024-12-20T02:36:13Z</dcterms:modified>
</cp:coreProperties>
</file>