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24"/>
  </p:notesMasterIdLst>
  <p:handoutMasterIdLst>
    <p:handoutMasterId r:id="rId25"/>
  </p:handoutMasterIdLst>
  <p:sldIdLst>
    <p:sldId id="259" r:id="rId2"/>
    <p:sldId id="260" r:id="rId3"/>
    <p:sldId id="272" r:id="rId4"/>
    <p:sldId id="273" r:id="rId5"/>
    <p:sldId id="284" r:id="rId6"/>
    <p:sldId id="285" r:id="rId7"/>
    <p:sldId id="282" r:id="rId8"/>
    <p:sldId id="283" r:id="rId9"/>
    <p:sldId id="274" r:id="rId10"/>
    <p:sldId id="275" r:id="rId11"/>
    <p:sldId id="276" r:id="rId12"/>
    <p:sldId id="277" r:id="rId13"/>
    <p:sldId id="280" r:id="rId14"/>
    <p:sldId id="289" r:id="rId15"/>
    <p:sldId id="278" r:id="rId16"/>
    <p:sldId id="279" r:id="rId17"/>
    <p:sldId id="281" r:id="rId18"/>
    <p:sldId id="290" r:id="rId19"/>
    <p:sldId id="291" r:id="rId20"/>
    <p:sldId id="292" r:id="rId21"/>
    <p:sldId id="294" r:id="rId22"/>
    <p:sldId id="271" r:id="rId2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杨 勉" initials="杨" lastIdx="1" clrIdx="0">
    <p:extLst>
      <p:ext uri="{19B8F6BF-5375-455C-9EA6-DF929625EA0E}">
        <p15:presenceInfo xmlns:p15="http://schemas.microsoft.com/office/powerpoint/2012/main" userId="bc02ebd41f3785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873" autoAdjust="0"/>
  </p:normalViewPr>
  <p:slideViewPr>
    <p:cSldViewPr snapToGrid="0">
      <p:cViewPr varScale="1">
        <p:scale>
          <a:sx n="75" d="100"/>
          <a:sy n="75" d="100"/>
        </p:scale>
        <p:origin x="9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0098C1-0776-4557-9D46-1B787E688456}" type="datetime1">
              <a:rPr lang="zh-CN" altLang="en-US" smtClean="0"/>
              <a:t>2024/12/9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FF446B9-0BA7-440C-9491-EFEE44B7DCB7}" type="datetime1">
              <a:rPr lang="zh-CN" altLang="en-US" smtClean="0"/>
              <a:t>2024/12/9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F446B9-0BA7-440C-9491-EFEE44B7DCB7}" type="datetime1">
              <a:rPr lang="zh-CN" altLang="en-US" smtClean="0"/>
              <a:t>2024/12/9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E86D5CD-F53C-40AA-8F25-6C53AFF44E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65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F446B9-0BA7-440C-9491-EFEE44B7DCB7}" type="datetime1">
              <a:rPr lang="zh-CN" altLang="en-US" smtClean="0"/>
              <a:t>2024/12/9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E86D5CD-F53C-40AA-8F25-6C53AFF44E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37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8E8BE3-72DE-4BA9-940E-B3214E2A4FBC}" type="datetime1">
              <a:rPr lang="zh-CN" altLang="en-US" smtClean="0"/>
              <a:t>2024/12/9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​​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A75C24-54DF-4A37-B566-5D4504915616}" type="datetime1">
              <a:rPr lang="zh-CN" altLang="en-US" smtClean="0"/>
              <a:t>2024/12/9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DB8EFA-D326-482A-835B-35244CC8D335}" type="datetime1">
              <a:rPr lang="zh-CN" altLang="en-US" smtClean="0"/>
              <a:t>2024/12/9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4DE457-3CDB-46E6-BCC2-0DB87A7AB97D}" type="datetime1">
              <a:rPr lang="zh-CN" altLang="en-US" smtClean="0"/>
              <a:t>2024/12/9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5E2E9F-6F2A-4603-A42F-23C3B9EC2542}" type="datetime1">
              <a:rPr lang="zh-CN" altLang="en-US" smtClean="0"/>
              <a:t>2024/12/9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AD336-3C25-4874-9EA7-D9A8F29C3DE6}" type="datetime1">
              <a:rPr lang="zh-CN" altLang="en-US" smtClean="0"/>
              <a:t>2024/12/9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图片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图片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0" name="图片占位符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3" name="图片占位符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6" name="图片占位符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5ADDF4-C7DF-4425-A02C-99D8158E8998}" type="datetime1">
              <a:rPr lang="zh-CN" altLang="en-US" smtClean="0"/>
              <a:t>2024/12/9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E115FF-7F57-454B-BC07-3D5B5B3B2E36}" type="datetime1">
              <a:rPr lang="zh-CN" altLang="en-US" smtClean="0"/>
              <a:t>2024/12/9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C76A30-68C3-4742-871E-C4BFB5BF037D}" type="datetime1">
              <a:rPr lang="zh-CN" altLang="en-US" smtClean="0"/>
              <a:t>2024/12/9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761884-1233-44DE-95EA-687917CD0720}" type="datetime1">
              <a:rPr lang="zh-CN" altLang="en-US" smtClean="0"/>
              <a:t>2024/12/9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DD9908-788A-4C9F-9B82-38760DCE99A2}" type="datetime1">
              <a:rPr lang="zh-CN" altLang="en-US" smtClean="0"/>
              <a:t>2024/12/9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8F8C3A-E456-4019-B9D3-D27A657A074F}" type="datetime1">
              <a:rPr lang="zh-CN" altLang="en-US" smtClean="0"/>
              <a:t>2024/12/9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图片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5907AA-E66F-456D-8ABA-1CC838498840}" type="datetime1">
              <a:rPr lang="zh-CN" altLang="en-US" smtClean="0"/>
              <a:t>2024/12/9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C15656-9C52-4530-B9B0-471CBD4A032C}" type="datetime1">
              <a:rPr lang="zh-CN" altLang="en-US" smtClean="0"/>
              <a:t>2024/12/9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3893B8-6395-4039-AAC4-F8E54DB39C70}" type="datetime1">
              <a:rPr lang="zh-CN" altLang="en-US" smtClean="0"/>
              <a:t>2024/12/9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1F0827-5F6F-49F9-9E39-E700438688FE}" type="datetime1">
              <a:rPr lang="zh-CN" altLang="en-US" smtClean="0"/>
              <a:t>2024/12/9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D902FE-1817-4BA0-AB93-2732E2F941ED}" type="datetime1">
              <a:rPr lang="zh-CN" altLang="en-US" smtClean="0"/>
              <a:t>2024/12/9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</a:defRPr>
            </a:lvl1pPr>
          </a:lstStyle>
          <a:p>
            <a:fld id="{B4EFF9AB-85BE-4B1F-BA1B-A157C8C43628}" type="datetime1">
              <a:rPr lang="zh-CN" altLang="en-US" smtClean="0"/>
              <a:t>2024/12/9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新宋体" panose="02010609030101010101" pitchFamily="49" charset="-122"/>
          <a:ea typeface="新宋体" panose="02010609030101010101" pitchFamily="49" charset="-122"/>
          <a:cs typeface="新宋体" panose="02010609030101010101" pitchFamily="49" charset="-122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新宋体" panose="02010609030101010101" pitchFamily="49" charset="-122"/>
          <a:ea typeface="新宋体" panose="02010609030101010101" pitchFamily="49" charset="-122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新宋体" panose="02010609030101010101" pitchFamily="49" charset="-122"/>
          <a:ea typeface="新宋体" panose="02010609030101010101" pitchFamily="49" charset="-122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新宋体" panose="02010609030101010101" pitchFamily="49" charset="-122"/>
          <a:ea typeface="新宋体" panose="02010609030101010101" pitchFamily="49" charset="-122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新宋体" panose="02010609030101010101" pitchFamily="49" charset="-122"/>
          <a:ea typeface="新宋体" panose="02010609030101010101" pitchFamily="49" charset="-122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新宋体" panose="02010609030101010101" pitchFamily="49" charset="-122"/>
          <a:ea typeface="新宋体" panose="02010609030101010101" pitchFamily="49" charset="-122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mian.yang@giriveinstitute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一张显示了杯子、咖啡、食物和饮料的图片&#10;&#10;说明自动生成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2552700"/>
            <a:ext cx="11506200" cy="1144701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7200">
                <a:latin typeface="+mj-lt"/>
                <a:cs typeface="Times New Roman" panose="02020603050405020304" pitchFamily="18" charset="0"/>
              </a:rPr>
              <a:t>5gSmallCellResearchAlg_L1</a:t>
            </a:r>
            <a:endParaRPr lang="zh-cn" sz="72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4BE9C-D7FE-4C1B-833F-CEB53BEC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3184"/>
            <a:ext cx="10353762" cy="618341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j-lt"/>
                <a:cs typeface="Times New Roman" panose="02020603050405020304" pitchFamily="18" charset="0"/>
              </a:rPr>
              <a:t>Example </a:t>
            </a:r>
            <a:r>
              <a:rPr lang="en-US" altLang="zh-CN">
                <a:latin typeface="+mj-lt"/>
                <a:cs typeface="Times New Roman" panose="02020603050405020304" pitchFamily="18" charset="0"/>
              </a:rPr>
              <a:t>of coding </a:t>
            </a:r>
            <a:r>
              <a:rPr lang="en-US" altLang="zh-CN" dirty="0">
                <a:latin typeface="+mj-lt"/>
                <a:cs typeface="Times New Roman" panose="02020603050405020304" pitchFamily="18" charset="0"/>
              </a:rPr>
              <a:t>style</a:t>
            </a:r>
            <a:endParaRPr lang="zh-CN" altLang="en-US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C4CF67-831C-4D03-EB53-C1F9E3E9D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62" y="989848"/>
            <a:ext cx="4890825" cy="54681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3539BD1-3C2C-99BB-8E1D-5E0F30B96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451" y="989848"/>
            <a:ext cx="5253231" cy="546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11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4BE9C-D7FE-4C1B-833F-CEB53BEC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3184"/>
            <a:ext cx="10353762" cy="618341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j-lt"/>
                <a:cs typeface="Times New Roman" panose="02020603050405020304" pitchFamily="18" charset="0"/>
              </a:rPr>
              <a:t>UL TX trial</a:t>
            </a:r>
            <a:endParaRPr lang="zh-CN" alt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2924FA-8829-A1A2-74FF-A970E1316769}"/>
              </a:ext>
            </a:extLst>
          </p:cNvPr>
          <p:cNvSpPr txBox="1">
            <a:spLocks/>
          </p:cNvSpPr>
          <p:nvPr/>
        </p:nvSpPr>
        <p:spPr>
          <a:xfrm>
            <a:off x="422169" y="4389080"/>
            <a:ext cx="10144125" cy="128624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3. Set ‘testList.txt’ in ‘5gSmallCellCase_L1\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ulTxData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’</a:t>
            </a:r>
          </a:p>
          <a:p>
            <a:pPr marL="36900" indent="0">
              <a:buNone/>
            </a:pP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40CD543-6C76-85D7-F5B3-05E00A848270}"/>
              </a:ext>
            </a:extLst>
          </p:cNvPr>
          <p:cNvSpPr txBox="1">
            <a:spLocks/>
          </p:cNvSpPr>
          <p:nvPr/>
        </p:nvSpPr>
        <p:spPr>
          <a:xfrm>
            <a:off x="422169" y="842413"/>
            <a:ext cx="10144125" cy="74280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1. Running environment is MATLAB R2021b</a:t>
            </a:r>
          </a:p>
          <a:p>
            <a:pPr marL="36900" indent="0">
              <a:buNone/>
            </a:pP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6A75597-4924-7FD4-F669-D0B2D43635DA}"/>
              </a:ext>
            </a:extLst>
          </p:cNvPr>
          <p:cNvSpPr txBox="1">
            <a:spLocks/>
          </p:cNvSpPr>
          <p:nvPr/>
        </p:nvSpPr>
        <p:spPr>
          <a:xfrm>
            <a:off x="422169" y="2344028"/>
            <a:ext cx="11868151" cy="128624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2. Set </a:t>
            </a:r>
            <a:r>
              <a:rPr lang="nn-NO" altLang="zh-CN" sz="2400" dirty="0">
                <a:latin typeface="+mj-lt"/>
                <a:cs typeface="Times New Roman" panose="02020603050405020304" pitchFamily="18" charset="0"/>
              </a:rPr>
              <a:t>GI_NR_PHY_SIM_UL_REF_INPUT_PARAM = 1 in 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‘5gSmallCellResearchAlg_L1\Common\ 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gi_nrPhySimMacroDefine.m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’</a:t>
            </a:r>
            <a:r>
              <a:rPr lang="nn-NO" altLang="zh-CN" sz="2400" dirty="0">
                <a:latin typeface="+mj-lt"/>
                <a:cs typeface="Times New Roman" panose="02020603050405020304" pitchFamily="18" charset="0"/>
              </a:rPr>
              <a:t>  </a:t>
            </a: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576BBB-C96C-D530-13C0-5D8C887F0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02" y="4932239"/>
            <a:ext cx="3642676" cy="54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7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4BE9C-D7FE-4C1B-833F-CEB53BEC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3184"/>
            <a:ext cx="10353762" cy="618341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j-lt"/>
                <a:cs typeface="Times New Roman" panose="02020603050405020304" pitchFamily="18" charset="0"/>
              </a:rPr>
              <a:t>UL TX trial</a:t>
            </a:r>
            <a:endParaRPr lang="zh-CN" alt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31E482A-848C-806B-A59D-65A658688AFA}"/>
              </a:ext>
            </a:extLst>
          </p:cNvPr>
          <p:cNvSpPr txBox="1">
            <a:spLocks/>
          </p:cNvSpPr>
          <p:nvPr/>
        </p:nvSpPr>
        <p:spPr>
          <a:xfrm>
            <a:off x="383457" y="885405"/>
            <a:ext cx="11198943" cy="39422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4. Run ‘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gi_nrPhySimTestUlGenResource.m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’ in ‘5gSmallCellResearchAlg_L1\Test’,</a:t>
            </a: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generating ‘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ulTxDataFreq.bin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’, ‘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simUlRefInput.mat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’ in ‘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ulTxData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\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caseTest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\Resource’.</a:t>
            </a: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36589E-AD47-D93A-AC5A-55B1A457D136}"/>
              </a:ext>
            </a:extLst>
          </p:cNvPr>
          <p:cNvSpPr txBox="1"/>
          <p:nvPr/>
        </p:nvSpPr>
        <p:spPr>
          <a:xfrm>
            <a:off x="383457" y="5333565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en-US" altLang="zh-CN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6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新宋体" panose="02010609030101010101" pitchFamily="49" charset="-122"/>
                <a:cs typeface="Times New Roman" panose="02020603050405020304" pitchFamily="18" charset="0"/>
              </a:rPr>
              <a:t>5. Run </a:t>
            </a:r>
            <a:r>
              <a:rPr lang="en-US" altLang="zh-CN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6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新宋体" panose="02010609030101010101" pitchFamily="49" charset="-122"/>
                <a:cs typeface="Times New Roman" panose="02020603050405020304" pitchFamily="18" charset="0"/>
              </a:rPr>
              <a:t>SystemVue</a:t>
            </a:r>
            <a:r>
              <a:rPr lang="en-US" altLang="zh-CN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6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新宋体" panose="02010609030101010101" pitchFamily="49" charset="-122"/>
                <a:cs typeface="Times New Roman" panose="02020603050405020304" pitchFamily="18" charset="0"/>
              </a:rPr>
              <a:t>(May ignore).</a:t>
            </a:r>
          </a:p>
          <a:p>
            <a:pPr marL="36900" indent="0">
              <a:buNone/>
            </a:pPr>
            <a:endParaRPr lang="en-US" altLang="zh-CN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zh-CN" altLang="en-US" sz="18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51C9ACE-982F-2933-145A-4E8D99091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39" y="1479452"/>
            <a:ext cx="7095238" cy="2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96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4BE9C-D7FE-4C1B-833F-CEB53BEC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3184"/>
            <a:ext cx="10353762" cy="618341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j-lt"/>
                <a:cs typeface="Times New Roman" panose="02020603050405020304" pitchFamily="18" charset="0"/>
              </a:rPr>
              <a:t>UL TX trial</a:t>
            </a:r>
            <a:endParaRPr lang="zh-CN" alt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D21BF5-0692-D80D-665B-2F177A765546}"/>
              </a:ext>
            </a:extLst>
          </p:cNvPr>
          <p:cNvSpPr txBox="1">
            <a:spLocks/>
          </p:cNvSpPr>
          <p:nvPr/>
        </p:nvSpPr>
        <p:spPr>
          <a:xfrm>
            <a:off x="422792" y="1204144"/>
            <a:ext cx="11134725" cy="463415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6. Run ‘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gi_nrPhySimTestUlFreqDataGen.m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’ in ‘5gSmallCellResearchAlg_L1\Test’ ,</a:t>
            </a: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generating ‘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ulTxDataFreqRef.bin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’ in ‘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ulTxData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\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caseTest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\Resource’. </a:t>
            </a: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402557-929E-E284-43CE-E29A7D223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15" y="1695355"/>
            <a:ext cx="6713802" cy="21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7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4BE9C-D7FE-4C1B-833F-CEB53BEC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3184"/>
            <a:ext cx="10353762" cy="618341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j-lt"/>
                <a:cs typeface="Times New Roman" panose="02020603050405020304" pitchFamily="18" charset="0"/>
              </a:rPr>
              <a:t>UL TX trial</a:t>
            </a:r>
            <a:endParaRPr lang="zh-CN" alt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920D5DB-8660-E05D-94DA-698B2D3B6FD2}"/>
              </a:ext>
            </a:extLst>
          </p:cNvPr>
          <p:cNvSpPr txBox="1">
            <a:spLocks/>
          </p:cNvSpPr>
          <p:nvPr/>
        </p:nvSpPr>
        <p:spPr>
          <a:xfrm>
            <a:off x="402513" y="1416087"/>
            <a:ext cx="11134725" cy="514727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7. Run ‘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gi_nrPhySimTestUlFreqDataCompre.m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’ in ‘5gSmallCellResearchAlg_L1\Test’,</a:t>
            </a: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comparing  between ‘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ulTxDataFreq.bin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’ and ‘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ulTxDataFreqRef.bin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’. </a:t>
            </a: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366FD9-9A3F-4F42-A5D3-56F8042A2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97" y="1940466"/>
            <a:ext cx="6759526" cy="21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575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4BE9C-D7FE-4C1B-833F-CEB53BEC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3184"/>
            <a:ext cx="10353762" cy="618341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j-lt"/>
                <a:cs typeface="Times New Roman" panose="02020603050405020304" pitchFamily="18" charset="0"/>
              </a:rPr>
              <a:t>UL RX trial</a:t>
            </a:r>
            <a:endParaRPr lang="zh-CN" alt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2924FA-8829-A1A2-74FF-A970E1316769}"/>
              </a:ext>
            </a:extLst>
          </p:cNvPr>
          <p:cNvSpPr txBox="1">
            <a:spLocks/>
          </p:cNvSpPr>
          <p:nvPr/>
        </p:nvSpPr>
        <p:spPr>
          <a:xfrm>
            <a:off x="323850" y="4438284"/>
            <a:ext cx="11134725" cy="128624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3. Set ‘testList.txt’ in ‘5gSmallCellCase_L1\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ulTxData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’</a:t>
            </a: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E4C7362-94DD-049C-3580-9DCEA352B036}"/>
              </a:ext>
            </a:extLst>
          </p:cNvPr>
          <p:cNvSpPr txBox="1">
            <a:spLocks/>
          </p:cNvSpPr>
          <p:nvPr/>
        </p:nvSpPr>
        <p:spPr>
          <a:xfrm>
            <a:off x="323849" y="861463"/>
            <a:ext cx="10144125" cy="74280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1. Running environment is MATLAB R2021b</a:t>
            </a:r>
          </a:p>
          <a:p>
            <a:pPr marL="36900" indent="0">
              <a:buNone/>
            </a:pP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B3DD45A-5F76-6BC0-1B37-8CAB5D946ABA}"/>
              </a:ext>
            </a:extLst>
          </p:cNvPr>
          <p:cNvSpPr txBox="1">
            <a:spLocks/>
          </p:cNvSpPr>
          <p:nvPr/>
        </p:nvSpPr>
        <p:spPr>
          <a:xfrm>
            <a:off x="323849" y="2344028"/>
            <a:ext cx="11868151" cy="128624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2. Set GI_NR_PHY_SIM_UL_SIMULATION</a:t>
            </a:r>
            <a:r>
              <a:rPr lang="nn-NO" altLang="zh-CN" sz="2400" dirty="0">
                <a:latin typeface="+mj-lt"/>
                <a:cs typeface="Times New Roman" panose="02020603050405020304" pitchFamily="18" charset="0"/>
              </a:rPr>
              <a:t> = 1 in </a:t>
            </a:r>
          </a:p>
          <a:p>
            <a:pPr marL="36900" indent="0">
              <a:buNone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‘5gSmallCellResearchAlg_L1\Common\ 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gi_nrPhySimMacroDefine.m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’</a:t>
            </a:r>
            <a:r>
              <a:rPr lang="nn-NO" altLang="zh-CN" sz="2400" dirty="0">
                <a:latin typeface="+mj-lt"/>
                <a:cs typeface="Times New Roman" panose="02020603050405020304" pitchFamily="18" charset="0"/>
              </a:rPr>
              <a:t>  </a:t>
            </a: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4006FB6-96EE-B146-16AB-E8C674521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4928429"/>
            <a:ext cx="3398815" cy="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68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4BE9C-D7FE-4C1B-833F-CEB53BEC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3184"/>
            <a:ext cx="10353762" cy="618341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j-lt"/>
                <a:cs typeface="Times New Roman" panose="02020603050405020304" pitchFamily="18" charset="0"/>
              </a:rPr>
              <a:t>UL RX trial</a:t>
            </a:r>
            <a:endParaRPr lang="zh-CN" alt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FB101-D0A0-58CB-6AB5-3EAC348A99BB}"/>
              </a:ext>
            </a:extLst>
          </p:cNvPr>
          <p:cNvSpPr txBox="1">
            <a:spLocks/>
          </p:cNvSpPr>
          <p:nvPr/>
        </p:nvSpPr>
        <p:spPr>
          <a:xfrm>
            <a:off x="409574" y="1295226"/>
            <a:ext cx="11134725" cy="524322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4. Run ‘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gi_nrPhySimTestUlGenResource.m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’ in ‘5gSmallCellResearchAlg_L1\Test’,</a:t>
            </a: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then generate ‘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simUlRxStatistic.mat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’ in ‘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ulTxData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\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caseTest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\Resource’. </a:t>
            </a: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AF9BE6-FE36-2167-2E91-283C6ED2A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50" y="1826148"/>
            <a:ext cx="7369179" cy="25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63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4BE9C-D7FE-4C1B-833F-CEB53BEC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3184"/>
            <a:ext cx="10353762" cy="618341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j-lt"/>
                <a:cs typeface="Times New Roman" panose="02020603050405020304" pitchFamily="18" charset="0"/>
              </a:rPr>
              <a:t>UL RX trial</a:t>
            </a:r>
            <a:endParaRPr lang="zh-CN" alt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FEDA622-B974-44D9-8B52-280DE9FB6D48}"/>
              </a:ext>
            </a:extLst>
          </p:cNvPr>
          <p:cNvSpPr txBox="1">
            <a:spLocks/>
          </p:cNvSpPr>
          <p:nvPr/>
        </p:nvSpPr>
        <p:spPr>
          <a:xfrm>
            <a:off x="323849" y="1076568"/>
            <a:ext cx="11134725" cy="562824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5. Run ‘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gi_nrPhySimTestUlFigurePlot.m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’ in ‘5gSmallCellResearchAlg_L1\Test’,</a:t>
            </a: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then get</a:t>
            </a:r>
          </a:p>
          <a:p>
            <a:pPr marL="36900" indent="0">
              <a:buNone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 </a:t>
            </a: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zh-CN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F8A7BBC-0CE9-ADB4-A974-1B3304DE9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61682"/>
            <a:ext cx="3525520" cy="264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72B43B6-14C2-AFED-F3E2-4119B8B0D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6" y="1523786"/>
            <a:ext cx="7254869" cy="223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09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4BE9C-D7FE-4C1B-833F-CEB53BEC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3184"/>
            <a:ext cx="10353762" cy="618341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j-lt"/>
                <a:cs typeface="Times New Roman" panose="02020603050405020304" pitchFamily="18" charset="0"/>
              </a:rPr>
              <a:t>DL TX trial</a:t>
            </a:r>
            <a:endParaRPr lang="zh-CN" alt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2924FA-8829-A1A2-74FF-A970E1316769}"/>
              </a:ext>
            </a:extLst>
          </p:cNvPr>
          <p:cNvSpPr txBox="1">
            <a:spLocks/>
          </p:cNvSpPr>
          <p:nvPr/>
        </p:nvSpPr>
        <p:spPr>
          <a:xfrm>
            <a:off x="422169" y="4389080"/>
            <a:ext cx="10144125" cy="128624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3. Set ‘testList.txt’ in ‘5gSmallCellCase_L1\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dlTxData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’</a:t>
            </a:r>
          </a:p>
          <a:p>
            <a:pPr marL="36900" indent="0">
              <a:buNone/>
            </a:pP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40CD543-6C76-85D7-F5B3-05E00A848270}"/>
              </a:ext>
            </a:extLst>
          </p:cNvPr>
          <p:cNvSpPr txBox="1">
            <a:spLocks/>
          </p:cNvSpPr>
          <p:nvPr/>
        </p:nvSpPr>
        <p:spPr>
          <a:xfrm>
            <a:off x="422169" y="842413"/>
            <a:ext cx="10144125" cy="74280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1. Running environment is MATLAB R2021b</a:t>
            </a:r>
          </a:p>
          <a:p>
            <a:pPr marL="36900" indent="0">
              <a:buNone/>
            </a:pP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6A75597-4924-7FD4-F669-D0B2D43635DA}"/>
              </a:ext>
            </a:extLst>
          </p:cNvPr>
          <p:cNvSpPr txBox="1">
            <a:spLocks/>
          </p:cNvSpPr>
          <p:nvPr/>
        </p:nvSpPr>
        <p:spPr>
          <a:xfrm>
            <a:off x="422169" y="2344028"/>
            <a:ext cx="11868151" cy="128624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2. Set </a:t>
            </a:r>
            <a:r>
              <a:rPr lang="nn-NO" altLang="zh-CN" sz="2400" dirty="0">
                <a:latin typeface="+mj-lt"/>
                <a:cs typeface="Times New Roman" panose="02020603050405020304" pitchFamily="18" charset="0"/>
              </a:rPr>
              <a:t>GI_NR_PHY_SIM_DL_REF_INPUT_PARAM = 1 in 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‘5gSmallCellResearchAlg_L1\Common\ 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gi_nrPhySimMacroDefine.m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’</a:t>
            </a:r>
            <a:r>
              <a:rPr lang="nn-NO" altLang="zh-CN" sz="2400" dirty="0">
                <a:latin typeface="+mj-lt"/>
                <a:cs typeface="Times New Roman" panose="02020603050405020304" pitchFamily="18" charset="0"/>
              </a:rPr>
              <a:t>  </a:t>
            </a: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51A1892-F11E-BB70-F86D-E10D9B6F4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35" y="4924619"/>
            <a:ext cx="3002540" cy="55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39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4BE9C-D7FE-4C1B-833F-CEB53BEC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3184"/>
            <a:ext cx="10353762" cy="618341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j-lt"/>
                <a:cs typeface="Times New Roman" panose="02020603050405020304" pitchFamily="18" charset="0"/>
              </a:rPr>
              <a:t>DL TX trial</a:t>
            </a:r>
            <a:endParaRPr lang="zh-CN" alt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31E482A-848C-806B-A59D-65A658688AFA}"/>
              </a:ext>
            </a:extLst>
          </p:cNvPr>
          <p:cNvSpPr txBox="1">
            <a:spLocks/>
          </p:cNvSpPr>
          <p:nvPr/>
        </p:nvSpPr>
        <p:spPr>
          <a:xfrm>
            <a:off x="383457" y="885404"/>
            <a:ext cx="11198943" cy="433429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4. Run ‘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gi_nrPhySimTestDlGenResource.m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’ in ‘5gSmallCellResearchAlg_L1\Test’,</a:t>
            </a: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generating ‘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dlTxDataFreq.bin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’, ‘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simDlRefInput.mat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’ in ‘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dlTxData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\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caseTest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\Resource’.</a:t>
            </a: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36589E-AD47-D93A-AC5A-55B1A457D136}"/>
              </a:ext>
            </a:extLst>
          </p:cNvPr>
          <p:cNvSpPr txBox="1"/>
          <p:nvPr/>
        </p:nvSpPr>
        <p:spPr>
          <a:xfrm>
            <a:off x="383457" y="5562165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en-US" altLang="zh-CN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6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新宋体" panose="02010609030101010101" pitchFamily="49" charset="-122"/>
                <a:cs typeface="Times New Roman" panose="02020603050405020304" pitchFamily="18" charset="0"/>
              </a:rPr>
              <a:t>5. Run </a:t>
            </a:r>
            <a:r>
              <a:rPr lang="en-US" altLang="zh-CN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6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新宋体" panose="02010609030101010101" pitchFamily="49" charset="-122"/>
                <a:cs typeface="Times New Roman" panose="02020603050405020304" pitchFamily="18" charset="0"/>
              </a:rPr>
              <a:t>SystemVue</a:t>
            </a:r>
            <a:r>
              <a:rPr lang="en-US" altLang="zh-CN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6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新宋体" panose="02010609030101010101" pitchFamily="49" charset="-122"/>
                <a:cs typeface="Times New Roman" panose="02020603050405020304" pitchFamily="18" charset="0"/>
              </a:rPr>
              <a:t> (May ignore).</a:t>
            </a:r>
          </a:p>
          <a:p>
            <a:pPr marL="36900" indent="0">
              <a:buNone/>
            </a:pPr>
            <a:endParaRPr lang="en-US" altLang="zh-CN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zh-CN" altLang="en-US" sz="18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7E05707-FE2C-5A9F-72F7-063AA5318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70" y="1409174"/>
            <a:ext cx="7695238" cy="2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1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4BE9C-D7FE-4C1B-833F-CEB53BEC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3184"/>
            <a:ext cx="10353762" cy="542141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j-lt"/>
                <a:cs typeface="Times New Roman" panose="02020603050405020304" pitchFamily="18" charset="0"/>
              </a:rPr>
              <a:t>Brief</a:t>
            </a:r>
            <a:endParaRPr lang="zh-CN" altLang="en-US" dirty="0">
              <a:latin typeface="+mj-lt"/>
              <a:cs typeface="Times New Roman" panose="02020603050405020304" pitchFamily="18" charset="0"/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5D6AB33-ED6E-14C0-4264-2D01727B64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1244"/>
              </p:ext>
            </p:extLst>
          </p:nvPr>
        </p:nvGraphicFramePr>
        <p:xfrm>
          <a:off x="914400" y="1057275"/>
          <a:ext cx="10353675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451225">
                  <a:extLst>
                    <a:ext uri="{9D8B030D-6E8A-4147-A177-3AD203B41FA5}">
                      <a16:colId xmlns:a16="http://schemas.microsoft.com/office/drawing/2014/main" val="1545683569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2267952419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2923781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Version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Features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Cases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92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Detail in </a:t>
                      </a:r>
                      <a:r>
                        <a:rPr lang="zh-CN" altLang="en-US" dirty="0"/>
                        <a:t>‘</a:t>
                      </a:r>
                      <a:r>
                        <a:rPr lang="en-US" altLang="zh-CN" dirty="0"/>
                        <a:t>Version.txt</a:t>
                      </a:r>
                      <a:r>
                        <a:rPr lang="zh-CN" altLang="en-US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Detail in ‘Feature list.xlsx’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Detail in ‘Test cases.xlsx’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6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69800"/>
                  </a:ext>
                </a:extLst>
              </a:tr>
            </a:tbl>
          </a:graphicData>
        </a:graphic>
      </p:graphicFrame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08302E1-528D-F7FE-CEB9-5E75D8832C4E}"/>
              </a:ext>
            </a:extLst>
          </p:cNvPr>
          <p:cNvSpPr txBox="1">
            <a:spLocks/>
          </p:cNvSpPr>
          <p:nvPr/>
        </p:nvSpPr>
        <p:spPr>
          <a:xfrm>
            <a:off x="323850" y="2514600"/>
            <a:ext cx="11610975" cy="419021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5g small cell research alg_L1 is designed as an </a:t>
            </a:r>
            <a:r>
              <a:rPr lang="en-US" altLang="zh-CN" sz="2400" dirty="0">
                <a:solidFill>
                  <a:srgbClr val="FFC000"/>
                </a:solidFill>
                <a:latin typeface="+mj-lt"/>
                <a:cs typeface="Times New Roman" panose="02020603050405020304" pitchFamily="18" charset="0"/>
              </a:rPr>
              <a:t>EDA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 software for simulation, verification, test and reference based on </a:t>
            </a:r>
            <a:r>
              <a:rPr lang="en-US" altLang="zh-CN" sz="2400" dirty="0">
                <a:solidFill>
                  <a:srgbClr val="FFC000"/>
                </a:solidFill>
                <a:latin typeface="+mj-lt"/>
                <a:cs typeface="Times New Roman" panose="02020603050405020304" pitchFamily="18" charset="0"/>
              </a:rPr>
              <a:t>5G physical layer 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algorithm(BS side).</a:t>
            </a:r>
          </a:p>
          <a:p>
            <a:pPr marL="36900" indent="0">
              <a:buNone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It’s built by formal engineering standard, with </a:t>
            </a:r>
            <a:r>
              <a:rPr lang="en-US" altLang="zh-CN" sz="2400" dirty="0">
                <a:solidFill>
                  <a:srgbClr val="FFC000"/>
                </a:solidFill>
                <a:latin typeface="+mj-lt"/>
                <a:cs typeface="Times New Roman" panose="02020603050405020304" pitchFamily="18" charset="0"/>
              </a:rPr>
              <a:t>FAPI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 interface, detailed module and function partition, excellent coding style, strict test and verification. </a:t>
            </a:r>
          </a:p>
          <a:p>
            <a:pPr marL="36900" indent="0">
              <a:buNone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Its code lines achieve 4-5w lines(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Matlab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) and has been verified with </a:t>
            </a:r>
            <a:r>
              <a:rPr lang="en-US" altLang="zh-CN" sz="2400" dirty="0" err="1">
                <a:solidFill>
                  <a:srgbClr val="FFC000"/>
                </a:solidFill>
                <a:latin typeface="+mj-lt"/>
                <a:cs typeface="Times New Roman" panose="02020603050405020304" pitchFamily="18" charset="0"/>
              </a:rPr>
              <a:t>SystemVue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 and tested with above </a:t>
            </a:r>
            <a:r>
              <a:rPr lang="en-US" altLang="zh-CN" sz="2400" dirty="0">
                <a:solidFill>
                  <a:srgbClr val="FFC000"/>
                </a:solidFill>
                <a:latin typeface="+mj-lt"/>
                <a:cs typeface="Times New Roman" panose="02020603050405020304" pitchFamily="18" charset="0"/>
              </a:rPr>
              <a:t>400 cases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36900" indent="0">
              <a:buNone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It contains Framework, PUSCH TX, PUSCH RX, PUCCH TX, PUCCH RX, SSB TX, PDCCH TX, CSIRS TX, PDSCH TX, Utils etc. in version 5gSmallCellResearchAlg_L1_v1.</a:t>
            </a:r>
          </a:p>
          <a:p>
            <a:pPr marL="36900" indent="0">
              <a:buNone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It also supports </a:t>
            </a:r>
            <a:r>
              <a:rPr lang="en-US" altLang="zh-CN" sz="2400" dirty="0">
                <a:solidFill>
                  <a:srgbClr val="FFC000"/>
                </a:solidFill>
                <a:latin typeface="+mj-lt"/>
                <a:cs typeface="Times New Roman" panose="02020603050405020304" pitchFamily="18" charset="0"/>
              </a:rPr>
              <a:t>automatic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 test and compare.</a:t>
            </a: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882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4BE9C-D7FE-4C1B-833F-CEB53BEC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3184"/>
            <a:ext cx="10353762" cy="618341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j-lt"/>
                <a:cs typeface="Times New Roman" panose="02020603050405020304" pitchFamily="18" charset="0"/>
              </a:rPr>
              <a:t>DL TX trial</a:t>
            </a:r>
            <a:endParaRPr lang="zh-CN" alt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D21BF5-0692-D80D-665B-2F177A765546}"/>
              </a:ext>
            </a:extLst>
          </p:cNvPr>
          <p:cNvSpPr txBox="1">
            <a:spLocks/>
          </p:cNvSpPr>
          <p:nvPr/>
        </p:nvSpPr>
        <p:spPr>
          <a:xfrm>
            <a:off x="422792" y="1204144"/>
            <a:ext cx="10502383" cy="463415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6. Run ‘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gi_nrPhySimTestDlFreqDataGen.m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’ in ‘5gSmallCellResearchAlg_L1\Test’ ,</a:t>
            </a: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generating ‘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dlTxDataFreqRef.bin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’ in ‘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dlTxData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\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caseTest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\Resource’. </a:t>
            </a: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A005C5-8295-71CF-E83A-6348DAC67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12" y="1714619"/>
            <a:ext cx="6790476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0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7B025-C24D-6A0C-8A59-8E49D4736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93889-DA3E-A460-4B22-C455F36A4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3184"/>
            <a:ext cx="10353762" cy="618341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j-lt"/>
                <a:cs typeface="Times New Roman" panose="02020603050405020304" pitchFamily="18" charset="0"/>
              </a:rPr>
              <a:t>DL TX trial</a:t>
            </a:r>
            <a:endParaRPr lang="zh-CN" alt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F760EFF-6DF7-DC33-2811-8191D210FC71}"/>
              </a:ext>
            </a:extLst>
          </p:cNvPr>
          <p:cNvSpPr txBox="1">
            <a:spLocks/>
          </p:cNvSpPr>
          <p:nvPr/>
        </p:nvSpPr>
        <p:spPr>
          <a:xfrm>
            <a:off x="402513" y="1416087"/>
            <a:ext cx="11134725" cy="48132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7. Run ‘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gi_nrPhySimTestDlFreqDataCompre.m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’ in ‘5gSmallCellResearchAlg_L1\Test’,</a:t>
            </a: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comparing  between ‘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dlTxDataFreq.bin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’ and ‘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dlTxDataFreqRef.bin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’. </a:t>
            </a: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FCFCF30-0D32-B132-F0AE-70A78C710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48" y="1941531"/>
            <a:ext cx="7485714" cy="1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07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16FC62-EA12-412C-B36D-531E7D4A5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6395" y="2265680"/>
            <a:ext cx="9300212" cy="356361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altLang="zh-CN" sz="8800" dirty="0"/>
              <a:t>Thank You</a:t>
            </a:r>
          </a:p>
          <a:p>
            <a:pPr algn="just"/>
            <a:r>
              <a:rPr lang="en-US" altLang="zh-CN" sz="1800" i="1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等线" panose="02010600030101010101" pitchFamily="2" charset="-122"/>
              </a:rPr>
              <a:t>GiRive</a:t>
            </a:r>
            <a:r>
              <a:rPr lang="en-US" altLang="zh-CN" sz="1800" i="1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等线" panose="02010600030101010101" pitchFamily="2" charset="-122"/>
              </a:rPr>
              <a:t> Institute, </a:t>
            </a:r>
            <a:r>
              <a:rPr lang="en-US" altLang="zh-CN" sz="1800" i="1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等线" panose="02010600030101010101" pitchFamily="2" charset="-122"/>
              </a:rPr>
              <a:t>Co.,Ltd</a:t>
            </a:r>
            <a:r>
              <a:rPr lang="en-US" altLang="zh-CN" sz="1800" i="1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等线" panose="02010600030101010101" pitchFamily="2" charset="-122"/>
              </a:rPr>
              <a:t>.</a:t>
            </a:r>
          </a:p>
          <a:p>
            <a:pPr algn="just"/>
            <a:r>
              <a:rPr lang="en-US" altLang="zh-CN" sz="1800" i="1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等线" panose="02010600030101010101" pitchFamily="2" charset="-122"/>
              </a:rPr>
              <a:t>Mian(Milton) Yang</a:t>
            </a:r>
          </a:p>
          <a:p>
            <a:pPr algn="just"/>
            <a:r>
              <a:rPr lang="en-US" altLang="zh-CN" sz="1800" i="1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等线" panose="02010600030101010101" pitchFamily="2" charset="-122"/>
                <a:cs typeface="宋体" panose="02010600030101010101" pitchFamily="2" charset="-122"/>
              </a:rPr>
              <a:t>Mobile: +86 18628244323</a:t>
            </a:r>
            <a:endParaRPr lang="zh-CN" altLang="zh-CN" sz="18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宋体" panose="02010600030101010101" pitchFamily="2" charset="-122"/>
            </a:endParaRPr>
          </a:p>
          <a:p>
            <a:pPr algn="just"/>
            <a:r>
              <a:rPr lang="en-US" altLang="zh-CN" sz="1800" i="1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等线" panose="02010600030101010101" pitchFamily="2" charset="-122"/>
                <a:cs typeface="宋体" panose="02010600030101010101" pitchFamily="2" charset="-122"/>
              </a:rPr>
              <a:t>Email: </a:t>
            </a:r>
            <a:r>
              <a:rPr lang="en-US" altLang="zh-CN" sz="1800" i="1" u="sng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等线" panose="02010600030101010101" pitchFamily="2" charset="-122"/>
                <a:cs typeface="宋体" panose="0201060003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mian.yang@giriveinstitute.com</a:t>
            </a:r>
            <a:endParaRPr lang="zh-CN" altLang="zh-CN" sz="18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宋体" panose="02010600030101010101" pitchFamily="2" charset="-122"/>
            </a:endParaRPr>
          </a:p>
          <a:p>
            <a:pPr marL="36900" indent="0">
              <a:buNone/>
            </a:pPr>
            <a:endParaRPr lang="zh-CN" altLang="zh-CN" sz="18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宋体" panose="02010600030101010101" pitchFamily="2" charset="-122"/>
            </a:endParaRPr>
          </a:p>
          <a:p>
            <a:pPr marL="36900" indent="0">
              <a:buNone/>
            </a:pPr>
            <a:endParaRPr lang="zh-CN" altLang="en-US" sz="8800" dirty="0"/>
          </a:p>
        </p:txBody>
      </p:sp>
      <p:sp>
        <p:nvSpPr>
          <p:cNvPr id="5" name="太阳形 4">
            <a:extLst>
              <a:ext uri="{FF2B5EF4-FFF2-40B4-BE49-F238E27FC236}">
                <a16:creationId xmlns:a16="http://schemas.microsoft.com/office/drawing/2014/main" id="{5C430CC3-8936-4F6A-997D-99AD18AED1C5}"/>
              </a:ext>
            </a:extLst>
          </p:cNvPr>
          <p:cNvSpPr/>
          <p:nvPr/>
        </p:nvSpPr>
        <p:spPr>
          <a:xfrm>
            <a:off x="7361958" y="2882899"/>
            <a:ext cx="914400" cy="91440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42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4BE9C-D7FE-4C1B-833F-CEB53BEC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3184"/>
            <a:ext cx="10353762" cy="618341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j-lt"/>
                <a:cs typeface="Times New Roman" panose="02020603050405020304" pitchFamily="18" charset="0"/>
              </a:rPr>
              <a:t>Modules</a:t>
            </a:r>
            <a:endParaRPr lang="zh-CN" altLang="en-US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0C68C0-F53F-5094-A66A-02A2C189D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517" y="1448938"/>
            <a:ext cx="6639765" cy="425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0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4BE9C-D7FE-4C1B-833F-CEB53BEC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3184"/>
            <a:ext cx="10353762" cy="618341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j-lt"/>
                <a:cs typeface="Times New Roman" panose="02020603050405020304" pitchFamily="18" charset="0"/>
              </a:rPr>
              <a:t>Verification &amp; simulation</a:t>
            </a:r>
            <a:endParaRPr lang="zh-CN" altLang="en-US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48031057-681D-9A48-F705-ECD7E20B2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14" y="4943647"/>
            <a:ext cx="8062571" cy="121808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B1F040D-C570-D1DD-1A7E-7D1ABC6E2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65" y="1296522"/>
            <a:ext cx="6454755" cy="30644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0DB85B9-FAA0-FC1A-42E2-79F6A1FB6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310" y="1286362"/>
            <a:ext cx="5085325" cy="275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262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4BE9C-D7FE-4C1B-833F-CEB53BEC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3184"/>
            <a:ext cx="10353762" cy="618341"/>
          </a:xfrm>
        </p:spPr>
        <p:txBody>
          <a:bodyPr>
            <a:normAutofit fontScale="90000"/>
          </a:bodyPr>
          <a:lstStyle/>
          <a:p>
            <a:r>
              <a:rPr lang="en-US" altLang="zh-CN">
                <a:latin typeface="+mj-lt"/>
                <a:cs typeface="Times New Roman" panose="02020603050405020304" pitchFamily="18" charset="0"/>
              </a:rPr>
              <a:t>Procedure - UL</a:t>
            </a:r>
            <a:endParaRPr lang="zh-CN" altLang="en-US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8" name="图片 7" descr="图示&#10;&#10;描述已自动生成">
            <a:extLst>
              <a:ext uri="{FF2B5EF4-FFF2-40B4-BE49-F238E27FC236}">
                <a16:creationId xmlns:a16="http://schemas.microsoft.com/office/drawing/2014/main" id="{FE221F01-7469-AEDE-2587-5590BA800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49" y="771525"/>
            <a:ext cx="10894353" cy="600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91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4BE9C-D7FE-4C1B-833F-CEB53BEC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3184"/>
            <a:ext cx="10353762" cy="618341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j-lt"/>
                <a:cs typeface="Times New Roman" panose="02020603050405020304" pitchFamily="18" charset="0"/>
              </a:rPr>
              <a:t>Procedure - DL</a:t>
            </a:r>
            <a:endParaRPr lang="zh-CN" altLang="en-US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F44A9F-7F61-3D27-58BC-95F0CFB06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03" y="1255898"/>
            <a:ext cx="11614082" cy="472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83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4BE9C-D7FE-4C1B-833F-CEB53BEC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3184"/>
            <a:ext cx="10353762" cy="618341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j-lt"/>
                <a:cs typeface="Times New Roman" panose="02020603050405020304" pitchFamily="18" charset="0"/>
              </a:rPr>
              <a:t>Directory - UL</a:t>
            </a:r>
            <a:endParaRPr lang="zh-CN" altLang="en-US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A2BDB5-A713-AACC-94E2-E4D7770A0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59" y="801187"/>
            <a:ext cx="10137102" cy="599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297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4BE9C-D7FE-4C1B-833F-CEB53BEC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3184"/>
            <a:ext cx="10353762" cy="618341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j-lt"/>
                <a:cs typeface="Times New Roman" panose="02020603050405020304" pitchFamily="18" charset="0"/>
              </a:rPr>
              <a:t>Directory - DL</a:t>
            </a:r>
            <a:endParaRPr lang="zh-CN" altLang="en-US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7F4D0E3-4E5A-A18F-B136-A91F7CC70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77" y="771525"/>
            <a:ext cx="10177200" cy="602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762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4BE9C-D7FE-4C1B-833F-CEB53BEC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3184"/>
            <a:ext cx="10353762" cy="618341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j-lt"/>
                <a:cs typeface="Times New Roman" panose="02020603050405020304" pitchFamily="18" charset="0"/>
              </a:rPr>
              <a:t>Example of function partition</a:t>
            </a:r>
            <a:endParaRPr lang="zh-CN" altLang="en-US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543827-F194-DEF3-3864-3397BD85E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76" y="1338512"/>
            <a:ext cx="11019047" cy="3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21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6_TF12214701.potx" id="{11CCF850-A106-4C83-9778-04C2F532D32F}" vid="{0B8A0E20-82B4-435B-92AB-957BEAB0242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17609</TotalTime>
  <Words>684</Words>
  <Application>Microsoft Office PowerPoint</Application>
  <PresentationFormat>宽屏</PresentationFormat>
  <Paragraphs>113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新宋体</vt:lpstr>
      <vt:lpstr>Calibri</vt:lpstr>
      <vt:lpstr>Tahoma</vt:lpstr>
      <vt:lpstr>Wingdings 2</vt:lpstr>
      <vt:lpstr>SlateVTI</vt:lpstr>
      <vt:lpstr>5gSmallCellResearchAlg_L1</vt:lpstr>
      <vt:lpstr>Brief</vt:lpstr>
      <vt:lpstr>Modules</vt:lpstr>
      <vt:lpstr>Verification &amp; simulation</vt:lpstr>
      <vt:lpstr>Procedure - UL</vt:lpstr>
      <vt:lpstr>Procedure - DL</vt:lpstr>
      <vt:lpstr>Directory - UL</vt:lpstr>
      <vt:lpstr>Directory - DL</vt:lpstr>
      <vt:lpstr>Example of function partition</vt:lpstr>
      <vt:lpstr>Example of coding style</vt:lpstr>
      <vt:lpstr>UL TX trial</vt:lpstr>
      <vt:lpstr>UL TX trial</vt:lpstr>
      <vt:lpstr>UL TX trial</vt:lpstr>
      <vt:lpstr>UL TX trial</vt:lpstr>
      <vt:lpstr>UL RX trial</vt:lpstr>
      <vt:lpstr>UL RX trial</vt:lpstr>
      <vt:lpstr>UL RX trial</vt:lpstr>
      <vt:lpstr>DL TX trial</vt:lpstr>
      <vt:lpstr>DL TX trial</vt:lpstr>
      <vt:lpstr>DL TX trial</vt:lpstr>
      <vt:lpstr>DL TX trial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杨 勉</dc:creator>
  <cp:lastModifiedBy>勉 杨</cp:lastModifiedBy>
  <cp:revision>364</cp:revision>
  <dcterms:created xsi:type="dcterms:W3CDTF">2021-03-22T12:20:05Z</dcterms:created>
  <dcterms:modified xsi:type="dcterms:W3CDTF">2024-12-09T08:48:40Z</dcterms:modified>
</cp:coreProperties>
</file>