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92" r:id="rId2"/>
    <p:sldId id="283" r:id="rId3"/>
    <p:sldId id="276" r:id="rId4"/>
    <p:sldId id="277" r:id="rId5"/>
    <p:sldId id="278" r:id="rId6"/>
    <p:sldId id="279" r:id="rId7"/>
    <p:sldId id="280" r:id="rId8"/>
    <p:sldId id="281" r:id="rId9"/>
    <p:sldId id="297" r:id="rId10"/>
    <p:sldId id="298" r:id="rId11"/>
    <p:sldId id="299" r:id="rId12"/>
    <p:sldId id="300" r:id="rId13"/>
    <p:sldId id="301" r:id="rId14"/>
    <p:sldId id="302" r:id="rId15"/>
    <p:sldId id="284" r:id="rId16"/>
    <p:sldId id="266" r:id="rId17"/>
    <p:sldId id="269" r:id="rId18"/>
    <p:sldId id="271" r:id="rId19"/>
    <p:sldId id="270" r:id="rId20"/>
    <p:sldId id="268" r:id="rId21"/>
    <p:sldId id="272" r:id="rId22"/>
    <p:sldId id="273" r:id="rId23"/>
    <p:sldId id="274" r:id="rId24"/>
    <p:sldId id="293" r:id="rId25"/>
    <p:sldId id="303" r:id="rId26"/>
    <p:sldId id="296" r:id="rId27"/>
    <p:sldId id="294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2D79F-675D-E443-6EAB-711127AF8B33}" v="49" dt="2020-02-06T06:30:40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B844-A317-4982-BC46-F3479FAB362A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D6268-0C61-4427-AA19-03FD95C18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6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5c9d3a07_1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7d5c9d3a07_1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33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5b9bfa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d5b9bfa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41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5b9bfab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d5b9bfab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96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5b9bfab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7d5b9bfab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5b9bfab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d5b9bfab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54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5b9bfab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d5b9bfab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36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d5b9bfab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7d5b9bfab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37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.png"/><Relationship Id="rId5" Type="http://schemas.openxmlformats.org/officeDocument/2006/relationships/image" Target="../media/image36.pn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34.png"/><Relationship Id="rId12" Type="http://schemas.openxmlformats.org/officeDocument/2006/relationships/image" Target="../media/image59.jpeg"/><Relationship Id="rId2" Type="http://schemas.openxmlformats.org/officeDocument/2006/relationships/image" Target="../media/image2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38.jpe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image" Target="../media/image37.png"/><Relationship Id="rId4" Type="http://schemas.openxmlformats.org/officeDocument/2006/relationships/image" Target="../media/image56.png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34.png"/><Relationship Id="rId12" Type="http://schemas.openxmlformats.org/officeDocument/2006/relationships/image" Target="../media/image59.jpeg"/><Relationship Id="rId17" Type="http://schemas.openxmlformats.org/officeDocument/2006/relationships/image" Target="../media/image64.png"/><Relationship Id="rId2" Type="http://schemas.openxmlformats.org/officeDocument/2006/relationships/image" Target="../media/image2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38.jpe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image" Target="../media/image37.png"/><Relationship Id="rId4" Type="http://schemas.openxmlformats.org/officeDocument/2006/relationships/image" Target="../media/image56.png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58.png"/><Relationship Id="rId1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37.png"/><Relationship Id="rId12" Type="http://schemas.openxmlformats.org/officeDocument/2006/relationships/image" Target="../media/image57.png"/><Relationship Id="rId17" Type="http://schemas.openxmlformats.org/officeDocument/2006/relationships/image" Target="../media/image53.png"/><Relationship Id="rId2" Type="http://schemas.openxmlformats.org/officeDocument/2006/relationships/image" Target="../media/image2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6.png"/><Relationship Id="rId4" Type="http://schemas.openxmlformats.org/officeDocument/2006/relationships/image" Target="../media/image34.png"/><Relationship Id="rId9" Type="http://schemas.openxmlformats.org/officeDocument/2006/relationships/image" Target="../media/image63.png"/><Relationship Id="rId14" Type="http://schemas.openxmlformats.org/officeDocument/2006/relationships/image" Target="../media/image5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136;p15"/>
          <p:cNvGrpSpPr/>
          <p:nvPr/>
        </p:nvGrpSpPr>
        <p:grpSpPr>
          <a:xfrm>
            <a:off x="4621825" y="1574581"/>
            <a:ext cx="3019404" cy="4940776"/>
            <a:chOff x="1641508" y="1591733"/>
            <a:chExt cx="3032093" cy="5266267"/>
          </a:xfrm>
        </p:grpSpPr>
        <p:grpSp>
          <p:nvGrpSpPr>
            <p:cNvPr id="27" name="Google Shape;137;p15"/>
            <p:cNvGrpSpPr/>
            <p:nvPr/>
          </p:nvGrpSpPr>
          <p:grpSpPr>
            <a:xfrm>
              <a:off x="2057235" y="2311355"/>
              <a:ext cx="2192860" cy="3869252"/>
              <a:chOff x="8813800" y="1532468"/>
              <a:chExt cx="2167500" cy="3835500"/>
            </a:xfrm>
          </p:grpSpPr>
          <p:sp>
            <p:nvSpPr>
              <p:cNvPr id="29" name="Google Shape;138;p15"/>
              <p:cNvSpPr/>
              <p:nvPr/>
            </p:nvSpPr>
            <p:spPr>
              <a:xfrm>
                <a:off x="8813800" y="1532468"/>
                <a:ext cx="2167500" cy="38355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pic>
            <p:nvPicPr>
              <p:cNvPr id="30" name="Google Shape;139;p15" descr="C:/Users/kosmo-10/AppData/Roaming/PolarisOffice/ETemp/11932_5336856/fImage58693092346.png"/>
              <p:cNvPicPr preferRelativeResize="0"/>
              <p:nvPr/>
            </p:nvPicPr>
            <p:blipFill rotWithShape="1">
              <a:blip r:embed="rId3">
                <a:alphaModFix/>
              </a:blip>
              <a:srcRect l="34531" r="34050"/>
              <a:stretch/>
            </p:blipFill>
            <p:spPr>
              <a:xfrm>
                <a:off x="9050866" y="1985240"/>
                <a:ext cx="1701800" cy="27084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" name="Google Shape;140;p15" descr="unnamed.png"/>
            <p:cNvPicPr preferRelativeResize="0"/>
            <p:nvPr/>
          </p:nvPicPr>
          <p:blipFill rotWithShape="1">
            <a:blip r:embed="rId4">
              <a:alphaModFix/>
            </a:blip>
            <a:srcRect l="30729" t="8202" r="30729" b="2543"/>
            <a:stretch/>
          </p:blipFill>
          <p:spPr>
            <a:xfrm>
              <a:off x="1641508" y="1591733"/>
              <a:ext cx="3032093" cy="52662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52"/>
          <p:cNvGrpSpPr/>
          <p:nvPr/>
        </p:nvGrpSpPr>
        <p:grpSpPr>
          <a:xfrm>
            <a:off x="608958" y="2121430"/>
            <a:ext cx="4889479" cy="5974743"/>
            <a:chOff x="-1206707" y="4053654"/>
            <a:chExt cx="3683685" cy="4501313"/>
          </a:xfrm>
        </p:grpSpPr>
        <p:sp>
          <p:nvSpPr>
            <p:cNvPr id="341" name="Google Shape;341;p52"/>
            <p:cNvSpPr/>
            <p:nvPr/>
          </p:nvSpPr>
          <p:spPr>
            <a:xfrm rot="1397564" flipH="1">
              <a:off x="-3808" y="4329572"/>
              <a:ext cx="1990859" cy="2888297"/>
            </a:xfrm>
            <a:custGeom>
              <a:avLst/>
              <a:gdLst/>
              <a:ahLst/>
              <a:cxnLst/>
              <a:rect l="l" t="t" r="r" b="b"/>
              <a:pathLst>
                <a:path w="1993021" h="2891434" extrusionOk="0">
                  <a:moveTo>
                    <a:pt x="1053325" y="19848"/>
                  </a:moveTo>
                  <a:lnTo>
                    <a:pt x="1023114" y="8119"/>
                  </a:lnTo>
                  <a:lnTo>
                    <a:pt x="995158" y="2255"/>
                  </a:lnTo>
                  <a:lnTo>
                    <a:pt x="960438" y="0"/>
                  </a:lnTo>
                  <a:lnTo>
                    <a:pt x="933383" y="3158"/>
                  </a:lnTo>
                  <a:lnTo>
                    <a:pt x="930678" y="3608"/>
                  </a:lnTo>
                  <a:lnTo>
                    <a:pt x="769252" y="84803"/>
                  </a:lnTo>
                  <a:lnTo>
                    <a:pt x="744903" y="81646"/>
                  </a:lnTo>
                  <a:lnTo>
                    <a:pt x="601965" y="68564"/>
                  </a:lnTo>
                  <a:lnTo>
                    <a:pt x="488335" y="62249"/>
                  </a:lnTo>
                  <a:lnTo>
                    <a:pt x="434677" y="61347"/>
                  </a:lnTo>
                  <a:lnTo>
                    <a:pt x="419777" y="61861"/>
                  </a:lnTo>
                  <a:lnTo>
                    <a:pt x="287237" y="373373"/>
                  </a:lnTo>
                  <a:cubicBezTo>
                    <a:pt x="259299" y="338959"/>
                    <a:pt x="209551" y="324678"/>
                    <a:pt x="155456" y="315086"/>
                  </a:cubicBezTo>
                  <a:lnTo>
                    <a:pt x="130234" y="311135"/>
                  </a:lnTo>
                  <a:lnTo>
                    <a:pt x="132087" y="318723"/>
                  </a:lnTo>
                  <a:lnTo>
                    <a:pt x="132821" y="319615"/>
                  </a:lnTo>
                  <a:lnTo>
                    <a:pt x="134329" y="319858"/>
                  </a:lnTo>
                  <a:cubicBezTo>
                    <a:pt x="134693" y="320414"/>
                    <a:pt x="134557" y="321118"/>
                    <a:pt x="134118" y="321188"/>
                  </a:cubicBezTo>
                  <a:lnTo>
                    <a:pt x="132821" y="319615"/>
                  </a:lnTo>
                  <a:lnTo>
                    <a:pt x="131540" y="319408"/>
                  </a:lnTo>
                  <a:cubicBezTo>
                    <a:pt x="125297" y="321473"/>
                    <a:pt x="105448" y="316481"/>
                    <a:pt x="91960" y="320180"/>
                  </a:cubicBezTo>
                  <a:cubicBezTo>
                    <a:pt x="78471" y="323878"/>
                    <a:pt x="63753" y="331804"/>
                    <a:pt x="50611" y="341598"/>
                  </a:cubicBezTo>
                  <a:cubicBezTo>
                    <a:pt x="40752" y="348943"/>
                    <a:pt x="31311" y="368510"/>
                    <a:pt x="22158" y="376160"/>
                  </a:cubicBezTo>
                  <a:lnTo>
                    <a:pt x="21242" y="376441"/>
                  </a:lnTo>
                  <a:lnTo>
                    <a:pt x="14429" y="388832"/>
                  </a:lnTo>
                  <a:lnTo>
                    <a:pt x="7215" y="409131"/>
                  </a:lnTo>
                  <a:lnTo>
                    <a:pt x="2706" y="433941"/>
                  </a:lnTo>
                  <a:lnTo>
                    <a:pt x="0" y="481304"/>
                  </a:lnTo>
                  <a:lnTo>
                    <a:pt x="3607" y="574227"/>
                  </a:lnTo>
                  <a:lnTo>
                    <a:pt x="7215" y="639182"/>
                  </a:lnTo>
                  <a:lnTo>
                    <a:pt x="9920" y="673465"/>
                  </a:lnTo>
                  <a:lnTo>
                    <a:pt x="18487" y="742931"/>
                  </a:lnTo>
                  <a:lnTo>
                    <a:pt x="34720" y="844425"/>
                  </a:lnTo>
                  <a:lnTo>
                    <a:pt x="60422" y="972532"/>
                  </a:lnTo>
                  <a:lnTo>
                    <a:pt x="82516" y="1086205"/>
                  </a:lnTo>
                  <a:lnTo>
                    <a:pt x="88378" y="1135824"/>
                  </a:lnTo>
                  <a:lnTo>
                    <a:pt x="106865" y="1248594"/>
                  </a:lnTo>
                  <a:lnTo>
                    <a:pt x="142487" y="1466918"/>
                  </a:lnTo>
                  <a:lnTo>
                    <a:pt x="167738" y="1595927"/>
                  </a:lnTo>
                  <a:lnTo>
                    <a:pt x="180815" y="1644193"/>
                  </a:lnTo>
                  <a:lnTo>
                    <a:pt x="188030" y="1666296"/>
                  </a:lnTo>
                  <a:lnTo>
                    <a:pt x="211927" y="1718170"/>
                  </a:lnTo>
                  <a:lnTo>
                    <a:pt x="260625" y="1804327"/>
                  </a:lnTo>
                  <a:lnTo>
                    <a:pt x="378313" y="1982053"/>
                  </a:lnTo>
                  <a:lnTo>
                    <a:pt x="434677" y="2059639"/>
                  </a:lnTo>
                  <a:lnTo>
                    <a:pt x="502313" y="2134519"/>
                  </a:lnTo>
                  <a:lnTo>
                    <a:pt x="657427" y="2309990"/>
                  </a:lnTo>
                  <a:lnTo>
                    <a:pt x="731376" y="2404716"/>
                  </a:lnTo>
                  <a:lnTo>
                    <a:pt x="774212" y="2467867"/>
                  </a:lnTo>
                  <a:lnTo>
                    <a:pt x="792248" y="2498541"/>
                  </a:lnTo>
                  <a:lnTo>
                    <a:pt x="809834" y="2531470"/>
                  </a:lnTo>
                  <a:lnTo>
                    <a:pt x="848161" y="2618078"/>
                  </a:lnTo>
                  <a:lnTo>
                    <a:pt x="887390" y="2721827"/>
                  </a:lnTo>
                  <a:lnTo>
                    <a:pt x="924816" y="2835048"/>
                  </a:lnTo>
                  <a:lnTo>
                    <a:pt x="942402" y="2891434"/>
                  </a:lnTo>
                  <a:lnTo>
                    <a:pt x="1993021" y="2891433"/>
                  </a:lnTo>
                  <a:lnTo>
                    <a:pt x="1933952" y="2726338"/>
                  </a:lnTo>
                  <a:lnTo>
                    <a:pt x="1804090" y="2375396"/>
                  </a:lnTo>
                  <a:lnTo>
                    <a:pt x="1773878" y="2290593"/>
                  </a:lnTo>
                  <a:lnTo>
                    <a:pt x="1769821" y="2269843"/>
                  </a:lnTo>
                  <a:lnTo>
                    <a:pt x="1763508" y="2213908"/>
                  </a:lnTo>
                  <a:lnTo>
                    <a:pt x="1756745" y="2105198"/>
                  </a:lnTo>
                  <a:lnTo>
                    <a:pt x="1754039" y="1925216"/>
                  </a:lnTo>
                  <a:lnTo>
                    <a:pt x="1758097" y="1728996"/>
                  </a:lnTo>
                  <a:lnTo>
                    <a:pt x="1762155" y="1632465"/>
                  </a:lnTo>
                  <a:lnTo>
                    <a:pt x="1767115" y="1583747"/>
                  </a:lnTo>
                  <a:lnTo>
                    <a:pt x="1781995" y="1477743"/>
                  </a:lnTo>
                  <a:lnTo>
                    <a:pt x="1812657" y="1309490"/>
                  </a:lnTo>
                  <a:lnTo>
                    <a:pt x="1855493" y="1092971"/>
                  </a:lnTo>
                  <a:lnTo>
                    <a:pt x="1879392" y="960804"/>
                  </a:lnTo>
                  <a:lnTo>
                    <a:pt x="1888861" y="893593"/>
                  </a:lnTo>
                  <a:lnTo>
                    <a:pt x="1889312" y="870137"/>
                  </a:lnTo>
                  <a:lnTo>
                    <a:pt x="1888861" y="859310"/>
                  </a:lnTo>
                  <a:lnTo>
                    <a:pt x="1884803" y="837207"/>
                  </a:lnTo>
                  <a:lnTo>
                    <a:pt x="1873079" y="803376"/>
                  </a:lnTo>
                  <a:lnTo>
                    <a:pt x="1846926" y="758719"/>
                  </a:lnTo>
                  <a:lnTo>
                    <a:pt x="1813108" y="714964"/>
                  </a:lnTo>
                  <a:lnTo>
                    <a:pt x="1774329" y="673465"/>
                  </a:lnTo>
                  <a:lnTo>
                    <a:pt x="1733297" y="636476"/>
                  </a:lnTo>
                  <a:lnTo>
                    <a:pt x="1676482" y="590466"/>
                  </a:lnTo>
                  <a:lnTo>
                    <a:pt x="1647173" y="569716"/>
                  </a:lnTo>
                  <a:lnTo>
                    <a:pt x="1631392" y="558439"/>
                  </a:lnTo>
                  <a:lnTo>
                    <a:pt x="1579537" y="511526"/>
                  </a:lnTo>
                  <a:lnTo>
                    <a:pt x="1470417" y="405071"/>
                  </a:lnTo>
                  <a:lnTo>
                    <a:pt x="1296816" y="231856"/>
                  </a:lnTo>
                  <a:lnTo>
                    <a:pt x="1182285" y="119537"/>
                  </a:lnTo>
                  <a:lnTo>
                    <a:pt x="1123667" y="65407"/>
                  </a:lnTo>
                  <a:lnTo>
                    <a:pt x="1104278" y="49619"/>
                  </a:lnTo>
                  <a:lnTo>
                    <a:pt x="1086692" y="38342"/>
                  </a:lnTo>
                  <a:close/>
                </a:path>
              </a:pathLst>
            </a:custGeom>
            <a:solidFill>
              <a:srgbClr val="FFD5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 rot="1399633" flipH="1">
              <a:off x="1254857" y="4780082"/>
              <a:ext cx="740109" cy="830762"/>
            </a:xfrm>
            <a:custGeom>
              <a:avLst/>
              <a:gdLst/>
              <a:ahLst/>
              <a:cxnLst/>
              <a:rect l="l" t="t" r="r" b="b"/>
              <a:pathLst>
                <a:path w="1639" h="1843" extrusionOk="0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DBA8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 rot="1399628" flipH="1">
              <a:off x="1581180" y="4951771"/>
              <a:ext cx="359906" cy="289548"/>
            </a:xfrm>
            <a:custGeom>
              <a:avLst/>
              <a:gdLst/>
              <a:ahLst/>
              <a:cxnLst/>
              <a:rect l="l" t="t" r="r" b="b"/>
              <a:pathLst>
                <a:path w="796" h="641" extrusionOk="0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DBA8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 rot="1399626" flipH="1">
              <a:off x="1349388" y="5173293"/>
              <a:ext cx="312552" cy="392380"/>
            </a:xfrm>
            <a:custGeom>
              <a:avLst/>
              <a:gdLst/>
              <a:ahLst/>
              <a:cxnLst/>
              <a:rect l="l" t="t" r="r" b="b"/>
              <a:pathLst>
                <a:path w="692" h="871" extrusionOk="0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DBA8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 rot="1399632" flipH="1">
              <a:off x="-299532" y="6368772"/>
              <a:ext cx="1339505" cy="380203"/>
            </a:xfrm>
            <a:custGeom>
              <a:avLst/>
              <a:gdLst/>
              <a:ahLst/>
              <a:cxnLst/>
              <a:rect l="l" t="t" r="r" b="b"/>
              <a:pathLst>
                <a:path w="2969" h="844" extrusionOk="0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 rot="1399635" flipH="1">
              <a:off x="1577060" y="4964241"/>
              <a:ext cx="588570" cy="925474"/>
            </a:xfrm>
            <a:custGeom>
              <a:avLst/>
              <a:gdLst/>
              <a:ahLst/>
              <a:cxnLst/>
              <a:rect l="l" t="t" r="r" b="b"/>
              <a:pathLst>
                <a:path w="1305" h="2052" extrusionOk="0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DBA8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 rot="1762912" flipH="1">
              <a:off x="-872925" y="6442918"/>
              <a:ext cx="1709034" cy="180909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 rot="1399629" flipH="1">
              <a:off x="446526" y="6990687"/>
              <a:ext cx="301727" cy="300374"/>
            </a:xfrm>
            <a:custGeom>
              <a:avLst/>
              <a:gdLst/>
              <a:ahLst/>
              <a:cxnLst/>
              <a:rect l="l" t="t" r="r" b="b"/>
              <a:pathLst>
                <a:path w="667" h="666" extrusionOk="0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 flipH="1">
              <a:off x="1984984" y="5136109"/>
              <a:ext cx="255641" cy="248693"/>
            </a:xfrm>
            <a:custGeom>
              <a:avLst/>
              <a:gdLst/>
              <a:ahLst/>
              <a:cxnLst/>
              <a:rect l="l" t="t" r="r" b="b"/>
              <a:pathLst>
                <a:path w="371841" h="361736" extrusionOk="0">
                  <a:moveTo>
                    <a:pt x="363802" y="76764"/>
                  </a:moveTo>
                  <a:cubicBezTo>
                    <a:pt x="342212" y="53904"/>
                    <a:pt x="246962" y="4374"/>
                    <a:pt x="188542" y="564"/>
                  </a:cubicBezTo>
                  <a:cubicBezTo>
                    <a:pt x="130122" y="-3246"/>
                    <a:pt x="41222" y="11994"/>
                    <a:pt x="13282" y="53904"/>
                  </a:cubicBezTo>
                  <a:cubicBezTo>
                    <a:pt x="-14658" y="95814"/>
                    <a:pt x="8202" y="201224"/>
                    <a:pt x="20902" y="252024"/>
                  </a:cubicBezTo>
                  <a:cubicBezTo>
                    <a:pt x="33602" y="302824"/>
                    <a:pt x="39952" y="377754"/>
                    <a:pt x="89482" y="358704"/>
                  </a:cubicBezTo>
                  <a:cubicBezTo>
                    <a:pt x="139012" y="339654"/>
                    <a:pt x="274902" y="183444"/>
                    <a:pt x="318082" y="137724"/>
                  </a:cubicBezTo>
                  <a:cubicBezTo>
                    <a:pt x="361262" y="92004"/>
                    <a:pt x="385392" y="99624"/>
                    <a:pt x="363802" y="7676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70098" y="394548"/>
            <a:ext cx="7172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P-Tock</a:t>
            </a:r>
            <a:endParaRPr lang="ko-KR" altLang="en-US" sz="6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32581" y="6459052"/>
            <a:ext cx="3592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김기원 김민주 김민지 조미나 최수진</a:t>
            </a:r>
            <a:endParaRPr lang="en-US" altLang="ko-KR" sz="1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6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48">
            <a:extLst>
              <a:ext uri="{FF2B5EF4-FFF2-40B4-BE49-F238E27FC236}">
                <a16:creationId xmlns:a16="http://schemas.microsoft.com/office/drawing/2014/main" id="{B5559CB3-7644-42A7-A117-00044A3440EE}"/>
              </a:ext>
            </a:extLst>
          </p:cNvPr>
          <p:cNvSpPr txBox="1">
            <a:spLocks/>
          </p:cNvSpPr>
          <p:nvPr/>
        </p:nvSpPr>
        <p:spPr>
          <a:xfrm>
            <a:off x="1917129" y="3716973"/>
            <a:ext cx="1366236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6000" i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F</a:t>
            </a:r>
            <a:r>
              <a:rPr sz="8000" i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endParaRPr lang="ko-KR" altLang="en-US" sz="6000" i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텍스트 상자 50">
            <a:extLst>
              <a:ext uri="{FF2B5EF4-FFF2-40B4-BE49-F238E27FC236}">
                <a16:creationId xmlns:a16="http://schemas.microsoft.com/office/drawing/2014/main" id="{6A254FF1-4345-42B7-A3A6-286D673D831F}"/>
              </a:ext>
            </a:extLst>
          </p:cNvPr>
          <p:cNvSpPr txBox="1">
            <a:spLocks/>
          </p:cNvSpPr>
          <p:nvPr/>
        </p:nvSpPr>
        <p:spPr>
          <a:xfrm>
            <a:off x="6670436" y="3740044"/>
            <a:ext cx="1366236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>
              <a:buFontTx/>
              <a:buNone/>
              <a:defRPr sz="6000" i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sz="8000" dirty="0"/>
              <a:t>)</a:t>
            </a:r>
            <a:endParaRPr lang="ko-KR" altLang="en-US" sz="8000" dirty="0"/>
          </a:p>
        </p:txBody>
      </p:sp>
      <p:sp>
        <p:nvSpPr>
          <p:cNvPr id="17" name="텍스트 상자 51">
            <a:extLst>
              <a:ext uri="{FF2B5EF4-FFF2-40B4-BE49-F238E27FC236}">
                <a16:creationId xmlns:a16="http://schemas.microsoft.com/office/drawing/2014/main" id="{A94576EE-6B9D-4496-B70C-F11B15FB1C43}"/>
              </a:ext>
            </a:extLst>
          </p:cNvPr>
          <p:cNvSpPr txBox="1">
            <a:spLocks/>
          </p:cNvSpPr>
          <p:nvPr/>
        </p:nvSpPr>
        <p:spPr>
          <a:xfrm>
            <a:off x="9777939" y="4983715"/>
            <a:ext cx="1590365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>
              <a:buFontTx/>
              <a:buNone/>
              <a:defRPr sz="6000" i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sz="8000" dirty="0"/>
              <a:t>)</a:t>
            </a:r>
            <a:endParaRPr lang="ko-KR" altLang="en-US" sz="8000" dirty="0"/>
          </a:p>
        </p:txBody>
      </p:sp>
      <p:sp>
        <p:nvSpPr>
          <p:cNvPr id="37" name="도형 46">
            <a:extLst>
              <a:ext uri="{FF2B5EF4-FFF2-40B4-BE49-F238E27FC236}">
                <a16:creationId xmlns:a16="http://schemas.microsoft.com/office/drawing/2014/main" id="{B13C0985-1886-44D5-8C57-EFF92D1E8C55}"/>
              </a:ext>
            </a:extLst>
          </p:cNvPr>
          <p:cNvSpPr>
            <a:spLocks/>
          </p:cNvSpPr>
          <p:nvPr/>
        </p:nvSpPr>
        <p:spPr>
          <a:xfrm>
            <a:off x="2114432" y="3979036"/>
            <a:ext cx="5523556" cy="1085730"/>
          </a:xfrm>
          <a:prstGeom prst="roundRect">
            <a:avLst/>
          </a:prstGeom>
          <a:noFill/>
          <a:ln w="19050" cap="flat" cmpd="sng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매출액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영업이익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당기순이익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법인세차감전계속사업이익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endParaRPr lang="ko-KR" altLang="en-US" sz="1200" b="0" i="0" strike="noStrike" cap="none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부채총계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자본총계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자산총계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무형자산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유형자산감가상각비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1200" b="0" i="0" strike="noStrike" cap="none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유동자산증가율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자기자본증가율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0" i="0" strike="noStrike" cap="none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재고자산증가율</a:t>
            </a: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1200" b="0" i="0" strike="noStrike" cap="none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200" b="0" i="0" strike="noStrike" cap="none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BPS, PER, EPS, PBR</a:t>
            </a:r>
            <a:endParaRPr lang="ko-KR" altLang="en-US" sz="1200" b="0" i="0" strike="noStrike" cap="none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도형 37">
            <a:extLst>
              <a:ext uri="{FF2B5EF4-FFF2-40B4-BE49-F238E27FC236}">
                <a16:creationId xmlns:a16="http://schemas.microsoft.com/office/drawing/2014/main" id="{CC16A5B6-70C1-444A-8D62-8DF3F4EE0059}"/>
              </a:ext>
            </a:extLst>
          </p:cNvPr>
          <p:cNvSpPr>
            <a:spLocks/>
          </p:cNvSpPr>
          <p:nvPr/>
        </p:nvSpPr>
        <p:spPr>
          <a:xfrm>
            <a:off x="5149195" y="5218833"/>
            <a:ext cx="5551171" cy="953135"/>
          </a:xfrm>
          <a:prstGeom prst="roundRect">
            <a:avLst/>
          </a:prstGeom>
          <a:noFill/>
          <a:ln w="19050" cap="flat" cmpd="sng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 latinLnBrk="0"/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소비자물가지수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외국인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투자유치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실업률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1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국제유가</a:t>
            </a:r>
            <a:r>
              <a:rPr sz="1200" b="1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(WTI),</a:t>
            </a:r>
            <a:endParaRPr lang="en-US" altLang="ko-KR" sz="1200" b="1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/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수입물가지수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원화기준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수출물가지수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원화기준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대외채무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1200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/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대외채권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순대외채권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기업대출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 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가계대출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공공및기타부문대출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1200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/>
            <a:r>
              <a:rPr sz="1200" b="1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경제심리지수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원계열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), BSI </a:t>
            </a:r>
            <a:r>
              <a:rPr sz="1200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대기업업황실적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200" b="1" dirty="0" err="1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환율</a:t>
            </a:r>
            <a:r>
              <a:rPr sz="1200" dirty="0">
                <a:solidFill>
                  <a:srgbClr val="00007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200" dirty="0">
              <a:solidFill>
                <a:srgbClr val="0000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4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5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-2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46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5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47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9332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변수 설정</a:t>
              </a: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56" name="텍스트 상자 48">
            <a:extLst>
              <a:ext uri="{FF2B5EF4-FFF2-40B4-BE49-F238E27FC236}">
                <a16:creationId xmlns:a16="http://schemas.microsoft.com/office/drawing/2014/main" id="{B5559CB3-7644-42A7-A117-00044A3440EE}"/>
              </a:ext>
            </a:extLst>
          </p:cNvPr>
          <p:cNvSpPr txBox="1">
            <a:spLocks/>
          </p:cNvSpPr>
          <p:nvPr/>
        </p:nvSpPr>
        <p:spPr>
          <a:xfrm>
            <a:off x="4913791" y="4983715"/>
            <a:ext cx="1366236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6000" i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F</a:t>
            </a:r>
            <a:r>
              <a:rPr sz="8000" i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endParaRPr lang="ko-KR" altLang="en-US" sz="6000" i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7" name="그림 56" descr="C:/Users/kosmo-19/AppData/Roaming/PolarisOffice/ETemp/6832_8117360/fImage127817141.png">
            <a:extLst>
              <a:ext uri="{FF2B5EF4-FFF2-40B4-BE49-F238E27FC236}">
                <a16:creationId xmlns:a16="http://schemas.microsoft.com/office/drawing/2014/main" id="{32D69DD4-C7AE-4B0B-A999-667FAD4E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50" y="2326976"/>
            <a:ext cx="426427" cy="698654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/>
        </p:nvGrpSpPr>
        <p:grpSpPr>
          <a:xfrm>
            <a:off x="3089908" y="2491973"/>
            <a:ext cx="6797340" cy="2356541"/>
            <a:chOff x="3089908" y="2491973"/>
            <a:chExt cx="6797340" cy="2356541"/>
          </a:xfrm>
        </p:grpSpPr>
        <p:sp>
          <p:nvSpPr>
            <p:cNvPr id="19" name="도형 45">
              <a:extLst>
                <a:ext uri="{FF2B5EF4-FFF2-40B4-BE49-F238E27FC236}">
                  <a16:creationId xmlns:a16="http://schemas.microsoft.com/office/drawing/2014/main" id="{B6ED20B6-1C8B-482A-A29B-C42A582FCC7B}"/>
                </a:ext>
              </a:extLst>
            </p:cNvPr>
            <p:cNvSpPr>
              <a:spLocks/>
            </p:cNvSpPr>
            <p:nvPr/>
          </p:nvSpPr>
          <p:spPr>
            <a:xfrm rot="5400000">
              <a:off x="6503882" y="3744348"/>
              <a:ext cx="1822884" cy="38544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도형 44">
              <a:extLst>
                <a:ext uri="{FF2B5EF4-FFF2-40B4-BE49-F238E27FC236}">
                  <a16:creationId xmlns:a16="http://schemas.microsoft.com/office/drawing/2014/main" id="{6680B2E0-52D2-4700-9845-01D601001419}"/>
                </a:ext>
              </a:extLst>
            </p:cNvPr>
            <p:cNvSpPr>
              <a:spLocks/>
            </p:cNvSpPr>
            <p:nvPr/>
          </p:nvSpPr>
          <p:spPr>
            <a:xfrm rot="5400000">
              <a:off x="4216699" y="3295956"/>
              <a:ext cx="907051" cy="36639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89908" y="2491973"/>
              <a:ext cx="6797340" cy="759816"/>
              <a:chOff x="3351805" y="2675489"/>
              <a:chExt cx="6797340" cy="759816"/>
            </a:xfrm>
          </p:grpSpPr>
          <p:sp>
            <p:nvSpPr>
              <p:cNvPr id="48" name="텍스트 개체 틀 38">
                <a:extLst>
                  <a:ext uri="{FF2B5EF4-FFF2-40B4-BE49-F238E27FC236}">
                    <a16:creationId xmlns:a16="http://schemas.microsoft.com/office/drawing/2014/main" id="{0BCDB105-F4DA-4323-95E9-EA5DD55313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1805" y="2675489"/>
                <a:ext cx="6797340" cy="759816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0" tIns="45720" rIns="0" bIns="45720" numCol="1" rtlCol="0" anchor="t">
                <a:noAutofit/>
              </a:bodyPr>
              <a:lstStyle>
                <a:lvl1pPr mar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2500" b="1" kern="1200">
                    <a:solidFill>
                      <a:schemeClr val="bg1"/>
                    </a:solidFill>
                    <a:latin typeface="+mj-lt"/>
                    <a:ea typeface="맑은 고딕" charset="0"/>
                    <a:cs typeface="+mj-cs"/>
                  </a:defRPr>
                </a:lvl1pPr>
              </a:lstStyle>
              <a:p>
                <a:pPr eaLnBrk="0" hangingPunct="0"/>
                <a:r>
                  <a:rPr lang="ko-KR" altLang="en-US" sz="2000" spc="-4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주가    </a:t>
                </a:r>
                <a:r>
                  <a:rPr lang="en-US" altLang="ko-KR" sz="2000" spc="-4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=  </a:t>
                </a:r>
                <a:r>
                  <a:rPr lang="en-US" sz="2000" spc="-4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Company      +     (        * Market      )  +   Error</a:t>
                </a:r>
                <a:endParaRPr lang="en-US" altLang="ko-KR" sz="20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텍스트 상자 41">
                <a:extLst>
                  <a:ext uri="{FF2B5EF4-FFF2-40B4-BE49-F238E27FC236}">
                    <a16:creationId xmlns:a16="http://schemas.microsoft.com/office/drawing/2014/main" id="{BABA555C-C520-4282-ACEF-FF449234F7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68" y="2874868"/>
                <a:ext cx="289823" cy="309060"/>
              </a:xfrm>
              <a:prstGeom prst="rect">
                <a:avLst/>
              </a:prstGeom>
              <a:noFill/>
              <a:ln w="0" cap="flat" cmpd="sng">
                <a:noFill/>
                <a:prstDash val="solid"/>
              </a:ln>
            </p:spPr>
            <p:txBody>
              <a:bodyPr vert="horz" wrap="none" lIns="89535" tIns="46355" rIns="89535" bIns="46355" anchor="t">
                <a:spAutoFit/>
              </a:bodyPr>
              <a:lstStyle>
                <a:defPPr>
                  <a:defRPr lang="ko-KR"/>
                </a:defPPr>
                <a:lvl1pPr indent="0">
                  <a:buFontTx/>
                  <a:buNone/>
                  <a:defRPr sz="140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dirty="0"/>
                  <a:t>n</a:t>
                </a:r>
                <a:endParaRPr lang="ko-KR" altLang="en-US" dirty="0"/>
              </a:p>
            </p:txBody>
          </p:sp>
          <p:sp>
            <p:nvSpPr>
              <p:cNvPr id="50" name="텍스트 상자 42">
                <a:extLst>
                  <a:ext uri="{FF2B5EF4-FFF2-40B4-BE49-F238E27FC236}">
                    <a16:creationId xmlns:a16="http://schemas.microsoft.com/office/drawing/2014/main" id="{8CB5C449-52A4-4181-A81C-83B47E237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9818" y="2847910"/>
                <a:ext cx="464551" cy="309060"/>
              </a:xfrm>
              <a:prstGeom prst="rect">
                <a:avLst/>
              </a:prstGeom>
              <a:noFill/>
              <a:ln w="0" cap="flat" cmpd="sng">
                <a:noFill/>
                <a:prstDash val="solid"/>
              </a:ln>
            </p:spPr>
            <p:txBody>
              <a:bodyPr vert="horz" wrap="non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buFontTx/>
                  <a:buNone/>
                </a:pPr>
                <a:r>
                  <a:rPr sz="140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n-1</a:t>
                </a:r>
                <a:endParaRPr lang="ko-KR" altLang="en-US" sz="14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1" name="텍스트 상자 43">
                <a:extLst>
                  <a:ext uri="{FF2B5EF4-FFF2-40B4-BE49-F238E27FC236}">
                    <a16:creationId xmlns:a16="http://schemas.microsoft.com/office/drawing/2014/main" id="{4D97B70A-9E08-4881-832E-E5EE8BE0F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4988" y="2874868"/>
                <a:ext cx="464551" cy="309060"/>
              </a:xfrm>
              <a:prstGeom prst="rect">
                <a:avLst/>
              </a:prstGeom>
              <a:noFill/>
              <a:ln w="0" cap="flat" cmpd="sng">
                <a:noFill/>
                <a:prstDash val="solid"/>
              </a:ln>
            </p:spPr>
            <p:txBody>
              <a:bodyPr vert="horz" wrap="none" lIns="89535" tIns="46355" rIns="89535" bIns="46355" anchor="t">
                <a:spAutoFit/>
              </a:bodyPr>
              <a:lstStyle>
                <a:defPPr>
                  <a:defRPr lang="ko-KR"/>
                </a:defPPr>
                <a:lvl1pPr indent="0">
                  <a:buFontTx/>
                  <a:buNone/>
                  <a:defRPr sz="140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dirty="0"/>
                  <a:t>n-1</a:t>
                </a:r>
                <a:endParaRPr lang="ko-KR" altLang="en-US" dirty="0"/>
              </a:p>
            </p:txBody>
          </p:sp>
        </p:grpSp>
        <p:cxnSp>
          <p:nvCxnSpPr>
            <p:cNvPr id="6" name="직선 연결선 5"/>
            <p:cNvCxnSpPr/>
            <p:nvPr/>
          </p:nvCxnSpPr>
          <p:spPr>
            <a:xfrm>
              <a:off x="4015048" y="3015019"/>
              <a:ext cx="154616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244221" y="3015019"/>
              <a:ext cx="179245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64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5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-2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85495" y="1073785"/>
            <a:ext cx="8041640" cy="948432"/>
            <a:chOff x="785495" y="1073785"/>
            <a:chExt cx="8041640" cy="948432"/>
          </a:xfrm>
        </p:grpSpPr>
        <p:sp>
          <p:nvSpPr>
            <p:cNvPr id="46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6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47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892552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회계 재무 데이터와 경제지표 데이터 수집</a:t>
              </a:r>
              <a:endPara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ko-KR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- 78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개 기업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* 19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개 분기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* 32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개 변수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= 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47,724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개의 데이터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1" y="2391370"/>
            <a:ext cx="11021353" cy="40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3"/>
          <p:cNvGrpSpPr/>
          <p:nvPr/>
        </p:nvGrpSpPr>
        <p:grpSpPr>
          <a:xfrm>
            <a:off x="2080260" y="8253730"/>
            <a:ext cx="8099425" cy="461010"/>
            <a:chOff x="2080260" y="8253730"/>
            <a:chExt cx="8099425" cy="461010"/>
          </a:xfrm>
        </p:grpSpPr>
        <p:sp>
          <p:nvSpPr>
            <p:cNvPr id="135" name="텍스트 상자 134"/>
            <p:cNvSpPr txBox="1">
              <a:spLocks/>
            </p:cNvSpPr>
            <p:nvPr/>
          </p:nvSpPr>
          <p:spPr>
            <a:xfrm>
              <a:off x="2080260" y="8253730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6" name="텍스트 상자 135"/>
            <p:cNvSpPr txBox="1">
              <a:spLocks/>
            </p:cNvSpPr>
            <p:nvPr/>
          </p:nvSpPr>
          <p:spPr>
            <a:xfrm>
              <a:off x="3089910" y="8299450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charset="0"/>
                  <a:ea typeface="나눔고딕 ExtraBold" charset="0"/>
                </a:rPr>
                <a:t>접속률 유지 방안(1): 푸시 알림과 퀴즈 보상</a:t>
              </a:r>
              <a:endPara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</p:grpSp>
      <p:grpSp>
        <p:nvGrpSpPr>
          <p:cNvPr id="34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5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-2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46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7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47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38554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07560"/>
            <a:ext cx="5245591" cy="3892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96" y="2120130"/>
            <a:ext cx="5831477" cy="30470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35" y="5580804"/>
            <a:ext cx="2838450" cy="828675"/>
          </a:xfrm>
          <a:prstGeom prst="rect">
            <a:avLst/>
          </a:prstGeom>
        </p:spPr>
      </p:pic>
      <p:sp>
        <p:nvSpPr>
          <p:cNvPr id="18" name="텍스트 상자 151"/>
          <p:cNvSpPr txBox="1">
            <a:spLocks/>
          </p:cNvSpPr>
          <p:nvPr/>
        </p:nvSpPr>
        <p:spPr>
          <a:xfrm>
            <a:off x="1737360" y="1129665"/>
            <a:ext cx="7089775" cy="36933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KOSPI 100 – </a:t>
            </a:r>
            <a:r>
              <a:rPr lang="ko-KR" altLang="en-US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머신러닝</a:t>
            </a:r>
            <a:r>
              <a:rPr lang="ko-KR" altLang="en-US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앙상블 </a:t>
            </a: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GBM)</a:t>
            </a:r>
            <a:endParaRPr lang="ko-KR" altLang="en-US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Google Shape;217;p19"/>
          <p:cNvSpPr/>
          <p:nvPr/>
        </p:nvSpPr>
        <p:spPr>
          <a:xfrm>
            <a:off x="680070" y="5527193"/>
            <a:ext cx="1556400" cy="333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155180" y="5076825"/>
            <a:ext cx="2177506" cy="1120775"/>
          </a:xfrm>
          <a:prstGeom prst="straightConnector1">
            <a:avLst/>
          </a:prstGeom>
          <a:ln w="19050">
            <a:solidFill>
              <a:srgbClr val="FF0000"/>
            </a:solidFill>
            <a:headEnd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2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5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-2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46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8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47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38554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88" y="841785"/>
            <a:ext cx="6484397" cy="34300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58" y="4338897"/>
            <a:ext cx="6083345" cy="8763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487" y="5336482"/>
            <a:ext cx="5913855" cy="1420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72" y="1878460"/>
            <a:ext cx="4922729" cy="3823790"/>
          </a:xfrm>
          <a:prstGeom prst="rect">
            <a:avLst/>
          </a:prstGeom>
        </p:spPr>
      </p:pic>
      <p:sp>
        <p:nvSpPr>
          <p:cNvPr id="19" name="텍스트 상자 151"/>
          <p:cNvSpPr txBox="1">
            <a:spLocks/>
          </p:cNvSpPr>
          <p:nvPr/>
        </p:nvSpPr>
        <p:spPr>
          <a:xfrm>
            <a:off x="1737360" y="1129665"/>
            <a:ext cx="7089775" cy="36933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개별종목 </a:t>
            </a: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– </a:t>
            </a:r>
            <a:r>
              <a:rPr lang="ko-KR" altLang="en-US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딥러닝</a:t>
            </a:r>
            <a:r>
              <a:rPr lang="ko-KR" altLang="en-US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Tensorflow</a:t>
            </a: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Keras</a:t>
            </a:r>
            <a:r>
              <a: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16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Google Shape;217;p19"/>
          <p:cNvSpPr/>
          <p:nvPr/>
        </p:nvSpPr>
        <p:spPr>
          <a:xfrm>
            <a:off x="6257116" y="3944655"/>
            <a:ext cx="1556400" cy="333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55180" y="5120640"/>
            <a:ext cx="4318363" cy="1432560"/>
          </a:xfrm>
          <a:prstGeom prst="straightConnector1">
            <a:avLst/>
          </a:prstGeom>
          <a:ln w="19050">
            <a:solidFill>
              <a:srgbClr val="FF0000"/>
            </a:solidFill>
            <a:headEnd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9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3"/>
          <p:cNvGrpSpPr/>
          <p:nvPr/>
        </p:nvGrpSpPr>
        <p:grpSpPr>
          <a:xfrm>
            <a:off x="2080260" y="8253730"/>
            <a:ext cx="8099425" cy="461010"/>
            <a:chOff x="2080260" y="8253730"/>
            <a:chExt cx="8099425" cy="461010"/>
          </a:xfrm>
        </p:grpSpPr>
        <p:sp>
          <p:nvSpPr>
            <p:cNvPr id="135" name="텍스트 상자 134"/>
            <p:cNvSpPr txBox="1">
              <a:spLocks/>
            </p:cNvSpPr>
            <p:nvPr/>
          </p:nvSpPr>
          <p:spPr>
            <a:xfrm>
              <a:off x="2080260" y="8253730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6" name="텍스트 상자 135"/>
            <p:cNvSpPr txBox="1">
              <a:spLocks/>
            </p:cNvSpPr>
            <p:nvPr/>
          </p:nvSpPr>
          <p:spPr>
            <a:xfrm>
              <a:off x="3089910" y="8299450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charset="0"/>
                  <a:ea typeface="나눔고딕 ExtraBold" charset="0"/>
                </a:rPr>
                <a:t>접속률 유지 방안(1): 푸시 알림과 퀴즈 보상</a:t>
              </a:r>
              <a:endPara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</p:grpSp>
      <p:grpSp>
        <p:nvGrpSpPr>
          <p:cNvPr id="3" name="그룹 145"/>
          <p:cNvGrpSpPr/>
          <p:nvPr/>
        </p:nvGrpSpPr>
        <p:grpSpPr>
          <a:xfrm>
            <a:off x="2236470" y="7975600"/>
            <a:ext cx="6104890" cy="879475"/>
            <a:chOff x="2236470" y="7975600"/>
            <a:chExt cx="6104890" cy="879475"/>
          </a:xfrm>
        </p:grpSpPr>
        <p:sp>
          <p:nvSpPr>
            <p:cNvPr id="137" name="도형 136"/>
            <p:cNvSpPr>
              <a:spLocks/>
            </p:cNvSpPr>
            <p:nvPr/>
          </p:nvSpPr>
          <p:spPr>
            <a:xfrm>
              <a:off x="2402205" y="8096885"/>
              <a:ext cx="5939155" cy="758190"/>
            </a:xfrm>
            <a:prstGeom prst="rect">
              <a:avLst/>
            </a:prstGeom>
            <a:noFill/>
            <a:ln w="25400" cap="flat" cmpd="sng">
              <a:solidFill>
                <a:srgbClr val="3498DB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8" name="도형 137"/>
            <p:cNvSpPr>
              <a:spLocks/>
            </p:cNvSpPr>
            <p:nvPr/>
          </p:nvSpPr>
          <p:spPr>
            <a:xfrm>
              <a:off x="2236470" y="7975600"/>
              <a:ext cx="5939155" cy="758190"/>
            </a:xfrm>
            <a:prstGeom prst="rect">
              <a:avLst/>
            </a:prstGeom>
            <a:noFill/>
            <a:ln w="25400" cap="flat" cmpd="sng">
              <a:solidFill>
                <a:srgbClr val="3498DB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5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-2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46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9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47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9332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변수의 영향 파악 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(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상관관계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, 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중요도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)</a:t>
              </a: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510" y="802620"/>
            <a:ext cx="5524890" cy="60114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2" y="1664335"/>
            <a:ext cx="2448242" cy="4957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74" y="1664335"/>
            <a:ext cx="2259058" cy="49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osmo-10/AppData/Roaming/PolarisOffice/ETemp/11932_5336856/fImage5869309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635" cy="6096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63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/>
          <p:cNvGrpSpPr/>
          <p:nvPr/>
        </p:nvGrpSpPr>
        <p:grpSpPr>
          <a:xfrm>
            <a:off x="1510030" y="1533525"/>
            <a:ext cx="9521764" cy="4196080"/>
            <a:chOff x="1510030" y="1533525"/>
            <a:chExt cx="9521764" cy="4196080"/>
          </a:xfrm>
        </p:grpSpPr>
        <p:sp>
          <p:nvSpPr>
            <p:cNvPr id="74" name="도형 73"/>
            <p:cNvSpPr>
              <a:spLocks/>
            </p:cNvSpPr>
            <p:nvPr/>
          </p:nvSpPr>
          <p:spPr>
            <a:xfrm>
              <a:off x="4739640" y="2925445"/>
              <a:ext cx="2326005" cy="2326005"/>
            </a:xfrm>
            <a:prstGeom prst="ellipse">
              <a:avLst/>
            </a:prstGeom>
            <a:noFill/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75" name="도형 74"/>
            <p:cNvSpPr>
              <a:spLocks/>
            </p:cNvSpPr>
            <p:nvPr/>
          </p:nvSpPr>
          <p:spPr>
            <a:xfrm>
              <a:off x="5293360" y="3473450"/>
              <a:ext cx="1229995" cy="1229995"/>
            </a:xfrm>
            <a:prstGeom prst="ellipse">
              <a:avLst/>
            </a:prstGeom>
            <a:solidFill>
              <a:srgbClr val="3498DB"/>
            </a:solidFill>
            <a:ln w="2857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800">
                  <a:solidFill>
                    <a:srgbClr val="FFFFFF"/>
                  </a:solidFill>
                  <a:latin typeface="야놀자 야체 B" charset="0"/>
                  <a:ea typeface="야놀자 야체 B" charset="0"/>
                </a:rPr>
                <a:t>PPT</a:t>
              </a: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76" name="도형 75"/>
            <p:cNvSpPr>
              <a:spLocks/>
            </p:cNvSpPr>
            <p:nvPr/>
          </p:nvSpPr>
          <p:spPr>
            <a:xfrm>
              <a:off x="4525010" y="2710815"/>
              <a:ext cx="2755265" cy="2755265"/>
            </a:xfrm>
            <a:prstGeom prst="ellipse">
              <a:avLst/>
            </a:prstGeom>
            <a:no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77" name="도형 76"/>
            <p:cNvSpPr>
              <a:spLocks/>
            </p:cNvSpPr>
            <p:nvPr/>
          </p:nvSpPr>
          <p:spPr>
            <a:xfrm>
              <a:off x="6529070" y="4702810"/>
              <a:ext cx="948690" cy="9486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6591300" y="4765675"/>
              <a:ext cx="823595" cy="82359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79" name="도형 78"/>
            <p:cNvSpPr>
              <a:spLocks/>
            </p:cNvSpPr>
            <p:nvPr/>
          </p:nvSpPr>
          <p:spPr>
            <a:xfrm>
              <a:off x="4342130" y="4702810"/>
              <a:ext cx="948690" cy="9486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80" name="도형 79"/>
            <p:cNvSpPr>
              <a:spLocks/>
            </p:cNvSpPr>
            <p:nvPr/>
          </p:nvSpPr>
          <p:spPr>
            <a:xfrm>
              <a:off x="4404360" y="4765675"/>
              <a:ext cx="823595" cy="82359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81" name="도형 80"/>
            <p:cNvSpPr>
              <a:spLocks/>
            </p:cNvSpPr>
            <p:nvPr/>
          </p:nvSpPr>
          <p:spPr>
            <a:xfrm>
              <a:off x="5428615" y="2236470"/>
              <a:ext cx="948690" cy="9486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sp>
          <p:nvSpPr>
            <p:cNvPr id="82" name="도형 81"/>
            <p:cNvSpPr>
              <a:spLocks/>
            </p:cNvSpPr>
            <p:nvPr/>
          </p:nvSpPr>
          <p:spPr>
            <a:xfrm>
              <a:off x="5490845" y="2299335"/>
              <a:ext cx="823595" cy="82359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cxnSp>
          <p:nvCxnSpPr>
            <p:cNvPr id="83" name="도형 82"/>
            <p:cNvCxnSpPr>
              <a:stCxn id="6" idx="0"/>
              <a:endCxn id="15" idx="4"/>
            </p:cNvCxnSpPr>
            <p:nvPr/>
          </p:nvCxnSpPr>
          <p:spPr>
            <a:xfrm flipH="1" flipV="1">
              <a:off x="5902325" y="3185160"/>
              <a:ext cx="5715" cy="28892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>
              <a:stCxn id="12" idx="7"/>
              <a:endCxn id="6" idx="3"/>
            </p:cNvCxnSpPr>
            <p:nvPr/>
          </p:nvCxnSpPr>
          <p:spPr>
            <a:xfrm flipV="1">
              <a:off x="5151755" y="4523105"/>
              <a:ext cx="322580" cy="31940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도형 84"/>
            <p:cNvCxnSpPr>
              <a:stCxn id="8" idx="1"/>
              <a:endCxn id="6" idx="5"/>
            </p:cNvCxnSpPr>
            <p:nvPr/>
          </p:nvCxnSpPr>
          <p:spPr>
            <a:xfrm flipH="1" flipV="1">
              <a:off x="6342380" y="4523105"/>
              <a:ext cx="325755" cy="31940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도형 100"/>
            <p:cNvSpPr>
              <a:spLocks/>
            </p:cNvSpPr>
            <p:nvPr/>
          </p:nvSpPr>
          <p:spPr>
            <a:xfrm>
              <a:off x="5720080" y="2520950"/>
              <a:ext cx="280035" cy="255905"/>
            </a:xfrm>
            <a:custGeom>
              <a:avLst/>
              <a:gdLst>
                <a:gd name="TX0" fmla="*/ 1512 w 9934"/>
                <a:gd name="TY0" fmla="*/ 7341 h 9070"/>
                <a:gd name="TX1" fmla="*/ 2375 w 9934"/>
                <a:gd name="TY1" fmla="*/ 7341 h 9070"/>
                <a:gd name="TX2" fmla="*/ 2375 w 9934"/>
                <a:gd name="TY2" fmla="*/ 8853 h 9070"/>
                <a:gd name="TX3" fmla="*/ 2375 w 9934"/>
                <a:gd name="TY3" fmla="*/ 8874 h 9070"/>
                <a:gd name="TX4" fmla="*/ 2385 w 9934"/>
                <a:gd name="TY4" fmla="*/ 8917 h 9070"/>
                <a:gd name="TX5" fmla="*/ 2401 w 9934"/>
                <a:gd name="TY5" fmla="*/ 8955 h 9070"/>
                <a:gd name="TX6" fmla="*/ 2425 w 9934"/>
                <a:gd name="TY6" fmla="*/ 8989 h 9070"/>
                <a:gd name="TX7" fmla="*/ 2453 w 9934"/>
                <a:gd name="TY7" fmla="*/ 9019 h 9070"/>
                <a:gd name="TX8" fmla="*/ 2488 w 9934"/>
                <a:gd name="TY8" fmla="*/ 9043 h 9070"/>
                <a:gd name="TX9" fmla="*/ 2527 w 9934"/>
                <a:gd name="TY9" fmla="*/ 9059 h 9070"/>
                <a:gd name="TX10" fmla="*/ 2568 w 9934"/>
                <a:gd name="TY10" fmla="*/ 9067 h 9070"/>
                <a:gd name="TX11" fmla="*/ 2591 w 9934"/>
                <a:gd name="TY11" fmla="*/ 9069 h 9070"/>
                <a:gd name="TX12" fmla="*/ 2612 w 9934"/>
                <a:gd name="TY12" fmla="*/ 9067 h 9070"/>
                <a:gd name="TX13" fmla="*/ 2654 w 9934"/>
                <a:gd name="TY13" fmla="*/ 9059 h 9070"/>
                <a:gd name="TX14" fmla="*/ 2693 w 9934"/>
                <a:gd name="TY14" fmla="*/ 9043 h 9070"/>
                <a:gd name="TX15" fmla="*/ 2728 w 9934"/>
                <a:gd name="TY15" fmla="*/ 9019 h 9070"/>
                <a:gd name="TX16" fmla="*/ 2743 w 9934"/>
                <a:gd name="TY16" fmla="*/ 9004 h 9070"/>
                <a:gd name="TX17" fmla="*/ 4408 w 9934"/>
                <a:gd name="TY17" fmla="*/ 7341 h 9070"/>
                <a:gd name="TX18" fmla="*/ 4750 w 9934"/>
                <a:gd name="TY18" fmla="*/ 7341 h 9070"/>
                <a:gd name="TX19" fmla="*/ 4750 w 9934"/>
                <a:gd name="TY19" fmla="*/ 6909 h 9070"/>
                <a:gd name="TX20" fmla="*/ 4319 w 9934"/>
                <a:gd name="TY20" fmla="*/ 6909 h 9070"/>
                <a:gd name="TX21" fmla="*/ 4297 w 9934"/>
                <a:gd name="TY21" fmla="*/ 6910 h 9070"/>
                <a:gd name="TX22" fmla="*/ 4256 w 9934"/>
                <a:gd name="TY22" fmla="*/ 6919 h 9070"/>
                <a:gd name="TX23" fmla="*/ 4217 w 9934"/>
                <a:gd name="TY23" fmla="*/ 6934 h 9070"/>
                <a:gd name="TX24" fmla="*/ 4181 w 9934"/>
                <a:gd name="TY24" fmla="*/ 6958 h 9070"/>
                <a:gd name="TX25" fmla="*/ 4166 w 9934"/>
                <a:gd name="TY25" fmla="*/ 6972 h 9070"/>
                <a:gd name="TX26" fmla="*/ 2807 w 9934"/>
                <a:gd name="TY26" fmla="*/ 8330 h 9070"/>
                <a:gd name="TX27" fmla="*/ 2807 w 9934"/>
                <a:gd name="TY27" fmla="*/ 7125 h 9070"/>
                <a:gd name="TX28" fmla="*/ 2806 w 9934"/>
                <a:gd name="TY28" fmla="*/ 7103 h 9070"/>
                <a:gd name="TX29" fmla="*/ 2798 w 9934"/>
                <a:gd name="TY29" fmla="*/ 7061 h 9070"/>
                <a:gd name="TX30" fmla="*/ 2781 w 9934"/>
                <a:gd name="TY30" fmla="*/ 7022 h 9070"/>
                <a:gd name="TX31" fmla="*/ 2758 w 9934"/>
                <a:gd name="TY31" fmla="*/ 6987 h 9070"/>
                <a:gd name="TX32" fmla="*/ 2728 w 9934"/>
                <a:gd name="TY32" fmla="*/ 6958 h 9070"/>
                <a:gd name="TX33" fmla="*/ 2694 w 9934"/>
                <a:gd name="TY33" fmla="*/ 6935 h 9070"/>
                <a:gd name="TX34" fmla="*/ 2656 w 9934"/>
                <a:gd name="TY34" fmla="*/ 6919 h 9070"/>
                <a:gd name="TX35" fmla="*/ 2613 w 9934"/>
                <a:gd name="TY35" fmla="*/ 6910 h 9070"/>
                <a:gd name="TX36" fmla="*/ 2591 w 9934"/>
                <a:gd name="TY36" fmla="*/ 6909 h 9070"/>
                <a:gd name="TX37" fmla="*/ 1512 w 9934"/>
                <a:gd name="TY37" fmla="*/ 6909 h 9070"/>
                <a:gd name="TX38" fmla="*/ 1456 w 9934"/>
                <a:gd name="TY38" fmla="*/ 6908 h 9070"/>
                <a:gd name="TX39" fmla="*/ 1346 w 9934"/>
                <a:gd name="TY39" fmla="*/ 6897 h 9070"/>
                <a:gd name="TX40" fmla="*/ 1241 w 9934"/>
                <a:gd name="TY40" fmla="*/ 6875 h 9070"/>
                <a:gd name="TX41" fmla="*/ 1140 w 9934"/>
                <a:gd name="TY41" fmla="*/ 6843 h 9070"/>
                <a:gd name="TX42" fmla="*/ 1043 w 9934"/>
                <a:gd name="TY42" fmla="*/ 6802 h 9070"/>
                <a:gd name="TX43" fmla="*/ 951 w 9934"/>
                <a:gd name="TY43" fmla="*/ 6753 h 9070"/>
                <a:gd name="TX44" fmla="*/ 865 w 9934"/>
                <a:gd name="TY44" fmla="*/ 6694 h 9070"/>
                <a:gd name="TX45" fmla="*/ 786 w 9934"/>
                <a:gd name="TY45" fmla="*/ 6629 h 9070"/>
                <a:gd name="TX46" fmla="*/ 712 w 9934"/>
                <a:gd name="TY46" fmla="*/ 6555 h 9070"/>
                <a:gd name="TX47" fmla="*/ 646 w 9934"/>
                <a:gd name="TY47" fmla="*/ 6476 h 9070"/>
                <a:gd name="TX48" fmla="*/ 588 w 9934"/>
                <a:gd name="TY48" fmla="*/ 6390 h 9070"/>
                <a:gd name="TX49" fmla="*/ 539 w 9934"/>
                <a:gd name="TY49" fmla="*/ 6298 h 9070"/>
                <a:gd name="TX50" fmla="*/ 498 w 9934"/>
                <a:gd name="TY50" fmla="*/ 6201 h 9070"/>
                <a:gd name="TX51" fmla="*/ 466 w 9934"/>
                <a:gd name="TY51" fmla="*/ 6100 h 9070"/>
                <a:gd name="TX52" fmla="*/ 444 w 9934"/>
                <a:gd name="TY52" fmla="*/ 5993 h 9070"/>
                <a:gd name="TX53" fmla="*/ 433 w 9934"/>
                <a:gd name="TY53" fmla="*/ 5885 h 9070"/>
                <a:gd name="TX54" fmla="*/ 432 w 9934"/>
                <a:gd name="TY54" fmla="*/ 5829 h 9070"/>
                <a:gd name="TX55" fmla="*/ 432 w 9934"/>
                <a:gd name="TY55" fmla="*/ 1512 h 9070"/>
                <a:gd name="TX56" fmla="*/ 433 w 9934"/>
                <a:gd name="TY56" fmla="*/ 1455 h 9070"/>
                <a:gd name="TX57" fmla="*/ 444 w 9934"/>
                <a:gd name="TY57" fmla="*/ 1346 h 9070"/>
                <a:gd name="TX58" fmla="*/ 466 w 9934"/>
                <a:gd name="TY58" fmla="*/ 1241 h 9070"/>
                <a:gd name="TX59" fmla="*/ 498 w 9934"/>
                <a:gd name="TY59" fmla="*/ 1140 h 9070"/>
                <a:gd name="TX60" fmla="*/ 539 w 9934"/>
                <a:gd name="TY60" fmla="*/ 1043 h 9070"/>
                <a:gd name="TX61" fmla="*/ 588 w 9934"/>
                <a:gd name="TY61" fmla="*/ 951 h 9070"/>
                <a:gd name="TX62" fmla="*/ 646 w 9934"/>
                <a:gd name="TY62" fmla="*/ 865 h 9070"/>
                <a:gd name="TX63" fmla="*/ 712 w 9934"/>
                <a:gd name="TY63" fmla="*/ 786 h 9070"/>
                <a:gd name="TX64" fmla="*/ 786 w 9934"/>
                <a:gd name="TY64" fmla="*/ 712 h 9070"/>
                <a:gd name="TX65" fmla="*/ 865 w 9934"/>
                <a:gd name="TY65" fmla="*/ 646 h 9070"/>
                <a:gd name="TX66" fmla="*/ 951 w 9934"/>
                <a:gd name="TY66" fmla="*/ 588 h 9070"/>
                <a:gd name="TX67" fmla="*/ 1043 w 9934"/>
                <a:gd name="TY67" fmla="*/ 538 h 9070"/>
                <a:gd name="TX68" fmla="*/ 1140 w 9934"/>
                <a:gd name="TY68" fmla="*/ 497 h 9070"/>
                <a:gd name="TX69" fmla="*/ 1241 w 9934"/>
                <a:gd name="TY69" fmla="*/ 465 h 9070"/>
                <a:gd name="TX70" fmla="*/ 1346 w 9934"/>
                <a:gd name="TY70" fmla="*/ 444 h 9070"/>
                <a:gd name="TX71" fmla="*/ 1456 w 9934"/>
                <a:gd name="TY71" fmla="*/ 432 h 9070"/>
                <a:gd name="TX72" fmla="*/ 1512 w 9934"/>
                <a:gd name="TY72" fmla="*/ 432 h 9070"/>
                <a:gd name="TX73" fmla="*/ 8421 w 9934"/>
                <a:gd name="TY73" fmla="*/ 432 h 9070"/>
                <a:gd name="TX74" fmla="*/ 8477 w 9934"/>
                <a:gd name="TY74" fmla="*/ 432 h 9070"/>
                <a:gd name="TX75" fmla="*/ 8585 w 9934"/>
                <a:gd name="TY75" fmla="*/ 444 h 9070"/>
                <a:gd name="TX76" fmla="*/ 8690 w 9934"/>
                <a:gd name="TY76" fmla="*/ 465 h 9070"/>
                <a:gd name="TX77" fmla="*/ 8793 w 9934"/>
                <a:gd name="TY77" fmla="*/ 497 h 9070"/>
                <a:gd name="TX78" fmla="*/ 8888 w 9934"/>
                <a:gd name="TY78" fmla="*/ 538 h 9070"/>
                <a:gd name="TX79" fmla="*/ 8981 w 9934"/>
                <a:gd name="TY79" fmla="*/ 588 h 9070"/>
                <a:gd name="TX80" fmla="*/ 9067 w 9934"/>
                <a:gd name="TY80" fmla="*/ 646 h 9070"/>
                <a:gd name="TX81" fmla="*/ 9147 w 9934"/>
                <a:gd name="TY81" fmla="*/ 712 h 9070"/>
                <a:gd name="TX82" fmla="*/ 9220 w 9934"/>
                <a:gd name="TY82" fmla="*/ 786 h 9070"/>
                <a:gd name="TX83" fmla="*/ 9286 w 9934"/>
                <a:gd name="TY83" fmla="*/ 865 h 9070"/>
                <a:gd name="TX84" fmla="*/ 9345 w 9934"/>
                <a:gd name="TY84" fmla="*/ 951 h 9070"/>
                <a:gd name="TX85" fmla="*/ 9394 w 9934"/>
                <a:gd name="TY85" fmla="*/ 1043 h 9070"/>
                <a:gd name="TX86" fmla="*/ 9435 w 9934"/>
                <a:gd name="TY86" fmla="*/ 1140 h 9070"/>
                <a:gd name="TX87" fmla="*/ 9466 w 9934"/>
                <a:gd name="TY87" fmla="*/ 1241 h 9070"/>
                <a:gd name="TX88" fmla="*/ 9488 w 9934"/>
                <a:gd name="TY88" fmla="*/ 1346 h 9070"/>
                <a:gd name="TX89" fmla="*/ 9499 w 9934"/>
                <a:gd name="TY89" fmla="*/ 1455 h 9070"/>
                <a:gd name="TX90" fmla="*/ 9501 w 9934"/>
                <a:gd name="TY90" fmla="*/ 1512 h 9070"/>
                <a:gd name="TX91" fmla="*/ 9501 w 9934"/>
                <a:gd name="TY91" fmla="*/ 4749 h 9070"/>
                <a:gd name="TX92" fmla="*/ 9933 w 9934"/>
                <a:gd name="TY92" fmla="*/ 4749 h 9070"/>
                <a:gd name="TX93" fmla="*/ 9933 w 9934"/>
                <a:gd name="TY93" fmla="*/ 1512 h 9070"/>
                <a:gd name="TX94" fmla="*/ 9931 w 9934"/>
                <a:gd name="TY94" fmla="*/ 1434 h 9070"/>
                <a:gd name="TX95" fmla="*/ 9915 w 9934"/>
                <a:gd name="TY95" fmla="*/ 1281 h 9070"/>
                <a:gd name="TX96" fmla="*/ 9885 w 9934"/>
                <a:gd name="TY96" fmla="*/ 1133 h 9070"/>
                <a:gd name="TX97" fmla="*/ 9841 w 9934"/>
                <a:gd name="TY97" fmla="*/ 991 h 9070"/>
                <a:gd name="TX98" fmla="*/ 9784 w 9934"/>
                <a:gd name="TY98" fmla="*/ 855 h 9070"/>
                <a:gd name="TX99" fmla="*/ 9714 w 9934"/>
                <a:gd name="TY99" fmla="*/ 727 h 9070"/>
                <a:gd name="TX100" fmla="*/ 9632 w 9934"/>
                <a:gd name="TY100" fmla="*/ 607 h 9070"/>
                <a:gd name="TX101" fmla="*/ 9540 w 9934"/>
                <a:gd name="TY101" fmla="*/ 495 h 9070"/>
                <a:gd name="TX102" fmla="*/ 9438 w 9934"/>
                <a:gd name="TY102" fmla="*/ 392 h 9070"/>
                <a:gd name="TX103" fmla="*/ 9326 w 9934"/>
                <a:gd name="TY103" fmla="*/ 301 h 9070"/>
                <a:gd name="TX104" fmla="*/ 9204 w 9934"/>
                <a:gd name="TY104" fmla="*/ 219 h 9070"/>
                <a:gd name="TX105" fmla="*/ 9076 w 9934"/>
                <a:gd name="TY105" fmla="*/ 149 h 9070"/>
                <a:gd name="TX106" fmla="*/ 8940 w 9934"/>
                <a:gd name="TY106" fmla="*/ 91 h 9070"/>
                <a:gd name="TX107" fmla="*/ 8798 w 9934"/>
                <a:gd name="TY107" fmla="*/ 46 h 9070"/>
                <a:gd name="TX108" fmla="*/ 8650 w 9934"/>
                <a:gd name="TY108" fmla="*/ 16 h 9070"/>
                <a:gd name="TX109" fmla="*/ 8499 w 9934"/>
                <a:gd name="TY109" fmla="*/ 1 h 9070"/>
                <a:gd name="TX110" fmla="*/ 8421 w 9934"/>
                <a:gd name="TY110" fmla="*/ 0 h 9070"/>
                <a:gd name="TX111" fmla="*/ 1512 w 9934"/>
                <a:gd name="TY111" fmla="*/ 0 h 9070"/>
                <a:gd name="TX112" fmla="*/ 1434 w 9934"/>
                <a:gd name="TY112" fmla="*/ 1 h 9070"/>
                <a:gd name="TX113" fmla="*/ 1281 w 9934"/>
                <a:gd name="TY113" fmla="*/ 16 h 9070"/>
                <a:gd name="TX114" fmla="*/ 1133 w 9934"/>
                <a:gd name="TY114" fmla="*/ 46 h 9070"/>
                <a:gd name="TX115" fmla="*/ 992 w 9934"/>
                <a:gd name="TY115" fmla="*/ 91 h 9070"/>
                <a:gd name="TX116" fmla="*/ 856 w 9934"/>
                <a:gd name="TY116" fmla="*/ 149 h 9070"/>
                <a:gd name="TX117" fmla="*/ 727 w 9934"/>
                <a:gd name="TY117" fmla="*/ 219 h 9070"/>
                <a:gd name="TX118" fmla="*/ 607 w 9934"/>
                <a:gd name="TY118" fmla="*/ 301 h 9070"/>
                <a:gd name="TX119" fmla="*/ 495 w 9934"/>
                <a:gd name="TY119" fmla="*/ 392 h 9070"/>
                <a:gd name="TX120" fmla="*/ 392 w 9934"/>
                <a:gd name="TY120" fmla="*/ 495 h 9070"/>
                <a:gd name="TX121" fmla="*/ 301 w 9934"/>
                <a:gd name="TY121" fmla="*/ 607 h 9070"/>
                <a:gd name="TX122" fmla="*/ 219 w 9934"/>
                <a:gd name="TY122" fmla="*/ 727 h 9070"/>
                <a:gd name="TX123" fmla="*/ 149 w 9934"/>
                <a:gd name="TY123" fmla="*/ 855 h 9070"/>
                <a:gd name="TX124" fmla="*/ 92 w 9934"/>
                <a:gd name="TY124" fmla="*/ 991 h 9070"/>
                <a:gd name="TX125" fmla="*/ 48 w 9934"/>
                <a:gd name="TY125" fmla="*/ 1133 h 9070"/>
                <a:gd name="TX126" fmla="*/ 16 w 9934"/>
                <a:gd name="TY126" fmla="*/ 1281 h 9070"/>
                <a:gd name="TX127" fmla="*/ 1 w 9934"/>
                <a:gd name="TY127" fmla="*/ 1434 h 9070"/>
                <a:gd name="TX128" fmla="*/ 0 w 9934"/>
                <a:gd name="TY128" fmla="*/ 1512 h 9070"/>
                <a:gd name="TX129" fmla="*/ 0 w 9934"/>
                <a:gd name="TY129" fmla="*/ 5829 h 9070"/>
                <a:gd name="TX130" fmla="*/ 1 w 9934"/>
                <a:gd name="TY130" fmla="*/ 5907 h 9070"/>
                <a:gd name="TX131" fmla="*/ 16 w 9934"/>
                <a:gd name="TY131" fmla="*/ 6060 h 9070"/>
                <a:gd name="TX132" fmla="*/ 48 w 9934"/>
                <a:gd name="TY132" fmla="*/ 6208 h 9070"/>
                <a:gd name="TX133" fmla="*/ 92 w 9934"/>
                <a:gd name="TY133" fmla="*/ 6349 h 9070"/>
                <a:gd name="TX134" fmla="*/ 149 w 9934"/>
                <a:gd name="TY134" fmla="*/ 6485 h 9070"/>
                <a:gd name="TX135" fmla="*/ 219 w 9934"/>
                <a:gd name="TY135" fmla="*/ 6612 h 9070"/>
                <a:gd name="TX136" fmla="*/ 301 w 9934"/>
                <a:gd name="TY136" fmla="*/ 6734 h 9070"/>
                <a:gd name="TX137" fmla="*/ 392 w 9934"/>
                <a:gd name="TY137" fmla="*/ 6846 h 9070"/>
                <a:gd name="TX138" fmla="*/ 495 w 9934"/>
                <a:gd name="TY138" fmla="*/ 6949 h 9070"/>
                <a:gd name="TX139" fmla="*/ 607 w 9934"/>
                <a:gd name="TY139" fmla="*/ 7040 h 9070"/>
                <a:gd name="TX140" fmla="*/ 727 w 9934"/>
                <a:gd name="TY140" fmla="*/ 7122 h 9070"/>
                <a:gd name="TX141" fmla="*/ 856 w 9934"/>
                <a:gd name="TY141" fmla="*/ 7192 h 9070"/>
                <a:gd name="TX142" fmla="*/ 992 w 9934"/>
                <a:gd name="TY142" fmla="*/ 7249 h 9070"/>
                <a:gd name="TX143" fmla="*/ 1133 w 9934"/>
                <a:gd name="TY143" fmla="*/ 7293 h 9070"/>
                <a:gd name="TX144" fmla="*/ 1281 w 9934"/>
                <a:gd name="TY144" fmla="*/ 7323 h 9070"/>
                <a:gd name="TX145" fmla="*/ 1434 w 9934"/>
                <a:gd name="TY145" fmla="*/ 7340 h 9070"/>
                <a:gd name="TX146" fmla="*/ 1512 w 9934"/>
                <a:gd name="TY146" fmla="*/ 7341 h 907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</a:cxnLst>
              <a:rect l="l" t="t" r="r" b="b"/>
              <a:pathLst>
                <a:path w="9934" h="9070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도형 102"/>
            <p:cNvSpPr>
              <a:spLocks/>
            </p:cNvSpPr>
            <p:nvPr/>
          </p:nvSpPr>
          <p:spPr>
            <a:xfrm>
              <a:off x="5768975" y="2569845"/>
              <a:ext cx="121920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5915025" y="2569845"/>
              <a:ext cx="36830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5768975" y="2606675"/>
              <a:ext cx="182880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도형 105"/>
            <p:cNvSpPr>
              <a:spLocks/>
            </p:cNvSpPr>
            <p:nvPr/>
          </p:nvSpPr>
          <p:spPr>
            <a:xfrm>
              <a:off x="5854065" y="2642870"/>
              <a:ext cx="97790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도형 106"/>
            <p:cNvSpPr>
              <a:spLocks/>
            </p:cNvSpPr>
            <p:nvPr/>
          </p:nvSpPr>
          <p:spPr>
            <a:xfrm>
              <a:off x="5768975" y="2642870"/>
              <a:ext cx="61595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107"/>
            <p:cNvSpPr>
              <a:spLocks/>
            </p:cNvSpPr>
            <p:nvPr/>
          </p:nvSpPr>
          <p:spPr>
            <a:xfrm>
              <a:off x="5768975" y="2679065"/>
              <a:ext cx="85725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도형 109"/>
            <p:cNvSpPr>
              <a:spLocks/>
            </p:cNvSpPr>
            <p:nvPr/>
          </p:nvSpPr>
          <p:spPr>
            <a:xfrm>
              <a:off x="6012180" y="2709545"/>
              <a:ext cx="36830" cy="12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>
              <a:off x="7663815" y="4552950"/>
              <a:ext cx="3367979" cy="969496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 b="1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하트</a:t>
              </a:r>
              <a:endParaRPr lang="ko-KR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60분에 </a:t>
              </a:r>
              <a:r>
                <a:rPr sz="1800" dirty="0" err="1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한개</a:t>
              </a:r>
              <a:r>
                <a:rPr sz="1800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 </a:t>
              </a:r>
              <a:r>
                <a:rPr sz="1800" dirty="0" err="1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충전</a:t>
              </a:r>
              <a:r>
                <a:rPr sz="1800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 </a:t>
              </a:r>
              <a:r>
                <a:rPr lang="en-US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/ </a:t>
              </a:r>
              <a:r>
                <a:rPr lang="ko-KR" altLang="en-US" sz="1800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영상</a:t>
              </a:r>
              <a:r>
                <a:rPr sz="1800" dirty="0" err="1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광고</a:t>
              </a:r>
              <a:endParaRPr lang="ko-KR" altLang="en-US" sz="2000" b="1" dirty="0">
                <a:solidFill>
                  <a:srgbClr val="3498DB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>
              <a:off x="1510030" y="4552950"/>
              <a:ext cx="2593340" cy="1176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 b="1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광고</a:t>
              </a:r>
              <a:endPara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dirty="0" err="1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영상광고</a:t>
              </a:r>
              <a:r>
                <a:rPr sz="1800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 / </a:t>
              </a:r>
              <a:r>
                <a:rPr sz="1800" dirty="0" err="1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rPr>
                <a:t>배너광고</a:t>
              </a:r>
              <a:endParaRPr lang="ko-KR" altLang="en-US" sz="1800" dirty="0">
                <a:solidFill>
                  <a:srgbClr val="3498DB"/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>
              <a:off x="4207510" y="1533525"/>
              <a:ext cx="3378835" cy="76136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 b="1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수익구조</a:t>
              </a:r>
              <a:endPara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28"/>
            <p:cNvSpPr>
              <a:spLocks/>
            </p:cNvSpPr>
            <p:nvPr/>
          </p:nvSpPr>
          <p:spPr>
            <a:xfrm>
              <a:off x="5490845" y="2299335"/>
              <a:ext cx="823595" cy="82359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8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</p:txBody>
        </p:sp>
        <p:pic>
          <p:nvPicPr>
            <p:cNvPr id="130" name="그림 129" descr="C:/Users/kosmo-10/AppData/Roaming/PolarisOffice/ETemp/11932_5336856/fImage16280379224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15940" y="2427605"/>
              <a:ext cx="565785" cy="561340"/>
            </a:xfrm>
            <a:prstGeom prst="rect">
              <a:avLst/>
            </a:prstGeom>
            <a:noFill/>
          </p:spPr>
        </p:pic>
        <p:pic>
          <p:nvPicPr>
            <p:cNvPr id="131" name="그림 130" descr="C:/Users/kosmo-10/AppData/Roaming/PolarisOffice/ETemp/11932_5336856/fImage10273380490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4937760"/>
              <a:ext cx="476885" cy="490855"/>
            </a:xfrm>
            <a:prstGeom prst="rect">
              <a:avLst/>
            </a:prstGeom>
            <a:noFill/>
          </p:spPr>
        </p:pic>
        <p:pic>
          <p:nvPicPr>
            <p:cNvPr id="133" name="그림 132" descr="C:/Users/kosmo-10/AppData/Roaming/PolarisOffice/ETemp/11932_5336856/fImage110823842760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620" y="4959985"/>
              <a:ext cx="508635" cy="499110"/>
            </a:xfrm>
            <a:prstGeom prst="rect">
              <a:avLst/>
            </a:prstGeom>
            <a:noFill/>
          </p:spPr>
        </p:pic>
      </p:grpSp>
      <p:grpSp>
        <p:nvGrpSpPr>
          <p:cNvPr id="150" name="그룹 149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51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3-1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2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비즈니스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모델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42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43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54" name="텍스트 상자 153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3-1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5" name="텍스트 상자 154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비즈니스 모델 : 광고수익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81075" y="1463040"/>
            <a:ext cx="2703195" cy="5299710"/>
            <a:chOff x="981075" y="1463040"/>
            <a:chExt cx="2703195" cy="5299710"/>
          </a:xfrm>
        </p:grpSpPr>
        <p:grpSp>
          <p:nvGrpSpPr>
            <p:cNvPr id="156" name="그룹 155"/>
            <p:cNvGrpSpPr/>
            <p:nvPr/>
          </p:nvGrpSpPr>
          <p:grpSpPr>
            <a:xfrm>
              <a:off x="981075" y="1463040"/>
              <a:ext cx="2703195" cy="5299710"/>
              <a:chOff x="981075" y="1463040"/>
              <a:chExt cx="2703195" cy="5299710"/>
            </a:xfrm>
          </p:grpSpPr>
          <p:pic>
            <p:nvPicPr>
              <p:cNvPr id="157" name="그림 156" descr="C:/Users/kosmo-10/AppData/Roaming/PolarisOffice/ETemp/11932_5336856/fImage101416134888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031" t="6458" r="32188"/>
              <a:stretch>
                <a:fillRect/>
              </a:stretch>
            </p:blipFill>
            <p:spPr>
              <a:xfrm>
                <a:off x="981075" y="1463040"/>
                <a:ext cx="2703195" cy="5299710"/>
              </a:xfrm>
              <a:prstGeom prst="rect">
                <a:avLst/>
              </a:prstGeom>
              <a:noFill/>
            </p:spPr>
          </p:pic>
          <p:grpSp>
            <p:nvGrpSpPr>
              <p:cNvPr id="161" name="그룹 160"/>
              <p:cNvGrpSpPr/>
              <p:nvPr/>
            </p:nvGrpSpPr>
            <p:grpSpPr>
              <a:xfrm>
                <a:off x="1285875" y="2270125"/>
                <a:ext cx="2096135" cy="3679190"/>
                <a:chOff x="1285875" y="2270125"/>
                <a:chExt cx="2096135" cy="3679190"/>
              </a:xfrm>
            </p:grpSpPr>
            <p:grpSp>
              <p:nvGrpSpPr>
                <p:cNvPr id="164" name="그룹 163"/>
                <p:cNvGrpSpPr/>
                <p:nvPr/>
              </p:nvGrpSpPr>
              <p:grpSpPr>
                <a:xfrm>
                  <a:off x="1285875" y="5674360"/>
                  <a:ext cx="2096135" cy="274955"/>
                  <a:chOff x="1285875" y="5674360"/>
                  <a:chExt cx="2096135" cy="274955"/>
                </a:xfrm>
              </p:grpSpPr>
              <p:cxnSp>
                <p:nvCxnSpPr>
                  <p:cNvPr id="170" name="도형 169"/>
                  <p:cNvCxnSpPr/>
                  <p:nvPr/>
                </p:nvCxnSpPr>
                <p:spPr>
                  <a:xfrm>
                    <a:off x="1285875" y="5674360"/>
                    <a:ext cx="2096135" cy="635"/>
                  </a:xfrm>
                  <a:prstGeom prst="straightConnector1">
                    <a:avLst/>
                  </a:prstGeom>
                  <a:ln w="6350" cap="flat" cmpd="sng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prstDash val="solid"/>
                  </a:ln>
                  <a:effectLst>
                    <a:outerShdw blurRad="38100" dist="25400" dir="5400000" rotWithShape="0">
                      <a:srgbClr val="000000">
                        <a:alpha val="54901"/>
                      </a:srgbClr>
                    </a:outerShdw>
                  </a:effectLst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" name="그림 182" descr="C:/Users/kosmo-10/AppData/Roaming/PolarisOffice/ETemp/11932_5336856/fImage793632907.png"/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1418590" y="5751830"/>
                    <a:ext cx="185420" cy="18542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84" name="그림 183" descr="C:/Users/kosmo-10/AppData/Roaming/PolarisOffice/ETemp/11932_5336856/fImage7846334732.png"/>
                  <p:cNvPicPr>
                    <a:picLocks noChangeAspect="1"/>
                  </p:cNvPicPr>
                  <p:nvPr/>
                </p:nvPicPr>
                <p:blipFill rotWithShape="1">
                  <a:blip r:embed="rId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1951990" y="5739130"/>
                    <a:ext cx="196215" cy="194945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85" name="그림 184" descr="C:/Users/kosmo-10/AppData/Roaming/PolarisOffice/ETemp/11932_5336856/fImage4696348256.png"/>
                  <p:cNvPicPr>
                    <a:picLocks noChangeAspect="1"/>
                  </p:cNvPicPr>
                  <p:nvPr/>
                </p:nvPicPr>
                <p:blipFill rotWithShape="1">
                  <a:blip r:embed="rId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2507615" y="5737225"/>
                    <a:ext cx="195580" cy="20447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86" name="그림 185" descr="C:/Users/kosmo-10/AppData/Roaming/PolarisOffice/ETemp/11932_5336856/fImage790635367.png"/>
                  <p:cNvPicPr>
                    <a:picLocks noChangeAspect="1"/>
                  </p:cNvPicPr>
                  <p:nvPr/>
                </p:nvPicPr>
                <p:blipFill rotWithShape="1">
                  <a:blip r:embed="rId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3030220" y="5737225"/>
                    <a:ext cx="212090" cy="212090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93" name="그림 192" descr="C:/Users/kosmo-10/AppData/Roaming/PolarisOffice/ETemp/11932_5336856/fImage405356455488.jpeg"/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8995" t="39663" r="8664" b="48675"/>
                <a:stretch>
                  <a:fillRect/>
                </a:stretch>
              </p:blipFill>
              <p:spPr>
                <a:xfrm>
                  <a:off x="1290955" y="2270125"/>
                  <a:ext cx="2065655" cy="182880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01" name="그룹 200"/>
            <p:cNvGrpSpPr/>
            <p:nvPr/>
          </p:nvGrpSpPr>
          <p:grpSpPr>
            <a:xfrm>
              <a:off x="1305560" y="2414270"/>
              <a:ext cx="2095500" cy="3333750"/>
              <a:chOff x="1305560" y="2414270"/>
              <a:chExt cx="2095500" cy="3333750"/>
            </a:xfrm>
          </p:grpSpPr>
          <p:sp>
            <p:nvSpPr>
              <p:cNvPr id="202" name="도형 201"/>
              <p:cNvSpPr>
                <a:spLocks/>
              </p:cNvSpPr>
              <p:nvPr/>
            </p:nvSpPr>
            <p:spPr>
              <a:xfrm>
                <a:off x="1332230" y="2466340"/>
                <a:ext cx="2035810" cy="3281680"/>
              </a:xfrm>
              <a:prstGeom prst="rect">
                <a:avLst/>
              </a:prstGeom>
              <a:solidFill>
                <a:srgbClr val="D1EEFF">
                  <a:alpha val="35717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나눔고딕" charset="0"/>
                  <a:ea typeface="나눔고딕" charset="0"/>
                </a:endParaRPr>
              </a:p>
            </p:txBody>
          </p:sp>
          <p:pic>
            <p:nvPicPr>
              <p:cNvPr id="203" name="그림 202" descr="C:/Users/kosmo-10/AppData/Roaming/PolarisOffice/ETemp/11932_5336856/fImage3349936601939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444" t="23821" r="7374" b="17047"/>
              <a:stretch>
                <a:fillRect/>
              </a:stretch>
            </p:blipFill>
            <p:spPr>
              <a:xfrm>
                <a:off x="1318895" y="3156585"/>
                <a:ext cx="2048510" cy="1908810"/>
              </a:xfrm>
              <a:prstGeom prst="rect">
                <a:avLst/>
              </a:prstGeom>
              <a:noFill/>
            </p:spPr>
          </p:pic>
          <p:sp>
            <p:nvSpPr>
              <p:cNvPr id="204" name="도형 203"/>
              <p:cNvSpPr>
                <a:spLocks/>
              </p:cNvSpPr>
              <p:nvPr/>
            </p:nvSpPr>
            <p:spPr>
              <a:xfrm>
                <a:off x="1326515" y="2473960"/>
                <a:ext cx="2058670" cy="3274060"/>
              </a:xfrm>
              <a:prstGeom prst="rect">
                <a:avLst/>
              </a:prstGeom>
              <a:noFill/>
              <a:ln w="12700" cap="flat" cmpd="sng">
                <a:solidFill>
                  <a:schemeClr val="bg1">
                    <a:lumMod val="9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205" name="그룹 204"/>
              <p:cNvGrpSpPr/>
              <p:nvPr/>
            </p:nvGrpSpPr>
            <p:grpSpPr>
              <a:xfrm>
                <a:off x="1305560" y="2414270"/>
                <a:ext cx="2095500" cy="199390"/>
                <a:chOff x="1305560" y="2414270"/>
                <a:chExt cx="2095500" cy="199390"/>
              </a:xfrm>
            </p:grpSpPr>
            <p:pic>
              <p:nvPicPr>
                <p:cNvPr id="206" name="그림 205" descr="C:/Users/kosmo-10/AppData/Roaming/PolarisOffice/ETemp/11932_5336856/fImage1448236626522.png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-717" b="95328"/>
                <a:stretch>
                  <a:fillRect/>
                </a:stretch>
              </p:blipFill>
              <p:spPr>
                <a:xfrm>
                  <a:off x="1301750" y="2455545"/>
                  <a:ext cx="2095500" cy="154940"/>
                </a:xfrm>
                <a:prstGeom prst="rect">
                  <a:avLst/>
                </a:prstGeom>
                <a:noFill/>
              </p:spPr>
            </p:pic>
            <p:sp>
              <p:nvSpPr>
                <p:cNvPr id="207" name="텍스트 상자 206"/>
                <p:cNvSpPr txBox="1">
                  <a:spLocks/>
                </p:cNvSpPr>
                <p:nvPr/>
              </p:nvSpPr>
              <p:spPr>
                <a:xfrm>
                  <a:off x="1498600" y="2411095"/>
                  <a:ext cx="406400" cy="171450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900">
                      <a:solidFill>
                        <a:srgbClr val="081644"/>
                      </a:solidFill>
                      <a:latin typeface="맑은 고딕" charset="0"/>
                      <a:ea typeface="맑은 고딕" charset="0"/>
                    </a:rPr>
                    <a:t>X 5</a:t>
                  </a:r>
                  <a:endParaRPr lang="ko-KR" altLang="en-US" sz="900">
                    <a:solidFill>
                      <a:srgbClr val="081644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</p:grpSp>
      <p:sp>
        <p:nvSpPr>
          <p:cNvPr id="227" name="도형 226"/>
          <p:cNvSpPr>
            <a:spLocks/>
          </p:cNvSpPr>
          <p:nvPr/>
        </p:nvSpPr>
        <p:spPr>
          <a:xfrm>
            <a:off x="4022090" y="2546359"/>
            <a:ext cx="965835" cy="965835"/>
          </a:xfrm>
          <a:prstGeom prst="chevron">
            <a:avLst/>
          </a:prstGeom>
          <a:solidFill>
            <a:srgbClr val="3498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8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49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533781" y="1457325"/>
            <a:ext cx="2703195" cy="5299710"/>
            <a:chOff x="7020864" y="1047403"/>
            <a:chExt cx="2703195" cy="5299710"/>
          </a:xfrm>
        </p:grpSpPr>
        <p:pic>
          <p:nvPicPr>
            <p:cNvPr id="52" name="그림 51" descr="C:/Users/kosmo-10/AppData/Roaming/PolarisOffice/ETemp/11932_5336856/fImage101416134888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031" t="6458" r="32188"/>
            <a:stretch>
              <a:fillRect/>
            </a:stretch>
          </p:blipFill>
          <p:spPr>
            <a:xfrm>
              <a:off x="7020864" y="1047403"/>
              <a:ext cx="2703195" cy="5299710"/>
            </a:xfrm>
            <a:prstGeom prst="rect">
              <a:avLst/>
            </a:prstGeom>
            <a:noFill/>
          </p:spPr>
        </p:pic>
        <p:pic>
          <p:nvPicPr>
            <p:cNvPr id="53" name="그림 52" descr="C:/Users/kosmo-10/AppData/Roaming/PolarisOffice/ETemp/11932_5336856/fImage405356455488.jpe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995" t="39663" r="8664" b="48675"/>
            <a:stretch>
              <a:fillRect/>
            </a:stretch>
          </p:blipFill>
          <p:spPr>
            <a:xfrm>
              <a:off x="7333117" y="1902745"/>
              <a:ext cx="2078687" cy="184034"/>
            </a:xfrm>
            <a:prstGeom prst="rect">
              <a:avLst/>
            </a:prstGeom>
            <a:noFill/>
          </p:spPr>
        </p:pic>
        <p:grpSp>
          <p:nvGrpSpPr>
            <p:cNvPr id="54" name="그룹 53"/>
            <p:cNvGrpSpPr/>
            <p:nvPr/>
          </p:nvGrpSpPr>
          <p:grpSpPr>
            <a:xfrm>
              <a:off x="7333117" y="2003366"/>
              <a:ext cx="2078687" cy="3524599"/>
              <a:chOff x="8664239" y="1377135"/>
              <a:chExt cx="2347163" cy="4476040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4239" y="1408806"/>
                <a:ext cx="2347163" cy="4444369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904870" y="1377135"/>
                <a:ext cx="457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081644"/>
                    </a:solidFill>
                  </a:rPr>
                  <a:t>X 5</a:t>
                </a:r>
                <a:endParaRPr lang="ko-KR" altLang="en-US" sz="900" dirty="0">
                  <a:solidFill>
                    <a:srgbClr val="081644"/>
                  </a:solidFill>
                </a:endParaRPr>
              </a:p>
            </p:txBody>
          </p:sp>
        </p:grpSp>
      </p:grpSp>
      <p:sp>
        <p:nvSpPr>
          <p:cNvPr id="58" name="도형 180"/>
          <p:cNvSpPr>
            <a:spLocks/>
          </p:cNvSpPr>
          <p:nvPr/>
        </p:nvSpPr>
        <p:spPr>
          <a:xfrm rot="10800000">
            <a:off x="7168831" y="4738846"/>
            <a:ext cx="965835" cy="965835"/>
          </a:xfrm>
          <a:prstGeom prst="chevron">
            <a:avLst/>
          </a:prstGeom>
          <a:solidFill>
            <a:srgbClr val="3498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181"/>
          <p:cNvSpPr txBox="1">
            <a:spLocks/>
          </p:cNvSpPr>
          <p:nvPr/>
        </p:nvSpPr>
        <p:spPr>
          <a:xfrm>
            <a:off x="5193066" y="2769016"/>
            <a:ext cx="314833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latin typeface="나눔고딕" charset="0"/>
                <a:ea typeface="나눔고딕" charset="0"/>
              </a:rPr>
              <a:t>6</a:t>
            </a:r>
            <a:r>
              <a:rPr lang="ko-KR" altLang="en-US" sz="1800" b="1" dirty="0">
                <a:latin typeface="나눔고딕" charset="0"/>
                <a:ea typeface="나눔고딕" charset="0"/>
              </a:rPr>
              <a:t>초 영상광고</a:t>
            </a:r>
            <a:endParaRPr lang="en-US" altLang="ko-KR" sz="1800" b="1" dirty="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나눔고딕" charset="0"/>
                <a:ea typeface="나눔고딕" charset="0"/>
              </a:rPr>
              <a:t>3.5</a:t>
            </a:r>
            <a:r>
              <a:rPr lang="ko-KR" altLang="en-US" b="1" dirty="0">
                <a:latin typeface="나눔고딕" charset="0"/>
                <a:ea typeface="나눔고딕" charset="0"/>
              </a:rPr>
              <a:t>원</a:t>
            </a:r>
            <a:endParaRPr lang="ko-KR" altLang="en-US" sz="1800" b="1" dirty="0">
              <a:latin typeface="나눔고딕" charset="0"/>
              <a:ea typeface="나눔고딕" charset="0"/>
            </a:endParaRPr>
          </a:p>
        </p:txBody>
      </p:sp>
      <p:cxnSp>
        <p:nvCxnSpPr>
          <p:cNvPr id="61" name="도형 183"/>
          <p:cNvCxnSpPr/>
          <p:nvPr/>
        </p:nvCxnSpPr>
        <p:spPr>
          <a:xfrm flipV="1">
            <a:off x="4940616" y="3504863"/>
            <a:ext cx="2228215" cy="1270"/>
          </a:xfrm>
          <a:prstGeom prst="line">
            <a:avLst/>
          </a:prstGeom>
          <a:ln w="28575" cap="flat" cmpd="dbl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181"/>
          <p:cNvSpPr txBox="1">
            <a:spLocks/>
          </p:cNvSpPr>
          <p:nvPr/>
        </p:nvSpPr>
        <p:spPr>
          <a:xfrm>
            <a:off x="5193066" y="4897958"/>
            <a:ext cx="1839501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latin typeface="나눔고딕" charset="0"/>
                <a:ea typeface="나눔고딕" charset="0"/>
              </a:rPr>
              <a:t>배너광고 </a:t>
            </a:r>
            <a:r>
              <a:rPr lang="en-US" altLang="ko-KR" sz="1800" b="1" dirty="0">
                <a:latin typeface="나눔고딕" charset="0"/>
                <a:ea typeface="나눔고딕" charset="0"/>
              </a:rPr>
              <a:t>1</a:t>
            </a:r>
            <a:r>
              <a:rPr lang="ko-KR" altLang="en-US" sz="1800" b="1" dirty="0">
                <a:latin typeface="나눔고딕" charset="0"/>
                <a:ea typeface="나눔고딕" charset="0"/>
              </a:rPr>
              <a:t>개당</a:t>
            </a:r>
            <a:endParaRPr lang="en-US" altLang="ko-KR" sz="1800" b="1" dirty="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나눔고딕" charset="0"/>
                <a:ea typeface="나눔고딕" charset="0"/>
              </a:rPr>
              <a:t>0.3</a:t>
            </a:r>
            <a:r>
              <a:rPr lang="ko-KR" altLang="en-US" b="1" dirty="0">
                <a:latin typeface="나눔고딕" charset="0"/>
                <a:ea typeface="나눔고딕" charset="0"/>
              </a:rPr>
              <a:t>원</a:t>
            </a:r>
            <a:endParaRPr lang="ko-KR" altLang="en-US" sz="1800" b="1" dirty="0">
              <a:latin typeface="나눔고딕" charset="0"/>
              <a:ea typeface="나눔고딕" charset="0"/>
            </a:endParaRPr>
          </a:p>
        </p:txBody>
      </p:sp>
      <p:cxnSp>
        <p:nvCxnSpPr>
          <p:cNvPr id="63" name="도형 183"/>
          <p:cNvCxnSpPr/>
          <p:nvPr/>
        </p:nvCxnSpPr>
        <p:spPr>
          <a:xfrm flipV="1">
            <a:off x="4940616" y="5653424"/>
            <a:ext cx="2228215" cy="1270"/>
          </a:xfrm>
          <a:prstGeom prst="line">
            <a:avLst/>
          </a:prstGeom>
          <a:ln w="28575" cap="flat" cmpd="dbl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54" name="텍스트 상자 153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3-2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5" name="텍스트 상자 154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매출액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추정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: 3년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추정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매출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전망</a:t>
              </a:r>
              <a:endParaRPr lang="ko-KR" alt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156" name="텍스트 상자 155"/>
          <p:cNvSpPr txBox="1">
            <a:spLocks/>
          </p:cNvSpPr>
          <p:nvPr/>
        </p:nvSpPr>
        <p:spPr>
          <a:xfrm>
            <a:off x="2000250" y="6071561"/>
            <a:ext cx="2956762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와이즈앱</a:t>
            </a:r>
            <a:r>
              <a:rPr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5"/>
          <a:stretch/>
        </p:blipFill>
        <p:spPr>
          <a:xfrm>
            <a:off x="3744075" y="2044657"/>
            <a:ext cx="4597285" cy="261713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00250" y="4788000"/>
            <a:ext cx="6320760" cy="931902"/>
            <a:chOff x="1118784" y="4713863"/>
            <a:chExt cx="6320760" cy="931902"/>
          </a:xfrm>
        </p:grpSpPr>
        <p:sp>
          <p:nvSpPr>
            <p:cNvPr id="17" name="직사각형 16"/>
            <p:cNvSpPr>
              <a:spLocks/>
            </p:cNvSpPr>
            <p:nvPr/>
          </p:nvSpPr>
          <p:spPr>
            <a:xfrm>
              <a:off x="1118784" y="4722435"/>
              <a:ext cx="1981815" cy="9233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초기시장</a:t>
              </a:r>
              <a:endPara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일일평균접속률</a:t>
              </a:r>
              <a:endPara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18" name="직사각형 17"/>
            <p:cNvSpPr>
              <a:spLocks/>
            </p:cNvSpPr>
            <p:nvPr/>
          </p:nvSpPr>
          <p:spPr>
            <a:xfrm>
              <a:off x="2860792" y="4722435"/>
              <a:ext cx="1520016" cy="9233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50000</a:t>
              </a: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70%</a:t>
              </a:r>
              <a:endPara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19" name="직사각형 18"/>
            <p:cNvSpPr>
              <a:spLocks/>
            </p:cNvSpPr>
            <p:nvPr/>
          </p:nvSpPr>
          <p:spPr>
            <a:xfrm>
              <a:off x="4367791" y="4713863"/>
              <a:ext cx="1520016" cy="9233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52500</a:t>
              </a: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75%</a:t>
              </a:r>
              <a:endPara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5919528" y="4713863"/>
              <a:ext cx="1520016" cy="9233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56175</a:t>
              </a:r>
              <a:endPara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rPr>
                <a:t>80%</a:t>
              </a:r>
              <a:endPara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31010" y="2106209"/>
            <a:ext cx="74251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2020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43754" y="1780922"/>
            <a:ext cx="74251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2021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38130" y="1390206"/>
            <a:ext cx="74251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2022</a:t>
            </a:r>
            <a:endParaRPr lang="ko-KR" altLang="en-US" b="1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25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6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텍스트 상자 146"/>
          <p:cNvSpPr txBox="1">
            <a:spLocks/>
          </p:cNvSpPr>
          <p:nvPr/>
        </p:nvSpPr>
        <p:spPr>
          <a:xfrm>
            <a:off x="742950" y="118110"/>
            <a:ext cx="7871460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 dirty="0">
                <a:solidFill>
                  <a:srgbClr val="FEFDA3"/>
                </a:solidFill>
                <a:latin typeface="나눔고딕 ExtraBold" charset="0"/>
                <a:ea typeface="나눔고딕 ExtraBold" charset="0"/>
              </a:rPr>
              <a:t>3-2. </a:t>
            </a:r>
            <a:r>
              <a:rPr sz="2600" b="1" dirty="0" err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비즈니스</a:t>
            </a:r>
            <a:r>
              <a:rPr sz="2600" b="1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sz="2600" b="1" dirty="0" err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모델</a:t>
            </a:r>
            <a:r>
              <a:rPr sz="2400" b="1" dirty="0">
                <a:solidFill>
                  <a:srgbClr val="FEFDA3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54" name="텍스트 상자 153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3-2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5" name="텍스트 상자 154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매출액 추정 : 손익추정계산서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46424"/>
              </p:ext>
            </p:extLst>
          </p:nvPr>
        </p:nvGraphicFramePr>
        <p:xfrm>
          <a:off x="1737360" y="2374900"/>
          <a:ext cx="769347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2020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2021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2022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매출액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252,000,000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340,200,000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566,244,000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272,000,000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322,000,000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372,000,000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인건비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150,000,000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150,000,000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150,000,000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마케팅비</a:t>
                      </a:r>
                      <a:endParaRPr lang="ko-KR" altLang="en-US" sz="1600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100,000,000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150,000,000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200,000,000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영업이익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-20,000,000</a:t>
                      </a:r>
                      <a:endParaRPr lang="ko-KR" altLang="en-US" sz="1600" b="1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18,200,000</a:t>
                      </a:r>
                      <a:endParaRPr lang="ko-KR" altLang="en-US" sz="1600" b="1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rgbClr val="3498DB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194,244,000</a:t>
                      </a:r>
                      <a:endParaRPr lang="ko-KR" altLang="en-US" sz="1600" b="1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3498DB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02" y="3887112"/>
            <a:ext cx="1361159" cy="136115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318379" y="1868112"/>
            <a:ext cx="4913795" cy="640196"/>
            <a:chOff x="4110561" y="1451601"/>
            <a:chExt cx="4913795" cy="640196"/>
          </a:xfrm>
        </p:grpSpPr>
        <p:grpSp>
          <p:nvGrpSpPr>
            <p:cNvPr id="17" name="그룹 16"/>
            <p:cNvGrpSpPr/>
            <p:nvPr/>
          </p:nvGrpSpPr>
          <p:grpSpPr>
            <a:xfrm>
              <a:off x="4110561" y="1467449"/>
              <a:ext cx="1105251" cy="624348"/>
              <a:chOff x="4110561" y="1467449"/>
              <a:chExt cx="1105251" cy="624348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110561" y="1467449"/>
                <a:ext cx="1105251" cy="62434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189445" y="1594956"/>
                <a:ext cx="77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2020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014833" y="1467448"/>
              <a:ext cx="1105251" cy="624348"/>
              <a:chOff x="4110561" y="1467449"/>
              <a:chExt cx="1105251" cy="62434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110561" y="1467449"/>
                <a:ext cx="1105251" cy="624348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189445" y="1594956"/>
                <a:ext cx="77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2021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919105" y="1451601"/>
              <a:ext cx="1105251" cy="624348"/>
              <a:chOff x="4110561" y="1467449"/>
              <a:chExt cx="1105251" cy="62434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110561" y="1467449"/>
                <a:ext cx="1105251" cy="624348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189445" y="1594956"/>
                <a:ext cx="77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2022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26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7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729355" y="678180"/>
            <a:ext cx="4806315" cy="644525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">
            <a:off x="3738880" y="1720850"/>
            <a:ext cx="4806315" cy="644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개요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14140" y="923925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14140" y="1845945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72560" y="1000760"/>
            <a:ext cx="45720" cy="93599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rot="21420000" flipH="1">
            <a:off x="3716020" y="2888615"/>
            <a:ext cx="4806315" cy="644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구현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171815" y="2088515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171815" y="3011170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30235" y="2165985"/>
            <a:ext cx="45720" cy="93599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 rot="180000">
            <a:off x="3761740" y="4056380"/>
            <a:ext cx="4806315" cy="644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수익구조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37000" y="3259455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37000" y="4181475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96055" y="3336290"/>
            <a:ext cx="45720" cy="93599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 rot="21600000" flipH="1">
            <a:off x="3738880" y="5224145"/>
            <a:ext cx="4806315" cy="644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</p:txBody>
      </p:sp>
      <p:sp>
        <p:nvSpPr>
          <p:cNvPr id="40" name="타원 39"/>
          <p:cNvSpPr/>
          <p:nvPr/>
        </p:nvSpPr>
        <p:spPr>
          <a:xfrm>
            <a:off x="8194675" y="4424045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194675" y="5346700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253730" y="4501515"/>
            <a:ext cx="45720" cy="93599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14140" y="5487670"/>
            <a:ext cx="165100" cy="165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82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/>
          <p:cNvGrpSpPr/>
          <p:nvPr/>
        </p:nvGrpSpPr>
        <p:grpSpPr>
          <a:xfrm>
            <a:off x="2080260" y="8253730"/>
            <a:ext cx="8099425" cy="461010"/>
            <a:chOff x="2080260" y="8253730"/>
            <a:chExt cx="8099425" cy="461010"/>
          </a:xfrm>
        </p:grpSpPr>
        <p:sp>
          <p:nvSpPr>
            <p:cNvPr id="135" name="텍스트 상자 134"/>
            <p:cNvSpPr txBox="1">
              <a:spLocks/>
            </p:cNvSpPr>
            <p:nvPr/>
          </p:nvSpPr>
          <p:spPr>
            <a:xfrm>
              <a:off x="2080260" y="8253730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6" name="텍스트 상자 135"/>
            <p:cNvSpPr txBox="1">
              <a:spLocks/>
            </p:cNvSpPr>
            <p:nvPr/>
          </p:nvSpPr>
          <p:spPr>
            <a:xfrm>
              <a:off x="3089910" y="8299450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charset="0"/>
                  <a:ea typeface="나눔고딕 ExtraBold" charset="0"/>
                </a:rPr>
                <a:t>접속률 유지 방안(1): 푸시 알림과 퀴즈 보상</a:t>
              </a:r>
              <a:endPara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36470" y="7975600"/>
            <a:ext cx="6104890" cy="879475"/>
            <a:chOff x="2236470" y="7975600"/>
            <a:chExt cx="6104890" cy="879475"/>
          </a:xfrm>
        </p:grpSpPr>
        <p:sp>
          <p:nvSpPr>
            <p:cNvPr id="137" name="도형 136"/>
            <p:cNvSpPr>
              <a:spLocks/>
            </p:cNvSpPr>
            <p:nvPr/>
          </p:nvSpPr>
          <p:spPr>
            <a:xfrm>
              <a:off x="2402205" y="8096885"/>
              <a:ext cx="5939155" cy="758190"/>
            </a:xfrm>
            <a:prstGeom prst="rect">
              <a:avLst/>
            </a:prstGeom>
            <a:noFill/>
            <a:ln w="25400" cap="flat" cmpd="sng">
              <a:solidFill>
                <a:srgbClr val="3498DB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8" name="도형 137"/>
            <p:cNvSpPr>
              <a:spLocks/>
            </p:cNvSpPr>
            <p:nvPr/>
          </p:nvSpPr>
          <p:spPr>
            <a:xfrm>
              <a:off x="2236470" y="7975600"/>
              <a:ext cx="5939155" cy="758190"/>
            </a:xfrm>
            <a:prstGeom prst="rect">
              <a:avLst/>
            </a:prstGeom>
            <a:noFill/>
            <a:ln w="25400" cap="flat" cmpd="sng">
              <a:solidFill>
                <a:srgbClr val="3498DB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1516380" y="2887980"/>
            <a:ext cx="5607685" cy="924560"/>
            <a:chOff x="1516380" y="2887980"/>
            <a:chExt cx="5607685" cy="924560"/>
          </a:xfrm>
        </p:grpSpPr>
        <p:sp>
          <p:nvSpPr>
            <p:cNvPr id="168" name="모서리가 둥근 직사각형 167"/>
            <p:cNvSpPr>
              <a:spLocks/>
            </p:cNvSpPr>
            <p:nvPr/>
          </p:nvSpPr>
          <p:spPr>
            <a:xfrm>
              <a:off x="1516380" y="2887980"/>
              <a:ext cx="5607685" cy="924560"/>
            </a:xfrm>
            <a:prstGeom prst="roundRect">
              <a:avLst>
                <a:gd name="adj" fmla="val 50000"/>
              </a:avLst>
            </a:prstGeom>
            <a:solidFill>
              <a:srgbClr val="3498D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200">
                <a:solidFill>
                  <a:srgbClr val="FFFFFF"/>
                </a:solidFill>
                <a:latin typeface="야놀자 야체 B" charset="0"/>
                <a:ea typeface="야놀자 야체 B" charset="0"/>
              </a:endParaRP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72" name="텍스트 상자 171"/>
            <p:cNvSpPr txBox="1">
              <a:spLocks/>
            </p:cNvSpPr>
            <p:nvPr/>
          </p:nvSpPr>
          <p:spPr>
            <a:xfrm>
              <a:off x="1931035" y="3103880"/>
              <a:ext cx="4916170" cy="462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dirty="0" err="1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트래픽</a:t>
              </a:r>
              <a:r>
                <a:rPr sz="2400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 </a:t>
              </a:r>
              <a:r>
                <a:rPr sz="2400" dirty="0" err="1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기반</a:t>
              </a:r>
              <a:r>
                <a:rPr sz="2400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 </a:t>
              </a:r>
              <a:r>
                <a:rPr sz="2400" dirty="0" err="1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광고</a:t>
              </a:r>
              <a:r>
                <a:rPr sz="2400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 </a:t>
              </a:r>
              <a:r>
                <a:rPr sz="2400" dirty="0" err="1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수익</a:t>
              </a:r>
              <a:endParaRPr lang="ko-KR" altLang="en-US" sz="2400" dirty="0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</p:grpSp>
      <p:sp>
        <p:nvSpPr>
          <p:cNvPr id="174" name="도형 173"/>
          <p:cNvSpPr>
            <a:spLocks/>
          </p:cNvSpPr>
          <p:nvPr/>
        </p:nvSpPr>
        <p:spPr>
          <a:xfrm rot="5400000">
            <a:off x="6400800" y="1901190"/>
            <a:ext cx="2896235" cy="2896235"/>
          </a:xfrm>
          <a:prstGeom prst="flowChartMerge">
            <a:avLst/>
          </a:prstGeom>
          <a:noFill/>
          <a:ln w="22225" cap="flat" cmpd="sng">
            <a:solidFill>
              <a:srgbClr val="3498DB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9794240" y="1821815"/>
            <a:ext cx="1551305" cy="5073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가입자수</a:t>
            </a:r>
            <a:endParaRPr lang="ko-KR" altLang="en-US" sz="1800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79" name="도형 178"/>
          <p:cNvSpPr>
            <a:spLocks/>
          </p:cNvSpPr>
          <p:nvPr/>
        </p:nvSpPr>
        <p:spPr>
          <a:xfrm>
            <a:off x="8687435" y="4084320"/>
            <a:ext cx="1217930" cy="121793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498D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79"/>
          <p:cNvSpPr>
            <a:spLocks/>
          </p:cNvSpPr>
          <p:nvPr/>
        </p:nvSpPr>
        <p:spPr>
          <a:xfrm>
            <a:off x="8684895" y="1468120"/>
            <a:ext cx="1217930" cy="121793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498D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1" name="그림 180" descr="C:/Users/kosmo-10/AppData/Roaming/PolarisOffice/ETemp/11932_5336856/fImage1646457868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588770"/>
            <a:ext cx="872490" cy="893445"/>
          </a:xfrm>
          <a:prstGeom prst="rect">
            <a:avLst/>
          </a:prstGeom>
          <a:noFill/>
        </p:spPr>
      </p:pic>
      <p:pic>
        <p:nvPicPr>
          <p:cNvPr id="182" name="그림 181" descr="C:/Users/kosmo-10/AppData/Roaming/PolarisOffice/ETemp/11932_5336856/fImage13751579885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5" y="4321810"/>
            <a:ext cx="828040" cy="848360"/>
          </a:xfrm>
          <a:prstGeom prst="rect">
            <a:avLst/>
          </a:prstGeom>
          <a:noFill/>
        </p:spPr>
      </p:pic>
      <p:sp>
        <p:nvSpPr>
          <p:cNvPr id="183" name="직사각형 182"/>
          <p:cNvSpPr>
            <a:spLocks/>
          </p:cNvSpPr>
          <p:nvPr/>
        </p:nvSpPr>
        <p:spPr>
          <a:xfrm>
            <a:off x="9643110" y="4314190"/>
            <a:ext cx="1551305" cy="5073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접속률</a:t>
            </a:r>
            <a:endParaRPr lang="ko-KR" altLang="en-US" sz="180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21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2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그룹 174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76" name="텍스트 상자 175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3-3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77" name="텍스트 상자 176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초기가입자 유치 방안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pic>
        <p:nvPicPr>
          <p:cNvPr id="178" name="그림 177" descr="C:/Users/kosmo-10/AppData/Roaming/PolarisOffice/ETemp/11932_5336856/fImage771859281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" y="3535045"/>
            <a:ext cx="708660" cy="714375"/>
          </a:xfrm>
          <a:prstGeom prst="rect">
            <a:avLst/>
          </a:prstGeom>
          <a:noFill/>
        </p:spPr>
      </p:pic>
      <p:sp>
        <p:nvSpPr>
          <p:cNvPr id="179" name="도형 178"/>
          <p:cNvSpPr>
            <a:spLocks/>
          </p:cNvSpPr>
          <p:nvPr/>
        </p:nvSpPr>
        <p:spPr>
          <a:xfrm>
            <a:off x="608965" y="5936615"/>
            <a:ext cx="11131550" cy="257175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0" name="도형 179"/>
          <p:cNvCxnSpPr/>
          <p:nvPr/>
        </p:nvCxnSpPr>
        <p:spPr>
          <a:xfrm rot="16200000">
            <a:off x="229870" y="5147945"/>
            <a:ext cx="1584325" cy="635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도형 180"/>
          <p:cNvSpPr>
            <a:spLocks/>
          </p:cNvSpPr>
          <p:nvPr/>
        </p:nvSpPr>
        <p:spPr>
          <a:xfrm>
            <a:off x="1267460" y="4321810"/>
            <a:ext cx="2531745" cy="10147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 dirty="0" err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가입자</a:t>
            </a:r>
            <a:r>
              <a:rPr sz="16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경품추첨</a:t>
            </a:r>
            <a:endParaRPr lang="ko-KR" altLang="en-US" sz="1600" b="1" dirty="0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1등 </a:t>
            </a:r>
            <a:r>
              <a:rPr sz="1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노트북</a:t>
            </a:r>
            <a:r>
              <a:rPr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2등 </a:t>
            </a:r>
            <a:r>
              <a:rPr sz="1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에어팟</a:t>
            </a:r>
            <a:endParaRPr lang="ko-KR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꽝 </a:t>
            </a:r>
            <a:r>
              <a:rPr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없는</a:t>
            </a:r>
            <a:r>
              <a:rPr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경품추첨</a:t>
            </a:r>
            <a:endParaRPr lang="ko-KR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2" name="그림 181" descr="C:/Users/kosmo-10/AppData/Roaming/PolarisOffice/ETemp/11932_5336856/fImage226655962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65" y="2346325"/>
            <a:ext cx="723900" cy="729615"/>
          </a:xfrm>
          <a:prstGeom prst="rect">
            <a:avLst/>
          </a:prstGeom>
          <a:noFill/>
        </p:spPr>
      </p:pic>
      <p:cxnSp>
        <p:nvCxnSpPr>
          <p:cNvPr id="183" name="도형 182"/>
          <p:cNvCxnSpPr/>
          <p:nvPr/>
        </p:nvCxnSpPr>
        <p:spPr>
          <a:xfrm flipH="1" flipV="1">
            <a:off x="3667760" y="3178175"/>
            <a:ext cx="10795" cy="277495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도형 183"/>
          <p:cNvSpPr>
            <a:spLocks/>
          </p:cNvSpPr>
          <p:nvPr/>
        </p:nvSpPr>
        <p:spPr>
          <a:xfrm>
            <a:off x="3997325" y="3027680"/>
            <a:ext cx="2531745" cy="10147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 dirty="0" err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프톡머니</a:t>
            </a:r>
            <a:r>
              <a:rPr sz="16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 1천만원 </a:t>
            </a:r>
            <a:r>
              <a:rPr sz="1600" b="1" dirty="0" err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지급</a:t>
            </a:r>
            <a:endParaRPr lang="ko-KR" altLang="en-US" sz="1600" b="1" dirty="0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부담없는</a:t>
            </a:r>
            <a:r>
              <a:rPr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모의투자기회</a:t>
            </a:r>
            <a:r>
              <a:rPr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부여</a:t>
            </a:r>
            <a:endParaRPr lang="ko-KR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5" name="그림 184" descr="C:/Users/kosmo-10/AppData/Roaming/PolarisOffice/ETemp/11932_5336856/fImage1282360290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37505" y="4054475"/>
            <a:ext cx="918845" cy="920115"/>
          </a:xfrm>
          <a:prstGeom prst="rect">
            <a:avLst/>
          </a:prstGeom>
          <a:noFill/>
        </p:spPr>
      </p:pic>
      <p:cxnSp>
        <p:nvCxnSpPr>
          <p:cNvPr id="186" name="도형 185"/>
          <p:cNvCxnSpPr/>
          <p:nvPr/>
        </p:nvCxnSpPr>
        <p:spPr>
          <a:xfrm flipV="1">
            <a:off x="5882640" y="5108575"/>
            <a:ext cx="13335" cy="889635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도형 186"/>
          <p:cNvSpPr>
            <a:spLocks/>
          </p:cNvSpPr>
          <p:nvPr/>
        </p:nvSpPr>
        <p:spPr>
          <a:xfrm>
            <a:off x="6506845" y="4319270"/>
            <a:ext cx="2531745" cy="10147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추천인코드</a:t>
            </a:r>
            <a:endParaRPr lang="ko-KR" altLang="en-US" sz="16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프톡머니 1만원 지급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추천한 가입자 / 추천받은 가입자 모두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9" name="도형 188"/>
          <p:cNvCxnSpPr/>
          <p:nvPr/>
        </p:nvCxnSpPr>
        <p:spPr>
          <a:xfrm rot="16200000">
            <a:off x="8079105" y="4871720"/>
            <a:ext cx="2196465" cy="635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도형 189"/>
          <p:cNvSpPr>
            <a:spLocks/>
          </p:cNvSpPr>
          <p:nvPr/>
        </p:nvSpPr>
        <p:spPr>
          <a:xfrm>
            <a:off x="9370695" y="3737610"/>
            <a:ext cx="2635250" cy="10147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증권사 포트폴리오 제공</a:t>
            </a:r>
            <a:endParaRPr lang="ko-KR" altLang="en-US" sz="16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보다 높은 투자 수익률을 위해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모의투자도 실전처럼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1" name="그림 190" descr="C:/Users/kosmo-10/AppData/Roaming/PolarisOffice/ETemp/11932_5336856/fImage629361231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77910" y="2703195"/>
            <a:ext cx="945515" cy="957580"/>
          </a:xfrm>
          <a:prstGeom prst="rect">
            <a:avLst/>
          </a:prstGeom>
          <a:noFill/>
        </p:spPr>
      </p:pic>
      <p:grpSp>
        <p:nvGrpSpPr>
          <p:cNvPr id="21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2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" name="타원 24"/>
          <p:cNvSpPr>
            <a:spLocks/>
          </p:cNvSpPr>
          <p:nvPr/>
        </p:nvSpPr>
        <p:spPr>
          <a:xfrm>
            <a:off x="909955" y="5940425"/>
            <a:ext cx="264160" cy="26606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>
            <a:off x="3535680" y="5923280"/>
            <a:ext cx="264160" cy="26606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>
          <a:xfrm>
            <a:off x="5746115" y="5920740"/>
            <a:ext cx="264160" cy="26606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8" name="타원 27"/>
          <p:cNvSpPr>
            <a:spLocks/>
          </p:cNvSpPr>
          <p:nvPr/>
        </p:nvSpPr>
        <p:spPr>
          <a:xfrm>
            <a:off x="9040495" y="5932805"/>
            <a:ext cx="264160" cy="26606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709795" y="1707515"/>
            <a:ext cx="2774950" cy="5076190"/>
            <a:chOff x="4709795" y="1707515"/>
            <a:chExt cx="2774950" cy="5076190"/>
          </a:xfrm>
        </p:grpSpPr>
        <p:pic>
          <p:nvPicPr>
            <p:cNvPr id="61" name="그림 60" descr="C:/Users/kosmo-10/AppData/Roaming/PolarisOffice/ETemp/11932_5336856/fImage10141694122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469" t="6250" r="30989"/>
            <a:stretch>
              <a:fillRect/>
            </a:stretch>
          </p:blipFill>
          <p:spPr>
            <a:xfrm>
              <a:off x="4709795" y="1707515"/>
              <a:ext cx="2774950" cy="5076190"/>
            </a:xfrm>
            <a:prstGeom prst="rect">
              <a:avLst/>
            </a:prstGeom>
            <a:noFill/>
          </p:spPr>
        </p:pic>
        <p:grpSp>
          <p:nvGrpSpPr>
            <p:cNvPr id="62" name="그룹 61"/>
            <p:cNvGrpSpPr/>
            <p:nvPr/>
          </p:nvGrpSpPr>
          <p:grpSpPr>
            <a:xfrm>
              <a:off x="5102860" y="2475865"/>
              <a:ext cx="1997710" cy="3536950"/>
              <a:chOff x="5102860" y="2475865"/>
              <a:chExt cx="1997710" cy="353695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102225" y="2475230"/>
                <a:ext cx="1997710" cy="3536950"/>
                <a:chOff x="5102225" y="2475230"/>
                <a:chExt cx="1997710" cy="3536950"/>
              </a:xfrm>
            </p:grpSpPr>
            <p:sp>
              <p:nvSpPr>
                <p:cNvPr id="64" name="도형 63"/>
                <p:cNvSpPr>
                  <a:spLocks/>
                </p:cNvSpPr>
                <p:nvPr/>
              </p:nvSpPr>
              <p:spPr>
                <a:xfrm>
                  <a:off x="5114290" y="2649220"/>
                  <a:ext cx="1983740" cy="3361690"/>
                </a:xfrm>
                <a:prstGeom prst="rect">
                  <a:avLst/>
                </a:prstGeom>
                <a:solidFill>
                  <a:srgbClr val="D1EEFF">
                    <a:alpha val="357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나눔고딕" charset="0"/>
                    <a:ea typeface="나눔고딕" charset="0"/>
                  </a:endParaRPr>
                </a:p>
              </p:txBody>
            </p:sp>
            <p:cxnSp>
              <p:nvCxnSpPr>
                <p:cNvPr id="65" name="도형 64"/>
                <p:cNvCxnSpPr/>
                <p:nvPr/>
              </p:nvCxnSpPr>
              <p:spPr>
                <a:xfrm>
                  <a:off x="5100955" y="5742305"/>
                  <a:ext cx="1996440" cy="635"/>
                </a:xfrm>
                <a:prstGeom prst="straightConnector1">
                  <a:avLst/>
                </a:prstGeom>
                <a:ln w="6350" cap="flat" cmpd="sng">
                  <a:prstDash/>
                </a:ln>
                <a:effectLst>
                  <a:outerShdw blurRad="38100" dist="25400" dir="5400000" rotWithShape="0">
                    <a:srgbClr val="000000">
                      <a:alpha val="54901"/>
                    </a:srgbClr>
                  </a:outerShdw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6" name="그림 65" descr="C:/Users/kosmo-10/AppData/Roaming/PolarisOffice/ETemp/11932_5336856/fImage7936975219.png"/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248275" y="5776595"/>
                  <a:ext cx="171450" cy="1727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7" name="그림 66" descr="C:/Users/kosmo-10/AppData/Roaming/PolarisOffice/ETemp/11932_5336856/fImage7846989810.png"/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742305" y="5788025"/>
                  <a:ext cx="181610" cy="18161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8" name="그림 67" descr="C:/Users/kosmo-10/AppData/Roaming/PolarisOffice/ETemp/11932_5336856/fImage4696999571.png"/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256655" y="5786755"/>
                  <a:ext cx="181610" cy="1905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9" name="그림 68" descr="C:/Users/kosmo-10/AppData/Roaming/PolarisOffice/ETemp/11932_5336856/fImage7907005800.png"/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741160" y="5787390"/>
                  <a:ext cx="196850" cy="1968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70" name="그림 69" descr="C:/Users/kosmo-10/AppData/Roaming/PolarisOffice/ETemp/11932_5336856/fImage405357017998.jpeg"/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8995" t="39663" r="8664" b="48675"/>
                <a:stretch>
                  <a:fillRect/>
                </a:stretch>
              </p:blipFill>
              <p:spPr>
                <a:xfrm>
                  <a:off x="5116830" y="2474595"/>
                  <a:ext cx="1972310" cy="1752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71" name="그림 70" descr="C:/Users/kosmo-10/AppData/Roaming/PolarisOffice/ETemp/11932_5336856/fImage101607025004.png"/>
                <p:cNvPicPr>
                  <a:picLocks noChangeAspect="1"/>
                </p:cNvPicPr>
                <p:nvPr/>
              </p:nvPicPr>
              <p:blipFill rotWithShape="1">
                <a:blip r:embed="rId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723255" y="3371850"/>
                  <a:ext cx="784860" cy="787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72" name="그림 71" descr="C:/Users/kosmo-10/AppData/Roaming/PolarisOffice/ETemp/11932_5336856/fImage9992703802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687695" y="4566920"/>
                  <a:ext cx="784860" cy="787400"/>
                </a:xfrm>
                <a:prstGeom prst="rect">
                  <a:avLst/>
                </a:prstGeom>
                <a:noFill/>
              </p:spPr>
            </p:pic>
            <p:sp>
              <p:nvSpPr>
                <p:cNvPr id="73" name="도형 72"/>
                <p:cNvSpPr>
                  <a:spLocks/>
                </p:cNvSpPr>
                <p:nvPr/>
              </p:nvSpPr>
              <p:spPr>
                <a:xfrm>
                  <a:off x="5196840" y="2768600"/>
                  <a:ext cx="1819910" cy="50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sz="1200" dirty="0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“</a:t>
                  </a:r>
                  <a:r>
                    <a:rPr sz="1200" dirty="0" err="1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내일</a:t>
                  </a:r>
                  <a:r>
                    <a:rPr sz="1200" dirty="0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 </a:t>
                  </a:r>
                  <a:r>
                    <a:rPr sz="1200" dirty="0" err="1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코스피</a:t>
                  </a:r>
                  <a:r>
                    <a:rPr sz="1200" dirty="0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 </a:t>
                  </a:r>
                  <a:r>
                    <a:rPr sz="1200" dirty="0" err="1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지수는</a:t>
                  </a:r>
                  <a:endParaRPr lang="ko-KR" altLang="en-US" sz="1200" dirty="0">
                    <a:solidFill>
                      <a:srgbClr val="000000"/>
                    </a:solidFill>
                    <a:latin typeface="나눔고딕 ExtraBold" charset="0"/>
                    <a:ea typeface="나눔고딕 ExtraBold" charset="0"/>
                  </a:endParaRPr>
                </a:p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1600" dirty="0" err="1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맑음</a:t>
                  </a:r>
                  <a:r>
                    <a:rPr sz="1200" dirty="0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      </a:t>
                  </a:r>
                  <a:r>
                    <a:rPr lang="en-US" sz="1400" dirty="0">
                      <a:solidFill>
                        <a:srgbClr val="000000"/>
                      </a:solidFill>
                      <a:latin typeface="나눔고딕 ExtraBold" charset="0"/>
                      <a:ea typeface="나눔고딕 ExtraBold" charset="0"/>
                    </a:rPr>
                    <a:t>”</a:t>
                  </a:r>
                  <a:endParaRPr lang="ko-KR" altLang="en-US" sz="1400" dirty="0">
                    <a:solidFill>
                      <a:srgbClr val="000000"/>
                    </a:solidFill>
                    <a:latin typeface="나눔고딕 ExtraBold" charset="0"/>
                    <a:ea typeface="나눔고딕 ExtraBold" charset="0"/>
                  </a:endParaRPr>
                </a:p>
              </p:txBody>
            </p:sp>
            <p:pic>
              <p:nvPicPr>
                <p:cNvPr id="74" name="그림 73" descr="C:/Users/kosmo-10/AppData/Roaming/PolarisOffice/ETemp/11932_5336856/fImage26647058814.png"/>
                <p:cNvPicPr>
                  <a:picLocks noChangeAspect="1"/>
                </p:cNvPicPr>
                <p:nvPr/>
              </p:nvPicPr>
              <p:blipFill rotWithShape="1">
                <a:blip r:embed="rId1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54420" y="3016250"/>
                  <a:ext cx="220980" cy="22098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5" name="그룹 74"/>
              <p:cNvGrpSpPr/>
              <p:nvPr/>
            </p:nvGrpSpPr>
            <p:grpSpPr>
              <a:xfrm>
                <a:off x="5681345" y="4233545"/>
                <a:ext cx="792480" cy="1427480"/>
                <a:chOff x="5681345" y="4233545"/>
                <a:chExt cx="792480" cy="1427480"/>
              </a:xfrm>
            </p:grpSpPr>
            <p:sp>
              <p:nvSpPr>
                <p:cNvPr id="76" name="도형 75"/>
                <p:cNvSpPr>
                  <a:spLocks/>
                </p:cNvSpPr>
                <p:nvPr/>
              </p:nvSpPr>
              <p:spPr>
                <a:xfrm>
                  <a:off x="5680075" y="4232910"/>
                  <a:ext cx="774700" cy="252730"/>
                </a:xfrm>
                <a:prstGeom prst="roundRect">
                  <a:avLst/>
                </a:prstGeom>
                <a:solidFill>
                  <a:srgbClr val="3498DB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1400" b="1">
                      <a:solidFill>
                        <a:srgbClr val="000000"/>
                      </a:solidFill>
                      <a:latin typeface="나눔고딕" charset="0"/>
                      <a:ea typeface="나눔고딕" charset="0"/>
                    </a:rPr>
                    <a:t>상승?</a:t>
                  </a:r>
                  <a:endParaRPr lang="ko-KR" altLang="en-US" sz="1400" b="1">
                    <a:solidFill>
                      <a:srgbClr val="000000"/>
                    </a:solidFill>
                    <a:latin typeface="나눔고딕" charset="0"/>
                    <a:ea typeface="나눔고딕" charset="0"/>
                  </a:endParaRPr>
                </a:p>
              </p:txBody>
            </p:sp>
            <p:sp>
              <p:nvSpPr>
                <p:cNvPr id="77" name="도형 76"/>
                <p:cNvSpPr>
                  <a:spLocks/>
                </p:cNvSpPr>
                <p:nvPr/>
              </p:nvSpPr>
              <p:spPr>
                <a:xfrm>
                  <a:off x="5697855" y="5407660"/>
                  <a:ext cx="774700" cy="252730"/>
                </a:xfrm>
                <a:prstGeom prst="roundRect">
                  <a:avLst/>
                </a:prstGeom>
                <a:solidFill>
                  <a:srgbClr val="3498DB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1400" b="1">
                      <a:solidFill>
                        <a:srgbClr val="000000"/>
                      </a:solidFill>
                      <a:latin typeface="나눔고딕" charset="0"/>
                      <a:ea typeface="나눔고딕" charset="0"/>
                    </a:rPr>
                    <a:t>하락?</a:t>
                  </a:r>
                  <a:endParaRPr lang="ko-KR" altLang="en-US" sz="1400" b="1">
                    <a:solidFill>
                      <a:srgbClr val="000000"/>
                    </a:solidFill>
                    <a:latin typeface="나눔고딕" charset="0"/>
                    <a:ea typeface="나눔고딕" charset="0"/>
                  </a:endParaRPr>
                </a:p>
              </p:txBody>
            </p:sp>
          </p:grpSp>
        </p:grpSp>
      </p:grpSp>
      <p:grpSp>
        <p:nvGrpSpPr>
          <p:cNvPr id="178" name="그룹 177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79" name="텍스트 상자 178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0" name="텍스트 상자 179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>
                  <a:solidFill>
                    <a:srgbClr val="000000"/>
                  </a:solidFill>
                  <a:latin typeface="나눔고딕"/>
                  <a:ea typeface="나눔고딕" charset="0"/>
                </a:rPr>
                <a:t>접속률 유지 방안(1) : </a:t>
              </a:r>
              <a:r>
                <a:rPr lang="ko-KR" altLang="en-US" b="1" dirty="0" err="1">
                  <a:solidFill>
                    <a:srgbClr val="000000"/>
                  </a:solidFill>
                  <a:latin typeface="나눔고딕"/>
                  <a:ea typeface="나눔고딕" charset="0"/>
                </a:rPr>
                <a:t>푸쉬알림과</a:t>
              </a:r>
              <a:r>
                <a:rPr sz="1800" b="1" dirty="0">
                  <a:solidFill>
                    <a:srgbClr val="000000"/>
                  </a:solidFill>
                  <a:latin typeface="나눔고딕"/>
                  <a:ea typeface="나눔고딕" charset="0"/>
                </a:rPr>
                <a:t> 퀴즈 보상</a:t>
              </a:r>
              <a:endParaRPr lang="ko-KR" altLang="en-US" sz="1800" b="1" dirty="0">
                <a:solidFill>
                  <a:srgbClr val="000000"/>
                </a:solidFill>
                <a:latin typeface="나눔고딕"/>
                <a:ea typeface="나눔고딕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20750" y="3058795"/>
            <a:ext cx="3520440" cy="1337945"/>
            <a:chOff x="920750" y="3058795"/>
            <a:chExt cx="3520440" cy="1337945"/>
          </a:xfrm>
        </p:grpSpPr>
        <p:sp>
          <p:nvSpPr>
            <p:cNvPr id="181" name="도형 180"/>
            <p:cNvSpPr>
              <a:spLocks/>
            </p:cNvSpPr>
            <p:nvPr/>
          </p:nvSpPr>
          <p:spPr>
            <a:xfrm rot="10800000">
              <a:off x="3475355" y="3430905"/>
              <a:ext cx="965835" cy="965835"/>
            </a:xfrm>
            <a:prstGeom prst="chevron">
              <a:avLst/>
            </a:prstGeom>
            <a:solidFill>
              <a:srgbClr val="3498D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920750" y="3058795"/>
              <a:ext cx="3163570" cy="685165"/>
              <a:chOff x="920750" y="3058795"/>
              <a:chExt cx="3163570" cy="685165"/>
            </a:xfrm>
          </p:grpSpPr>
          <p:sp>
            <p:nvSpPr>
              <p:cNvPr id="182" name="텍스트 상자 181"/>
              <p:cNvSpPr txBox="1">
                <a:spLocks/>
              </p:cNvSpPr>
              <p:nvPr/>
            </p:nvSpPr>
            <p:spPr>
              <a:xfrm>
                <a:off x="935990" y="3058795"/>
                <a:ext cx="3148330" cy="6470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 b="1" dirty="0" err="1">
                    <a:latin typeface="나눔고딕" charset="0"/>
                    <a:ea typeface="나눔고딕" charset="0"/>
                  </a:rPr>
                  <a:t>다음날</a:t>
                </a:r>
                <a:r>
                  <a:rPr sz="1800" b="1" dirty="0">
                    <a:latin typeface="나눔고딕" charset="0"/>
                    <a:ea typeface="나눔고딕" charset="0"/>
                  </a:rPr>
                  <a:t> </a:t>
                </a:r>
                <a:r>
                  <a:rPr sz="1800" b="1" dirty="0" err="1">
                    <a:latin typeface="나눔고딕" charset="0"/>
                    <a:ea typeface="나눔고딕" charset="0"/>
                  </a:rPr>
                  <a:t>코스피</a:t>
                </a:r>
                <a:r>
                  <a:rPr sz="1800" b="1" dirty="0">
                    <a:latin typeface="나눔고딕" charset="0"/>
                    <a:ea typeface="나눔고딕" charset="0"/>
                  </a:rPr>
                  <a:t> </a:t>
                </a:r>
                <a:r>
                  <a:rPr sz="1800" b="1" dirty="0" err="1">
                    <a:latin typeface="나눔고딕" charset="0"/>
                    <a:ea typeface="나눔고딕" charset="0"/>
                  </a:rPr>
                  <a:t>지수</a:t>
                </a:r>
                <a:r>
                  <a:rPr sz="1800" b="1" dirty="0">
                    <a:latin typeface="나눔고딕" charset="0"/>
                    <a:ea typeface="나눔고딕" charset="0"/>
                  </a:rPr>
                  <a:t> </a:t>
                </a:r>
                <a:endParaRPr lang="ko-KR" altLang="en-US" sz="1800" b="1" dirty="0">
                  <a:latin typeface="나눔고딕" charset="0"/>
                  <a:ea typeface="나눔고딕" charset="0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 b="1" dirty="0" err="1">
                    <a:latin typeface="나눔고딕" charset="0"/>
                    <a:ea typeface="나눔고딕" charset="0"/>
                  </a:rPr>
                  <a:t>정보</a:t>
                </a:r>
                <a:r>
                  <a:rPr sz="1800" b="1" dirty="0">
                    <a:latin typeface="나눔고딕" charset="0"/>
                    <a:ea typeface="나눔고딕" charset="0"/>
                  </a:rPr>
                  <a:t> </a:t>
                </a:r>
                <a:r>
                  <a:rPr sz="1800" b="1" dirty="0" err="1">
                    <a:latin typeface="나눔고딕" charset="0"/>
                    <a:ea typeface="나눔고딕" charset="0"/>
                  </a:rPr>
                  <a:t>예측</a:t>
                </a:r>
                <a:endParaRPr lang="ko-KR" altLang="en-US" sz="1800" b="1" dirty="0">
                  <a:latin typeface="나눔고딕" charset="0"/>
                  <a:ea typeface="나눔고딕" charset="0"/>
                </a:endParaRPr>
              </a:p>
            </p:txBody>
          </p:sp>
          <p:cxnSp>
            <p:nvCxnSpPr>
              <p:cNvPr id="184" name="도형 183"/>
              <p:cNvCxnSpPr/>
              <p:nvPr/>
            </p:nvCxnSpPr>
            <p:spPr>
              <a:xfrm flipV="1">
                <a:off x="920750" y="3742690"/>
                <a:ext cx="2228215" cy="1270"/>
              </a:xfrm>
              <a:prstGeom prst="line">
                <a:avLst/>
              </a:prstGeom>
              <a:ln w="28575" cap="flat" cmpd="dbl"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그룹 186"/>
          <p:cNvGrpSpPr/>
          <p:nvPr/>
        </p:nvGrpSpPr>
        <p:grpSpPr>
          <a:xfrm>
            <a:off x="903605" y="4244340"/>
            <a:ext cx="4071620" cy="714375"/>
            <a:chOff x="903605" y="4244340"/>
            <a:chExt cx="4071620" cy="714375"/>
          </a:xfrm>
        </p:grpSpPr>
        <p:sp>
          <p:nvSpPr>
            <p:cNvPr id="183" name="텍스트 상자 182"/>
            <p:cNvSpPr txBox="1">
              <a:spLocks/>
            </p:cNvSpPr>
            <p:nvPr/>
          </p:nvSpPr>
          <p:spPr>
            <a:xfrm>
              <a:off x="903605" y="4244340"/>
              <a:ext cx="4071620" cy="6470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오늘 오전 주가 맞추고 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프톡머니 받자!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185" name="도형 184"/>
            <p:cNvCxnSpPr/>
            <p:nvPr/>
          </p:nvCxnSpPr>
          <p:spPr>
            <a:xfrm flipV="1">
              <a:off x="903605" y="4957445"/>
              <a:ext cx="2228215" cy="1270"/>
            </a:xfrm>
            <a:prstGeom prst="line">
              <a:avLst/>
            </a:prstGeom>
            <a:ln w="28575" cap="flat" cmpd="dbl">
              <a:solidFill>
                <a:srgbClr val="5B9BD5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도형 187"/>
          <p:cNvSpPr>
            <a:spLocks/>
          </p:cNvSpPr>
          <p:nvPr/>
        </p:nvSpPr>
        <p:spPr>
          <a:xfrm>
            <a:off x="7748154" y="3433735"/>
            <a:ext cx="965835" cy="965835"/>
          </a:xfrm>
          <a:prstGeom prst="chevron">
            <a:avLst/>
          </a:prstGeom>
          <a:solidFill>
            <a:srgbClr val="3498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9" name="그림 188" descr="C:/Users/kosmo-10/AppData/Roaming/PolarisOffice/ETemp/11932_5336856/fImage22665739398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05" y="2331720"/>
            <a:ext cx="471170" cy="477520"/>
          </a:xfrm>
          <a:prstGeom prst="rect">
            <a:avLst/>
          </a:prstGeom>
          <a:noFill/>
        </p:spPr>
      </p:pic>
      <p:grpSp>
        <p:nvGrpSpPr>
          <p:cNvPr id="190" name="그룹 189"/>
          <p:cNvGrpSpPr/>
          <p:nvPr/>
        </p:nvGrpSpPr>
        <p:grpSpPr>
          <a:xfrm>
            <a:off x="8818880" y="2848610"/>
            <a:ext cx="3163570" cy="685165"/>
            <a:chOff x="8818880" y="2848610"/>
            <a:chExt cx="3163570" cy="685165"/>
          </a:xfrm>
        </p:grpSpPr>
        <p:sp>
          <p:nvSpPr>
            <p:cNvPr id="191" name="텍스트 상자 190"/>
            <p:cNvSpPr txBox="1">
              <a:spLocks/>
            </p:cNvSpPr>
            <p:nvPr/>
          </p:nvSpPr>
          <p:spPr>
            <a:xfrm>
              <a:off x="8834120" y="2848610"/>
              <a:ext cx="3148330" cy="6470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정답 맞추면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프톡머니 1000원 지급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192" name="도형 191"/>
            <p:cNvCxnSpPr/>
            <p:nvPr/>
          </p:nvCxnSpPr>
          <p:spPr>
            <a:xfrm flipV="1">
              <a:off x="8818880" y="3532505"/>
              <a:ext cx="2228215" cy="1270"/>
            </a:xfrm>
            <a:prstGeom prst="line">
              <a:avLst/>
            </a:prstGeom>
            <a:ln w="28575" cap="flat" cmpd="dbl">
              <a:solidFill>
                <a:srgbClr val="5B9BD5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림 192" descr="C:/Users/kosmo-10/AppData/Roaming/PolarisOffice/ETemp/11932_5336856/fImage22665746203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45" y="2329180"/>
            <a:ext cx="471170" cy="477520"/>
          </a:xfrm>
          <a:prstGeom prst="rect">
            <a:avLst/>
          </a:prstGeom>
          <a:noFill/>
        </p:spPr>
      </p:pic>
      <p:cxnSp>
        <p:nvCxnSpPr>
          <p:cNvPr id="194" name="도형 193"/>
          <p:cNvCxnSpPr/>
          <p:nvPr/>
        </p:nvCxnSpPr>
        <p:spPr>
          <a:xfrm flipV="1">
            <a:off x="8818880" y="3532505"/>
            <a:ext cx="2228215" cy="1270"/>
          </a:xfrm>
          <a:prstGeom prst="line">
            <a:avLst/>
          </a:prstGeom>
          <a:ln w="28575" cap="flat" cmpd="dbl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/>
          <p:cNvGrpSpPr/>
          <p:nvPr/>
        </p:nvGrpSpPr>
        <p:grpSpPr>
          <a:xfrm>
            <a:off x="8876030" y="4241800"/>
            <a:ext cx="4071620" cy="714375"/>
            <a:chOff x="8876030" y="4241800"/>
            <a:chExt cx="4071620" cy="714375"/>
          </a:xfrm>
        </p:grpSpPr>
        <p:sp>
          <p:nvSpPr>
            <p:cNvPr id="196" name="텍스트 상자 195"/>
            <p:cNvSpPr txBox="1">
              <a:spLocks/>
            </p:cNvSpPr>
            <p:nvPr/>
          </p:nvSpPr>
          <p:spPr>
            <a:xfrm>
              <a:off x="8876030" y="4241800"/>
              <a:ext cx="4071620" cy="6470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정답 틀려도 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프톡머니 100원 지급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197" name="도형 196"/>
            <p:cNvCxnSpPr/>
            <p:nvPr/>
          </p:nvCxnSpPr>
          <p:spPr>
            <a:xfrm flipV="1">
              <a:off x="8876030" y="4954905"/>
              <a:ext cx="2228215" cy="1270"/>
            </a:xfrm>
            <a:prstGeom prst="line">
              <a:avLst/>
            </a:prstGeom>
            <a:ln w="28575" cap="flat" cmpd="dbl">
              <a:solidFill>
                <a:srgbClr val="5B9BD5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8" name="그림 197" descr="C:/Users/kosmo-10/AppData/Roaming/PolarisOffice/ETemp/11932_5336856/fImage226657523436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55" y="3769995"/>
            <a:ext cx="471170" cy="477520"/>
          </a:xfrm>
          <a:prstGeom prst="rect">
            <a:avLst/>
          </a:prstGeom>
          <a:noFill/>
        </p:spPr>
      </p:pic>
      <p:grpSp>
        <p:nvGrpSpPr>
          <p:cNvPr id="44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45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80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82" name="텍스트 상자 181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3" name="텍스트 상자 182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접속률 유지 방안(2) : 정기적 앱 보상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1146810" y="1896745"/>
            <a:ext cx="5802630" cy="4961890"/>
            <a:chOff x="1146810" y="1896745"/>
            <a:chExt cx="5802630" cy="4961890"/>
          </a:xfrm>
        </p:grpSpPr>
        <p:grpSp>
          <p:nvGrpSpPr>
            <p:cNvPr id="185" name="그룹 184"/>
            <p:cNvGrpSpPr/>
            <p:nvPr/>
          </p:nvGrpSpPr>
          <p:grpSpPr>
            <a:xfrm>
              <a:off x="1741805" y="3538220"/>
              <a:ext cx="4631690" cy="3320415"/>
              <a:chOff x="1741805" y="3538220"/>
              <a:chExt cx="4631690" cy="3320415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1741805" y="3841115"/>
                <a:ext cx="4631690" cy="3017520"/>
                <a:chOff x="1741805" y="3841115"/>
                <a:chExt cx="4631690" cy="3017520"/>
              </a:xfrm>
            </p:grpSpPr>
            <p:grpSp>
              <p:nvGrpSpPr>
                <p:cNvPr id="187" name="그룹 186"/>
                <p:cNvGrpSpPr/>
                <p:nvPr/>
              </p:nvGrpSpPr>
              <p:grpSpPr>
                <a:xfrm>
                  <a:off x="1741805" y="3841115"/>
                  <a:ext cx="4631690" cy="3017520"/>
                  <a:chOff x="1741805" y="3841115"/>
                  <a:chExt cx="4631690" cy="3017520"/>
                </a:xfrm>
              </p:grpSpPr>
              <p:pic>
                <p:nvPicPr>
                  <p:cNvPr id="188" name="그림 187" descr="C:/Users/kosmo-10/AppData/Roaming/PolarisOffice/ETemp/11932_5336856/fImage497217683264.jpeg"/>
                  <p:cNvPicPr>
                    <a:picLocks noChangeAspect="1"/>
                  </p:cNvPicPr>
                  <p:nvPr/>
                </p:nvPicPr>
                <p:blipFill rotWithShape="1">
                  <a:blip r:embed="rId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1741805" y="3841115"/>
                    <a:ext cx="4631690" cy="301752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89" name="도형 188"/>
                  <p:cNvSpPr>
                    <a:spLocks/>
                  </p:cNvSpPr>
                  <p:nvPr/>
                </p:nvSpPr>
                <p:spPr>
                  <a:xfrm>
                    <a:off x="3625850" y="4838065"/>
                    <a:ext cx="1108075" cy="14351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sz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rPr>
                      <a:t>2020.02.03</a:t>
                    </a:r>
                    <a:endParaRPr lang="ko-KR" altLang="en-US" sz="1200">
                      <a:solidFill>
                        <a:schemeClr val="tx1"/>
                      </a:solidFill>
                      <a:latin typeface="나눔고딕 ExtraBold" charset="0"/>
                      <a:ea typeface="나눔고딕 ExtraBold" charset="0"/>
                    </a:endParaRPr>
                  </a:p>
                </p:txBody>
              </p:sp>
              <p:sp>
                <p:nvSpPr>
                  <p:cNvPr id="190" name="도형 189"/>
                  <p:cNvSpPr>
                    <a:spLocks/>
                  </p:cNvSpPr>
                  <p:nvPr/>
                </p:nvSpPr>
                <p:spPr>
                  <a:xfrm>
                    <a:off x="4847590" y="4836795"/>
                    <a:ext cx="1108075" cy="14351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sz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rPr>
                      <a:t>2020.02.06</a:t>
                    </a:r>
                    <a:endParaRPr lang="ko-KR" altLang="en-US" sz="1200">
                      <a:solidFill>
                        <a:schemeClr val="tx1"/>
                      </a:solidFill>
                      <a:latin typeface="나눔고딕 ExtraBold" charset="0"/>
                      <a:ea typeface="나눔고딕 ExtraBold" charset="0"/>
                    </a:endParaRPr>
                  </a:p>
                </p:txBody>
              </p:sp>
            </p:grpSp>
            <p:pic>
              <p:nvPicPr>
                <p:cNvPr id="191" name="그림 190" descr="C:/Users/kosmo-10/AppData/Roaming/PolarisOffice/ETemp/11932_5336856/fImage497217722041.jpe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6807" t="42548" r="80688" b="38839"/>
                <a:stretch>
                  <a:fillRect/>
                </a:stretch>
              </p:blipFill>
              <p:spPr>
                <a:xfrm>
                  <a:off x="2616200" y="5113020"/>
                  <a:ext cx="589915" cy="57213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2" name="그림 191" descr="C:/Users/kosmo-10/AppData/Roaming/PolarisOffice/ETemp/11932_5336856/fImage497217736560.jpe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43387" t="42518" r="44036" b="38911"/>
                <a:stretch>
                  <a:fillRect/>
                </a:stretch>
              </p:blipFill>
              <p:spPr>
                <a:xfrm>
                  <a:off x="5438775" y="5131435"/>
                  <a:ext cx="603250" cy="58039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3" name="그림 192" descr="C:/Users/kosmo-10/AppData/Roaming/PolarisOffice/ETemp/11932_5336856/fImage497217741640.jpe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1375" t="42638" r="56360" b="38825"/>
                <a:stretch>
                  <a:fillRect/>
                </a:stretch>
              </p:blipFill>
              <p:spPr>
                <a:xfrm>
                  <a:off x="4885055" y="5123815"/>
                  <a:ext cx="581660" cy="57213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" name="그림 193" descr="C:/Users/kosmo-10/AppData/Roaming/PolarisOffice/ETemp/11932_5336856/fImage497217751627.jpe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19248" t="42272" r="68514" b="39136"/>
                <a:stretch>
                  <a:fillRect/>
                </a:stretch>
              </p:blipFill>
              <p:spPr>
                <a:xfrm>
                  <a:off x="3188335" y="5123180"/>
                  <a:ext cx="575945" cy="56959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" name="그림 194" descr="C:/Users/kosmo-10/AppData/Roaming/PolarisOffice/ETemp/11932_5336856/fImage497217762352.jpe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1375" t="42638" r="56360" b="38825"/>
                <a:stretch>
                  <a:fillRect/>
                </a:stretch>
              </p:blipFill>
              <p:spPr>
                <a:xfrm>
                  <a:off x="4322445" y="5124450"/>
                  <a:ext cx="578485" cy="568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6" name="그림 195" descr="C:/Users/kosmo-10/AppData/Roaming/PolarisOffice/ETemp/11932_5336856/fImage497217777716.jpe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19248" t="42272" r="68514" b="39136"/>
                <a:stretch>
                  <a:fillRect/>
                </a:stretch>
              </p:blipFill>
              <p:spPr>
                <a:xfrm>
                  <a:off x="3752214" y="5114925"/>
                  <a:ext cx="577215" cy="5715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97" name="그림 196" descr="C:/Users/kosmo-10/AppData/Roaming/PolarisOffice/ETemp/11932_5336856/fImage405357791677.jpe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8298" t="39815" r="8391" b="49296"/>
              <a:stretch>
                <a:fillRect/>
              </a:stretch>
            </p:blipFill>
            <p:spPr>
              <a:xfrm>
                <a:off x="1753235" y="3538220"/>
                <a:ext cx="4617085" cy="377190"/>
              </a:xfrm>
              <a:prstGeom prst="rect">
                <a:avLst/>
              </a:prstGeom>
              <a:noFill/>
            </p:spPr>
          </p:pic>
        </p:grpSp>
        <p:pic>
          <p:nvPicPr>
            <p:cNvPr id="198" name="그림 197" descr="C:/Users/kosmo-10/AppData/Roaming/PolarisOffice/ETemp/11932_5336856/fImage10141781149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771" t="6944" r="32031" b="51783"/>
            <a:stretch>
              <a:fillRect/>
            </a:stretch>
          </p:blipFill>
          <p:spPr>
            <a:xfrm>
              <a:off x="1146810" y="1896745"/>
              <a:ext cx="5802630" cy="4961890"/>
            </a:xfrm>
            <a:prstGeom prst="rect">
              <a:avLst/>
            </a:prstGeom>
            <a:noFill/>
          </p:spPr>
        </p:pic>
      </p:grpSp>
      <p:grpSp>
        <p:nvGrpSpPr>
          <p:cNvPr id="201" name="그룹 200"/>
          <p:cNvGrpSpPr/>
          <p:nvPr/>
        </p:nvGrpSpPr>
        <p:grpSpPr>
          <a:xfrm>
            <a:off x="7811135" y="4053840"/>
            <a:ext cx="2614295" cy="1111250"/>
            <a:chOff x="7811135" y="4053840"/>
            <a:chExt cx="2614295" cy="1111250"/>
          </a:xfrm>
        </p:grpSpPr>
        <p:sp>
          <p:nvSpPr>
            <p:cNvPr id="200" name="도형 199"/>
            <p:cNvSpPr>
              <a:spLocks/>
            </p:cNvSpPr>
            <p:nvPr/>
          </p:nvSpPr>
          <p:spPr>
            <a:xfrm>
              <a:off x="7811135" y="4053840"/>
              <a:ext cx="2421255" cy="1111250"/>
            </a:xfrm>
            <a:prstGeom prst="wedgeRoundRectCallout">
              <a:avLst>
                <a:gd name="adj1" fmla="val -74220"/>
                <a:gd name="adj2" fmla="val -17654"/>
                <a:gd name="adj3" fmla="val 16667"/>
              </a:avLst>
            </a:prstGeom>
            <a:solidFill>
              <a:schemeClr val="bg1"/>
            </a:solidFill>
            <a:ln w="28575" cap="flat" cmpd="sng">
              <a:solidFill>
                <a:srgbClr val="3498D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rgbClr val="65AEC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9" name="텍스트 상자 198"/>
            <p:cNvSpPr txBox="1">
              <a:spLocks/>
            </p:cNvSpPr>
            <p:nvPr/>
          </p:nvSpPr>
          <p:spPr>
            <a:xfrm>
              <a:off x="8002905" y="4199890"/>
              <a:ext cx="2422525" cy="8007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 err="1">
                  <a:latin typeface="나눔고딕" charset="0"/>
                  <a:ea typeface="나눔고딕" charset="0"/>
                </a:rPr>
                <a:t>매일매일</a:t>
              </a:r>
              <a:r>
                <a:rPr sz="1800" b="1" dirty="0"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latin typeface="나눔고딕" charset="0"/>
                  <a:ea typeface="나눔고딕" charset="0"/>
                </a:rPr>
                <a:t>출첵하고</a:t>
              </a:r>
              <a:endParaRPr lang="ko-KR" altLang="en-US" sz="1800" b="1" dirty="0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800" b="1" dirty="0" err="1">
                  <a:latin typeface="나눔고딕" charset="0"/>
                  <a:ea typeface="나눔고딕" charset="0"/>
                </a:rPr>
                <a:t>프톡머니</a:t>
              </a:r>
              <a:r>
                <a:rPr sz="1800" b="1" dirty="0"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latin typeface="나눔고딕" charset="0"/>
                  <a:ea typeface="나눔고딕" charset="0"/>
                </a:rPr>
                <a:t>받자</a:t>
              </a:r>
              <a:endParaRPr lang="ko-KR" altLang="en-US" sz="1800" b="1" dirty="0">
                <a:latin typeface="나눔고딕" charset="0"/>
                <a:ea typeface="나눔고딕" charset="0"/>
              </a:endParaRPr>
            </a:p>
          </p:txBody>
        </p:sp>
      </p:grpSp>
      <p:pic>
        <p:nvPicPr>
          <p:cNvPr id="202" name="그림 201" descr="C:/Users/kosmo-10/AppData/Roaming/PolarisOffice/ETemp/11932_5336856/fImage22665786958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0" y="3430905"/>
            <a:ext cx="471170" cy="477520"/>
          </a:xfrm>
          <a:prstGeom prst="rect">
            <a:avLst/>
          </a:prstGeom>
          <a:noFill/>
        </p:spPr>
      </p:pic>
      <p:pic>
        <p:nvPicPr>
          <p:cNvPr id="203" name="그림 202" descr="C:/Users/kosmo-10/AppData/Roaming/PolarisOffice/ETemp/11932_5336856/fImage2266578787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85" y="3430905"/>
            <a:ext cx="471170" cy="477520"/>
          </a:xfrm>
          <a:prstGeom prst="rect">
            <a:avLst/>
          </a:prstGeom>
          <a:noFill/>
        </p:spPr>
      </p:pic>
      <p:pic>
        <p:nvPicPr>
          <p:cNvPr id="204" name="그림 203" descr="C:/Users/kosmo-10/AppData/Roaming/PolarisOffice/ETemp/11932_5336856/fImage22665788826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0" y="3430905"/>
            <a:ext cx="471170" cy="477520"/>
          </a:xfrm>
          <a:prstGeom prst="rect">
            <a:avLst/>
          </a:prstGeom>
          <a:noFill/>
        </p:spPr>
      </p:pic>
      <p:grpSp>
        <p:nvGrpSpPr>
          <p:cNvPr id="29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0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85" name="텍스트 상자 184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6" name="텍스트 상자 185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접속률 유지 방안(3-1) : 상위 랭커들의 투자 포트폴리오 열람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975360" y="1483360"/>
            <a:ext cx="2703195" cy="5299710"/>
            <a:chOff x="975360" y="1483360"/>
            <a:chExt cx="2703195" cy="5299710"/>
          </a:xfrm>
        </p:grpSpPr>
        <p:grpSp>
          <p:nvGrpSpPr>
            <p:cNvPr id="188" name="그룹 187"/>
            <p:cNvGrpSpPr/>
            <p:nvPr/>
          </p:nvGrpSpPr>
          <p:grpSpPr>
            <a:xfrm>
              <a:off x="975360" y="1483360"/>
              <a:ext cx="2703195" cy="5299710"/>
              <a:chOff x="975360" y="1483360"/>
              <a:chExt cx="2703195" cy="5299710"/>
            </a:xfrm>
          </p:grpSpPr>
          <p:pic>
            <p:nvPicPr>
              <p:cNvPr id="189" name="그림 188" descr="C:/Users/kosmo-10/AppData/Roaming/PolarisOffice/ETemp/11932_5336856/fImage1014111164393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031" t="6458" r="32188"/>
              <a:stretch>
                <a:fillRect/>
              </a:stretch>
            </p:blipFill>
            <p:spPr>
              <a:xfrm>
                <a:off x="975360" y="1483360"/>
                <a:ext cx="2703195" cy="5299710"/>
              </a:xfrm>
              <a:prstGeom prst="rect">
                <a:avLst/>
              </a:prstGeom>
              <a:noFill/>
            </p:spPr>
          </p:pic>
          <p:grpSp>
            <p:nvGrpSpPr>
              <p:cNvPr id="190" name="그룹 189"/>
              <p:cNvGrpSpPr/>
              <p:nvPr/>
            </p:nvGrpSpPr>
            <p:grpSpPr>
              <a:xfrm>
                <a:off x="1236980" y="2290445"/>
                <a:ext cx="2353945" cy="3794760"/>
                <a:chOff x="1236980" y="2290445"/>
                <a:chExt cx="2353945" cy="3794760"/>
              </a:xfrm>
            </p:grpSpPr>
            <p:grpSp>
              <p:nvGrpSpPr>
                <p:cNvPr id="191" name="그룹 190"/>
                <p:cNvGrpSpPr/>
                <p:nvPr/>
              </p:nvGrpSpPr>
              <p:grpSpPr>
                <a:xfrm>
                  <a:off x="1236980" y="2290445"/>
                  <a:ext cx="2353945" cy="3794760"/>
                  <a:chOff x="1236980" y="2290445"/>
                  <a:chExt cx="2353945" cy="3794760"/>
                </a:xfrm>
              </p:grpSpPr>
              <p:grpSp>
                <p:nvGrpSpPr>
                  <p:cNvPr id="192" name="그룹 191"/>
                  <p:cNvGrpSpPr/>
                  <p:nvPr/>
                </p:nvGrpSpPr>
                <p:grpSpPr>
                  <a:xfrm>
                    <a:off x="1236980" y="2290445"/>
                    <a:ext cx="2353945" cy="3794760"/>
                    <a:chOff x="1236980" y="2290445"/>
                    <a:chExt cx="2353945" cy="3794760"/>
                  </a:xfrm>
                </p:grpSpPr>
                <p:grpSp>
                  <p:nvGrpSpPr>
                    <p:cNvPr id="193" name="그룹 192"/>
                    <p:cNvGrpSpPr/>
                    <p:nvPr/>
                  </p:nvGrpSpPr>
                  <p:grpSpPr>
                    <a:xfrm>
                      <a:off x="1236980" y="2290445"/>
                      <a:ext cx="2353945" cy="3794760"/>
                      <a:chOff x="1236980" y="2290445"/>
                      <a:chExt cx="2353945" cy="3794760"/>
                    </a:xfrm>
                  </p:grpSpPr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236980" y="2470150"/>
                        <a:ext cx="2353945" cy="3615055"/>
                        <a:chOff x="1236980" y="2470150"/>
                        <a:chExt cx="2353945" cy="3615055"/>
                      </a:xfrm>
                    </p:grpSpPr>
                    <p:grpSp>
                      <p:nvGrpSpPr>
                        <p:cNvPr id="195" name="그룹 194"/>
                        <p:cNvGrpSpPr/>
                        <p:nvPr/>
                      </p:nvGrpSpPr>
                      <p:grpSpPr>
                        <a:xfrm>
                          <a:off x="1236980" y="2470150"/>
                          <a:ext cx="2139315" cy="3615055"/>
                          <a:chOff x="1236980" y="2470150"/>
                          <a:chExt cx="2139315" cy="3615055"/>
                        </a:xfrm>
                      </p:grpSpPr>
                      <p:grpSp>
                        <p:nvGrpSpPr>
                          <p:cNvPr id="196" name="그룹 195"/>
                          <p:cNvGrpSpPr/>
                          <p:nvPr/>
                        </p:nvGrpSpPr>
                        <p:grpSpPr>
                          <a:xfrm>
                            <a:off x="1236980" y="2470150"/>
                            <a:ext cx="2139315" cy="3615055"/>
                            <a:chOff x="1236980" y="2470150"/>
                            <a:chExt cx="2139315" cy="3615055"/>
                          </a:xfrm>
                        </p:grpSpPr>
                        <p:grpSp>
                          <p:nvGrpSpPr>
                            <p:cNvPr id="197" name="그룹 196"/>
                            <p:cNvGrpSpPr/>
                            <p:nvPr/>
                          </p:nvGrpSpPr>
                          <p:grpSpPr>
                            <a:xfrm>
                              <a:off x="1236980" y="2470150"/>
                              <a:ext cx="2139315" cy="3615055"/>
                              <a:chOff x="1236980" y="2470150"/>
                              <a:chExt cx="2139315" cy="3615055"/>
                            </a:xfrm>
                          </p:grpSpPr>
                          <p:grpSp>
                            <p:nvGrpSpPr>
                              <p:cNvPr id="198" name="그룹 197"/>
                              <p:cNvGrpSpPr/>
                              <p:nvPr/>
                            </p:nvGrpSpPr>
                            <p:grpSpPr>
                              <a:xfrm>
                                <a:off x="1236980" y="2470150"/>
                                <a:ext cx="2139315" cy="3615055"/>
                                <a:chOff x="1236980" y="2470150"/>
                                <a:chExt cx="2139315" cy="3615055"/>
                              </a:xfrm>
                            </p:grpSpPr>
                            <p:sp>
                              <p:nvSpPr>
                                <p:cNvPr id="199" name="도형 198"/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236980" y="2470150"/>
                                  <a:ext cx="2117725" cy="36150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D1EEFF">
                                    <a:alpha val="35717"/>
                                  </a:srgbClr>
                                </a:solidFill>
                                <a:ln w="0">
                                  <a:noFill/>
                                  <a:prstDash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vert="horz" wrap="square" lIns="91440" tIns="45720" rIns="91440" bIns="45720" anchor="ctr">
                                  <a:noAutofit/>
                                </a:bodyPr>
                                <a:lstStyle/>
                                <a:p>
                                  <a:pPr marL="0" indent="0" algn="ctr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endParaRPr lang="ko-KR" altLang="en-US" sz="18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200" name="도형 199"/>
                                <p:cNvCxnSpPr/>
                                <p:nvPr/>
                              </p:nvCxnSpPr>
                              <p:spPr>
                                <a:xfrm>
                                  <a:off x="1273810" y="3641725"/>
                                  <a:ext cx="2095500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1" name="도형 200"/>
                                <p:cNvCxnSpPr/>
                                <p:nvPr/>
                              </p:nvCxnSpPr>
                              <p:spPr>
                                <a:xfrm>
                                  <a:off x="1273810" y="4131945"/>
                                  <a:ext cx="2083435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2" name="도형 201"/>
                                <p:cNvCxnSpPr/>
                                <p:nvPr/>
                              </p:nvCxnSpPr>
                              <p:spPr>
                                <a:xfrm>
                                  <a:off x="1280160" y="5694680"/>
                                  <a:ext cx="2096135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pic>
                              <p:nvPicPr>
                                <p:cNvPr id="203" name="그림 202" descr="C:/Users/kosmo-10/AppData/Roaming/PolarisOffice/ETemp/11932_5336856/fImage351811213548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8915" y="37611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4" name="그림 203" descr="C:/Users/kosmo-10/AppData/Roaming/PolarisOffice/ETemp/11932_5336856/fImage335111229629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4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8915" y="32785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5" name="그림 204" descr="C:/Users/kosmo-10/AppData/Roaming/PolarisOffice/ETemp/11932_5336856/fImage283111232623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5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1930" y="42437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6" name="그림 205" descr="C:/Users/kosmo-10/AppData/Roaming/PolarisOffice/ETemp/11932_5336856/fImage302111244084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6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3200" y="4735830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sp>
                              <p:nvSpPr>
                                <p:cNvPr id="207" name="텍스트 상자 206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3176905"/>
                                  <a:ext cx="88773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mina777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8" name="텍스트 상자 207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3679825"/>
                                  <a:ext cx="87503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Stocklove!!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9" name="텍스트 상자 208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4136390"/>
                                  <a:ext cx="123825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__cc996579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0" name="텍스트 상자 209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41805" y="4639310"/>
                                  <a:ext cx="1045209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내가워렌버핏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11" name="텍스트 상자 210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3235325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1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2" name="텍스트 상자 211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3714750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2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3" name="텍스트 상자 212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4208145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3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" name="텍스트 상자 213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4701540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4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215" name="그림 214" descr="C:/Users/kosmo-10/AppData/Roaming/PolarisOffice/ETemp/11932_5336856/fImage79311359954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12875" y="5772150"/>
                              <a:ext cx="185420" cy="1854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6" name="그림 215" descr="C:/Users/kosmo-10/AppData/Roaming/PolarisOffice/ETemp/11932_5336856/fImage78411368756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8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46275" y="5759450"/>
                              <a:ext cx="196215" cy="19494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7" name="그림 216" descr="C:/Users/kosmo-10/AppData/Roaming/PolarisOffice/ETemp/11932_5336856/fImage46911371840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9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1900" y="5757545"/>
                              <a:ext cx="195580" cy="20447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8" name="그림 217" descr="C:/Users/kosmo-10/AppData/Roaming/PolarisOffice/ETemp/11932_5336856/fImage79011384966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10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505" y="5757545"/>
                              <a:ext cx="212090" cy="21209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grpSp>
                      <p:sp>
                        <p:nvSpPr>
                          <p:cNvPr id="219" name="도형 218"/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1273810" y="2910840"/>
                            <a:ext cx="2096135" cy="227965"/>
                          </a:xfrm>
                          <a:prstGeom prst="rect">
                            <a:avLst/>
                          </a:prstGeom>
                          <a:solidFill>
                            <a:srgbClr val="0079DC"/>
                          </a:solidFill>
                          <a:ln w="0">
                            <a:noFill/>
                            <a:prstDash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marL="0" indent="0" algn="ctr" defTabSz="914400" eaLnBrk="1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FontTx/>
                              <a:buNone/>
                            </a:pPr>
                            <a:endParaRPr lang="ko-KR" altLang="en-US" sz="1800">
                              <a:solidFill>
                                <a:schemeClr val="bg1"/>
                              </a:solidFill>
                              <a:latin typeface="나눔고딕 ExtraBold" charset="0"/>
                              <a:ea typeface="나눔고딕 ExtraBold" charset="0"/>
                            </a:endParaRPr>
                          </a:p>
                        </p:txBody>
                      </p:sp>
                      <p:sp>
                        <p:nvSpPr>
                          <p:cNvPr id="220" name="텍스트 상자 219"/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256665" y="2890520"/>
                            <a:ext cx="1916430" cy="2457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horz" wrap="square" lIns="91440" tIns="45720" rIns="91440" bIns="45720" anchor="t">
                            <a:spAutoFit/>
                          </a:bodyPr>
                          <a:lstStyle/>
                          <a:p>
                            <a:pPr marL="0" indent="0" algn="l" defTabSz="914400" eaLnBrk="1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FontTx/>
                              <a:buNone/>
                            </a:pPr>
                            <a:r>
                              <a:rPr sz="1000">
                                <a:solidFill>
                                  <a:schemeClr val="bg1"/>
                                </a:solidFill>
                                <a:latin typeface="나눔고딕 ExtraBold" charset="0"/>
                                <a:ea typeface="나눔고딕 ExtraBold" charset="0"/>
                              </a:rPr>
                              <a:t>전체순위   |   주간   |   월간 </a:t>
                            </a:r>
                            <a:endParaRPr lang="ko-KR" altLang="en-US" sz="1000">
                              <a:solidFill>
                                <a:schemeClr val="bg1"/>
                              </a:solidFill>
                              <a:latin typeface="나눔고딕 ExtraBold" charset="0"/>
                              <a:ea typeface="나눔고딕 ExtraBold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" name="텍스트 상자 220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3326130"/>
                          <a:ext cx="181737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79.9% | 수익률 104.2%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222" name="텍스트 상자 221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3834130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50.17% | 수익률 8.7%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223" name="텍스트 상자 222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4324985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45.9% | 수익률 34.8%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224" name="텍스트 상자 223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39265" y="4807585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89.0% | 수익률 50.2%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</p:grpSp>
                  <p:pic>
                    <p:nvPicPr>
                      <p:cNvPr id="225" name="그림 224" descr="C:/Users/kosmo-10/AppData/Roaming/PolarisOffice/ETemp/11932_5336856/fImage4053511487376.jpe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8995" t="39663" r="8664" b="48675"/>
                      <a:stretch>
                        <a:fillRect/>
                      </a:stretch>
                    </p:blipFill>
                    <p:spPr>
                      <a:xfrm>
                        <a:off x="1285240" y="2290445"/>
                        <a:ext cx="2065655" cy="182880"/>
                      </a:xfrm>
                      <a:prstGeom prst="rect">
                        <a:avLst/>
                      </a:prstGeom>
                      <a:noFill/>
                    </p:spPr>
                  </p:pic>
                </p:grpSp>
                <p:sp>
                  <p:nvSpPr>
                    <p:cNvPr id="226" name="도형 225"/>
                    <p:cNvSpPr>
                      <a:spLocks/>
                    </p:cNvSpPr>
                    <p:nvPr/>
                  </p:nvSpPr>
                  <p:spPr>
                    <a:xfrm>
                      <a:off x="1782445" y="2533015"/>
                      <a:ext cx="1071245" cy="234950"/>
                    </a:xfrm>
                    <a:prstGeom prst="roundRect">
                      <a:avLst/>
                    </a:prstGeom>
                    <a:solidFill>
                      <a:srgbClr val="0079DC"/>
                    </a:solidFill>
                    <a:ln w="0">
                      <a:noFill/>
                      <a:prstDash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>
                          <a:solidFill>
                            <a:schemeClr val="bg1"/>
                          </a:solidFill>
                          <a:latin typeface="나눔고딕 ExtraBold" charset="0"/>
                          <a:ea typeface="나눔고딕 ExtraBold" charset="0"/>
                        </a:rPr>
                        <a:t>전체 랭킹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p:txBody>
                </p:sp>
              </p:grpSp>
              <p:pic>
                <p:nvPicPr>
                  <p:cNvPr id="227" name="그림 226" descr="C:/Users/kosmo-10/AppData/Roaming/PolarisOffice/ETemp/11932_5336856/fImage6902411523931.jpe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73392" b="15649"/>
                  <a:stretch>
                    <a:fillRect/>
                  </a:stretch>
                </p:blipFill>
                <p:spPr>
                  <a:xfrm>
                    <a:off x="1290955" y="5267325"/>
                    <a:ext cx="2059305" cy="401955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228" name="그림 227" descr="C:/Users/kosmo-10/AppData/Roaming/PolarisOffice/ETemp/11932_5336856/fImage107111546308.png"/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390140" y="3175635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그림 228" descr="C:/Users/kosmo-10/AppData/Roaming/PolarisOffice/ETemp/11932_5336856/fImage126211556944.png"/>
                <p:cNvPicPr>
                  <a:picLocks noChangeAspect="1"/>
                </p:cNvPicPr>
                <p:nvPr/>
              </p:nvPicPr>
              <p:blipFill rotWithShape="1">
                <a:blip r:embed="rId1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72385" y="4655820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그림 229" descr="C:/Users/kosmo-10/AppData/Roaming/PolarisOffice/ETemp/11932_5336856/fImage107111562439.png"/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27300" y="3683635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그림 230" descr="C:/Users/kosmo-10/AppData/Roaming/PolarisOffice/ETemp/11932_5336856/fImage107111574626.png"/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93340" y="4156075"/>
                  <a:ext cx="189865" cy="189865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232" name="도형 231"/>
            <p:cNvCxnSpPr/>
            <p:nvPr/>
          </p:nvCxnSpPr>
          <p:spPr>
            <a:xfrm>
              <a:off x="1280160" y="4608195"/>
              <a:ext cx="208343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>
            <a:off x="4131945" y="1491615"/>
            <a:ext cx="2703195" cy="5299710"/>
            <a:chOff x="4131945" y="1491615"/>
            <a:chExt cx="2703195" cy="5299710"/>
          </a:xfrm>
        </p:grpSpPr>
        <p:grpSp>
          <p:nvGrpSpPr>
            <p:cNvPr id="234" name="그룹 233"/>
            <p:cNvGrpSpPr/>
            <p:nvPr/>
          </p:nvGrpSpPr>
          <p:grpSpPr>
            <a:xfrm>
              <a:off x="4131945" y="1491615"/>
              <a:ext cx="2703195" cy="5299710"/>
              <a:chOff x="4131945" y="1491615"/>
              <a:chExt cx="2703195" cy="5299710"/>
            </a:xfrm>
          </p:grpSpPr>
          <p:grpSp>
            <p:nvGrpSpPr>
              <p:cNvPr id="235" name="그룹 234"/>
              <p:cNvGrpSpPr/>
              <p:nvPr/>
            </p:nvGrpSpPr>
            <p:grpSpPr>
              <a:xfrm>
                <a:off x="4131945" y="1491615"/>
                <a:ext cx="2703195" cy="5299710"/>
                <a:chOff x="4131945" y="1491615"/>
                <a:chExt cx="2703195" cy="5299710"/>
              </a:xfrm>
            </p:grpSpPr>
            <p:pic>
              <p:nvPicPr>
                <p:cNvPr id="236" name="그림 235" descr="C:/Users/kosmo-10/AppData/Roaming/PolarisOffice/ETemp/11932_5336856/fImage1014111621323.pn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2031" t="6458" r="32188"/>
                <a:stretch>
                  <a:fillRect/>
                </a:stretch>
              </p:blipFill>
              <p:spPr>
                <a:xfrm>
                  <a:off x="4131945" y="1491615"/>
                  <a:ext cx="2703195" cy="529971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237" name="그룹 236"/>
                <p:cNvGrpSpPr/>
                <p:nvPr/>
              </p:nvGrpSpPr>
              <p:grpSpPr>
                <a:xfrm>
                  <a:off x="4420235" y="2236470"/>
                  <a:ext cx="2173605" cy="3731895"/>
                  <a:chOff x="4420235" y="2236470"/>
                  <a:chExt cx="2173605" cy="3731895"/>
                </a:xfrm>
              </p:grpSpPr>
              <p:grpSp>
                <p:nvGrpSpPr>
                  <p:cNvPr id="238" name="그룹 237"/>
                  <p:cNvGrpSpPr/>
                  <p:nvPr/>
                </p:nvGrpSpPr>
                <p:grpSpPr>
                  <a:xfrm>
                    <a:off x="4420235" y="2424430"/>
                    <a:ext cx="2173605" cy="3543935"/>
                    <a:chOff x="4420235" y="2424430"/>
                    <a:chExt cx="2173605" cy="3543935"/>
                  </a:xfrm>
                </p:grpSpPr>
                <p:grpSp>
                  <p:nvGrpSpPr>
                    <p:cNvPr id="239" name="그룹 238"/>
                    <p:cNvGrpSpPr/>
                    <p:nvPr/>
                  </p:nvGrpSpPr>
                  <p:grpSpPr>
                    <a:xfrm>
                      <a:off x="4420235" y="2424430"/>
                      <a:ext cx="2173605" cy="3543935"/>
                      <a:chOff x="4420235" y="2424430"/>
                      <a:chExt cx="2173605" cy="3543935"/>
                    </a:xfrm>
                  </p:grpSpPr>
                  <p:sp>
                    <p:nvSpPr>
                      <p:cNvPr id="240" name="도형 239"/>
                      <p:cNvSpPr>
                        <a:spLocks/>
                      </p:cNvSpPr>
                      <p:nvPr/>
                    </p:nvSpPr>
                    <p:spPr>
                      <a:xfrm>
                        <a:off x="4420235" y="2424430"/>
                        <a:ext cx="2141220" cy="3543935"/>
                      </a:xfrm>
                      <a:prstGeom prst="rect">
                        <a:avLst/>
                      </a:prstGeom>
                      <a:solidFill>
                        <a:srgbClr val="D1EEFF">
                          <a:alpha val="35717"/>
                        </a:srgbClr>
                      </a:solidFill>
                      <a:ln w="0">
                        <a:noFill/>
                        <a:prstDash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marL="0" indent="0" algn="ctr" defTabSz="91440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endParaRPr lang="ko-KR" altLang="en-US" sz="180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endParaRPr>
                      </a:p>
                    </p:txBody>
                  </p:sp>
                  <p:pic>
                    <p:nvPicPr>
                      <p:cNvPr id="241" name="그림 240" descr="C:/Users/kosmo-10/AppData/Roaming/PolarisOffice/ETemp/11932_5336856/fImage963311645537.pn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5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478020" y="2672715"/>
                        <a:ext cx="727075" cy="718820"/>
                      </a:xfrm>
                      <a:prstGeom prst="rect">
                        <a:avLst/>
                      </a:prstGeom>
                      <a:noFill/>
                    </p:spPr>
                  </p:pic>
                  <p:sp>
                    <p:nvSpPr>
                      <p:cNvPr id="242" name="텍스트 상자 241"/>
                      <p:cNvSpPr txBox="1">
                        <a:spLocks/>
                      </p:cNvSpPr>
                      <p:nvPr/>
                    </p:nvSpPr>
                    <p:spPr>
                      <a:xfrm>
                        <a:off x="5407025" y="2806700"/>
                        <a:ext cx="1186815" cy="3390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anchor="t">
                        <a:spAutoFit/>
                      </a:bodyPr>
                      <a:lstStyle/>
                      <a:p>
                        <a:pPr marL="0" indent="0" algn="l" defTabSz="91440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r>
                          <a:rPr sz="1600" b="1">
                            <a:solidFill>
                              <a:srgbClr val="000000"/>
                            </a:solidFill>
                            <a:latin typeface="나눔고딕 ExtraBold" charset="0"/>
                            <a:ea typeface="나눔고딕 ExtraBold" charset="0"/>
                          </a:rPr>
                          <a:t>mina777</a:t>
                        </a:r>
                        <a:endParaRPr lang="ko-KR" altLang="en-US" sz="1600" b="1">
                          <a:solidFill>
                            <a:srgbClr val="000000"/>
                          </a:solidFill>
                          <a:latin typeface="나눔고딕 ExtraBold" charset="0"/>
                          <a:ea typeface="나눔고딕 ExtraBold" charset="0"/>
                        </a:endParaRPr>
                      </a:p>
                    </p:txBody>
                  </p:sp>
                </p:grpSp>
                <p:pic>
                  <p:nvPicPr>
                    <p:cNvPr id="243" name="그림 242" descr="C:/Users/kosmo-10/AppData/Roaming/PolarisOffice/ETemp/11932_5336856/fImage79311671538.png"/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4564380" y="5737860"/>
                      <a:ext cx="185420" cy="18542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44" name="그림 243" descr="C:/Users/kosmo-10/AppData/Roaming/PolarisOffice/ETemp/11932_5336856/fImage78411686118.png"/>
                    <p:cNvPicPr>
                      <a:picLocks noChangeAspect="1"/>
                    </p:cNvPicPr>
                    <p:nvPr/>
                  </p:nvPicPr>
                  <p:blipFill rotWithShape="1">
                    <a:blip r:embed="rId8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5097780" y="5750560"/>
                      <a:ext cx="196215" cy="194945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45" name="그림 244" descr="C:/Users/kosmo-10/AppData/Roaming/PolarisOffice/ETemp/11932_5336856/fImage46911692082.png"/>
                    <p:cNvPicPr>
                      <a:picLocks noChangeAspect="1"/>
                    </p:cNvPicPr>
                    <p:nvPr/>
                  </p:nvPicPr>
                  <p:blipFill rotWithShape="1">
                    <a:blip r:embed="rId9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5653405" y="5748655"/>
                      <a:ext cx="195580" cy="20447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46" name="그림 245" descr="C:/Users/kosmo-10/AppData/Roaming/PolarisOffice/ETemp/11932_5336856/fImage79011702929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6176010" y="5735955"/>
                      <a:ext cx="212090" cy="212090"/>
                    </a:xfrm>
                    <a:prstGeom prst="rect">
                      <a:avLst/>
                    </a:prstGeom>
                    <a:noFill/>
                  </p:spPr>
                </p:pic>
              </p:grpSp>
              <p:pic>
                <p:nvPicPr>
                  <p:cNvPr id="247" name="그림 246" descr="C:/Users/kosmo-10/AppData/Roaming/PolarisOffice/ETemp/11932_5336856/fImage4053511726541.jpe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8995" t="39663" r="8664" b="48675"/>
                  <a:stretch>
                    <a:fillRect/>
                  </a:stretch>
                </p:blipFill>
                <p:spPr>
                  <a:xfrm>
                    <a:off x="4422775" y="2236470"/>
                    <a:ext cx="2127885" cy="188595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248" name="도형 247"/>
              <p:cNvSpPr>
                <a:spLocks/>
              </p:cNvSpPr>
              <p:nvPr/>
            </p:nvSpPr>
            <p:spPr>
              <a:xfrm>
                <a:off x="5288280" y="3142615"/>
                <a:ext cx="1158240" cy="173990"/>
              </a:xfrm>
              <a:prstGeom prst="roundRect">
                <a:avLst/>
              </a:prstGeom>
              <a:solidFill>
                <a:srgbClr val="0079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900">
                    <a:solidFill>
                      <a:srgbClr val="000000"/>
                    </a:solidFill>
                    <a:latin typeface="나눔고딕 ExtraBold" charset="0"/>
                    <a:ea typeface="나눔고딕 ExtraBold" charset="0"/>
                  </a:rPr>
                  <a:t>팔로우</a:t>
                </a:r>
                <a:endParaRPr lang="ko-KR" altLang="en-US" sz="900">
                  <a:solidFill>
                    <a:srgbClr val="000000"/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249" name="도형 248"/>
              <p:cNvSpPr>
                <a:spLocks/>
              </p:cNvSpPr>
              <p:nvPr/>
            </p:nvSpPr>
            <p:spPr>
              <a:xfrm>
                <a:off x="4424045" y="3480435"/>
                <a:ext cx="2096135" cy="54610"/>
              </a:xfrm>
              <a:prstGeom prst="rect">
                <a:avLst/>
              </a:prstGeom>
              <a:solidFill>
                <a:srgbClr val="0079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Tw Cen MT" charset="0"/>
                  <a:ea typeface="Tw Cen MT" charset="0"/>
                </a:endParaRPr>
              </a:p>
            </p:txBody>
          </p:sp>
        </p:grpSp>
        <p:cxnSp>
          <p:nvCxnSpPr>
            <p:cNvPr id="250" name="도형 249"/>
            <p:cNvCxnSpPr/>
            <p:nvPr/>
          </p:nvCxnSpPr>
          <p:spPr>
            <a:xfrm>
              <a:off x="4408805" y="5681980"/>
              <a:ext cx="2095500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1" name="도형 250"/>
          <p:cNvSpPr>
            <a:spLocks/>
          </p:cNvSpPr>
          <p:nvPr/>
        </p:nvSpPr>
        <p:spPr>
          <a:xfrm>
            <a:off x="3813175" y="3721100"/>
            <a:ext cx="313055" cy="636270"/>
          </a:xfrm>
          <a:prstGeom prst="chevron">
            <a:avLst/>
          </a:prstGeom>
          <a:solidFill>
            <a:srgbClr val="0079DC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Tw Cen MT" charset="0"/>
              <a:ea typeface="Tw Cen MT" charset="0"/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7825740" y="2599055"/>
            <a:ext cx="3728085" cy="1129665"/>
            <a:chOff x="7825740" y="2599055"/>
            <a:chExt cx="3728085" cy="1129665"/>
          </a:xfrm>
        </p:grpSpPr>
        <p:grpSp>
          <p:nvGrpSpPr>
            <p:cNvPr id="254" name="그룹 253"/>
            <p:cNvGrpSpPr/>
            <p:nvPr/>
          </p:nvGrpSpPr>
          <p:grpSpPr>
            <a:xfrm>
              <a:off x="7825740" y="2599055"/>
              <a:ext cx="3728085" cy="1129665"/>
              <a:chOff x="7825740" y="2599055"/>
              <a:chExt cx="3728085" cy="1129665"/>
            </a:xfrm>
          </p:grpSpPr>
          <p:sp>
            <p:nvSpPr>
              <p:cNvPr id="252" name="도형 251"/>
              <p:cNvSpPr>
                <a:spLocks/>
              </p:cNvSpPr>
              <p:nvPr/>
            </p:nvSpPr>
            <p:spPr>
              <a:xfrm>
                <a:off x="7825740" y="2599055"/>
                <a:ext cx="3564890" cy="921385"/>
              </a:xfrm>
              <a:prstGeom prst="roundRect">
                <a:avLst/>
              </a:prstGeom>
              <a:solidFill>
                <a:srgbClr val="FFFFFF"/>
              </a:solidFill>
              <a:ln w="22225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53" name="도형 252"/>
              <p:cNvSpPr>
                <a:spLocks/>
              </p:cNvSpPr>
              <p:nvPr/>
            </p:nvSpPr>
            <p:spPr>
              <a:xfrm>
                <a:off x="11137900" y="3312160"/>
                <a:ext cx="415925" cy="416560"/>
              </a:xfrm>
              <a:prstGeom prst="ellipse">
                <a:avLst/>
              </a:prstGeom>
              <a:solidFill>
                <a:srgbClr val="3498D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55" name="텍스트 상자 254"/>
            <p:cNvSpPr txBox="1">
              <a:spLocks/>
            </p:cNvSpPr>
            <p:nvPr/>
          </p:nvSpPr>
          <p:spPr>
            <a:xfrm>
              <a:off x="8093075" y="2748280"/>
              <a:ext cx="3178810" cy="6470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하위 랭커는 하트를 지급하고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상위랭커의 포트폴리오 구독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7823835" y="4452620"/>
            <a:ext cx="3728085" cy="1129665"/>
            <a:chOff x="7823835" y="4452620"/>
            <a:chExt cx="3728085" cy="1129665"/>
          </a:xfrm>
        </p:grpSpPr>
        <p:grpSp>
          <p:nvGrpSpPr>
            <p:cNvPr id="258" name="그룹 257"/>
            <p:cNvGrpSpPr/>
            <p:nvPr/>
          </p:nvGrpSpPr>
          <p:grpSpPr>
            <a:xfrm>
              <a:off x="7823835" y="4452620"/>
              <a:ext cx="3728085" cy="1129665"/>
              <a:chOff x="7823835" y="4452620"/>
              <a:chExt cx="3728085" cy="1129665"/>
            </a:xfrm>
          </p:grpSpPr>
          <p:sp>
            <p:nvSpPr>
              <p:cNvPr id="259" name="도형 258"/>
              <p:cNvSpPr>
                <a:spLocks/>
              </p:cNvSpPr>
              <p:nvPr/>
            </p:nvSpPr>
            <p:spPr>
              <a:xfrm>
                <a:off x="7823835" y="4452620"/>
                <a:ext cx="3564890" cy="921385"/>
              </a:xfrm>
              <a:prstGeom prst="roundRect">
                <a:avLst/>
              </a:prstGeom>
              <a:solidFill>
                <a:srgbClr val="FFFFFF"/>
              </a:solidFill>
              <a:ln w="22225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0" name="도형 259"/>
              <p:cNvSpPr>
                <a:spLocks/>
              </p:cNvSpPr>
              <p:nvPr/>
            </p:nvSpPr>
            <p:spPr>
              <a:xfrm>
                <a:off x="11135995" y="5165725"/>
                <a:ext cx="415925" cy="416560"/>
              </a:xfrm>
              <a:prstGeom prst="ellipse">
                <a:avLst/>
              </a:prstGeom>
              <a:solidFill>
                <a:srgbClr val="3498D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61" name="텍스트 상자 260"/>
            <p:cNvSpPr txBox="1">
              <a:spLocks/>
            </p:cNvSpPr>
            <p:nvPr/>
          </p:nvSpPr>
          <p:spPr>
            <a:xfrm>
              <a:off x="8091170" y="4735195"/>
              <a:ext cx="3415647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하위 랭커의 주식 수익률 증가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004050" y="3730625"/>
            <a:ext cx="563245" cy="638810"/>
            <a:chOff x="7004050" y="3730625"/>
            <a:chExt cx="563245" cy="638810"/>
          </a:xfrm>
        </p:grpSpPr>
        <p:sp>
          <p:nvSpPr>
            <p:cNvPr id="262" name="도형 261"/>
            <p:cNvSpPr>
              <a:spLocks/>
            </p:cNvSpPr>
            <p:nvPr/>
          </p:nvSpPr>
          <p:spPr>
            <a:xfrm>
              <a:off x="7004050" y="3733165"/>
              <a:ext cx="313055" cy="636270"/>
            </a:xfrm>
            <a:prstGeom prst="chevron">
              <a:avLst/>
            </a:prstGeom>
            <a:solidFill>
              <a:srgbClr val="0079DC">
                <a:alpha val="8007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Tw Cen MT" charset="0"/>
                <a:ea typeface="Tw Cen MT" charset="0"/>
              </a:endParaRPr>
            </a:p>
          </p:txBody>
        </p:sp>
        <p:sp>
          <p:nvSpPr>
            <p:cNvPr id="263" name="도형 262"/>
            <p:cNvSpPr>
              <a:spLocks/>
            </p:cNvSpPr>
            <p:nvPr/>
          </p:nvSpPr>
          <p:spPr>
            <a:xfrm>
              <a:off x="7254240" y="3730625"/>
              <a:ext cx="313055" cy="636270"/>
            </a:xfrm>
            <a:prstGeom prst="chevron">
              <a:avLst/>
            </a:prstGeom>
            <a:solidFill>
              <a:srgbClr val="0079DC">
                <a:alpha val="8007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Tw Cen MT" charset="0"/>
                <a:ea typeface="Tw Cen MT" charset="0"/>
              </a:endParaRPr>
            </a:p>
          </p:txBody>
        </p:sp>
      </p:grpSp>
      <p:pic>
        <p:nvPicPr>
          <p:cNvPr id="265" name="그림 264" descr="C:/Users/kosmo-10/AppData/Roaming/PolarisOffice/ETemp/11932_5336856/fImage183311944833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97855" y="2540000"/>
            <a:ext cx="313690" cy="313690"/>
          </a:xfrm>
          <a:prstGeom prst="rect">
            <a:avLst/>
          </a:prstGeom>
          <a:noFill/>
        </p:spPr>
      </p:pic>
      <p:grpSp>
        <p:nvGrpSpPr>
          <p:cNvPr id="88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89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00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85" name="텍스트 상자 184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6" name="텍스트 상자 185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접속률 유지 방안(3-1) : 상위 랭커들의 투자 포트폴리오 열람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975360" y="1483360"/>
            <a:ext cx="2703195" cy="5299710"/>
            <a:chOff x="975360" y="1483360"/>
            <a:chExt cx="2703195" cy="5299710"/>
          </a:xfrm>
        </p:grpSpPr>
        <p:grpSp>
          <p:nvGrpSpPr>
            <p:cNvPr id="188" name="그룹 187"/>
            <p:cNvGrpSpPr/>
            <p:nvPr/>
          </p:nvGrpSpPr>
          <p:grpSpPr>
            <a:xfrm>
              <a:off x="975360" y="1483360"/>
              <a:ext cx="2703195" cy="5299710"/>
              <a:chOff x="975360" y="1483360"/>
              <a:chExt cx="2703195" cy="5299710"/>
            </a:xfrm>
          </p:grpSpPr>
          <p:pic>
            <p:nvPicPr>
              <p:cNvPr id="189" name="그림 188" descr="C:/Users/kosmo-10/AppData/Roaming/PolarisOffice/ETemp/11932_5336856/fImage1014111164393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031" t="6458" r="32188"/>
              <a:stretch>
                <a:fillRect/>
              </a:stretch>
            </p:blipFill>
            <p:spPr>
              <a:xfrm>
                <a:off x="975360" y="1483360"/>
                <a:ext cx="2703195" cy="5299710"/>
              </a:xfrm>
              <a:prstGeom prst="rect">
                <a:avLst/>
              </a:prstGeom>
              <a:noFill/>
            </p:spPr>
          </p:pic>
          <p:grpSp>
            <p:nvGrpSpPr>
              <p:cNvPr id="190" name="그룹 189"/>
              <p:cNvGrpSpPr/>
              <p:nvPr/>
            </p:nvGrpSpPr>
            <p:grpSpPr>
              <a:xfrm>
                <a:off x="1236980" y="2290445"/>
                <a:ext cx="2353945" cy="3794760"/>
                <a:chOff x="1236980" y="2290445"/>
                <a:chExt cx="2353945" cy="3794760"/>
              </a:xfrm>
            </p:grpSpPr>
            <p:grpSp>
              <p:nvGrpSpPr>
                <p:cNvPr id="191" name="그룹 190"/>
                <p:cNvGrpSpPr/>
                <p:nvPr/>
              </p:nvGrpSpPr>
              <p:grpSpPr>
                <a:xfrm>
                  <a:off x="1236980" y="2290445"/>
                  <a:ext cx="2353945" cy="3794760"/>
                  <a:chOff x="1236980" y="2290445"/>
                  <a:chExt cx="2353945" cy="3794760"/>
                </a:xfrm>
              </p:grpSpPr>
              <p:grpSp>
                <p:nvGrpSpPr>
                  <p:cNvPr id="192" name="그룹 191"/>
                  <p:cNvGrpSpPr/>
                  <p:nvPr/>
                </p:nvGrpSpPr>
                <p:grpSpPr>
                  <a:xfrm>
                    <a:off x="1236980" y="2290445"/>
                    <a:ext cx="2353945" cy="3794760"/>
                    <a:chOff x="1236980" y="2290445"/>
                    <a:chExt cx="2353945" cy="3794760"/>
                  </a:xfrm>
                </p:grpSpPr>
                <p:grpSp>
                  <p:nvGrpSpPr>
                    <p:cNvPr id="193" name="그룹 192"/>
                    <p:cNvGrpSpPr/>
                    <p:nvPr/>
                  </p:nvGrpSpPr>
                  <p:grpSpPr>
                    <a:xfrm>
                      <a:off x="1236980" y="2290445"/>
                      <a:ext cx="2353945" cy="3794760"/>
                      <a:chOff x="1236980" y="2290445"/>
                      <a:chExt cx="2353945" cy="3794760"/>
                    </a:xfrm>
                  </p:grpSpPr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236980" y="2470150"/>
                        <a:ext cx="2353945" cy="3615055"/>
                        <a:chOff x="1236980" y="2470150"/>
                        <a:chExt cx="2353945" cy="3615055"/>
                      </a:xfrm>
                    </p:grpSpPr>
                    <p:grpSp>
                      <p:nvGrpSpPr>
                        <p:cNvPr id="195" name="그룹 194"/>
                        <p:cNvGrpSpPr/>
                        <p:nvPr/>
                      </p:nvGrpSpPr>
                      <p:grpSpPr>
                        <a:xfrm>
                          <a:off x="1236980" y="2470150"/>
                          <a:ext cx="2139315" cy="3615055"/>
                          <a:chOff x="1236980" y="2470150"/>
                          <a:chExt cx="2139315" cy="3615055"/>
                        </a:xfrm>
                      </p:grpSpPr>
                      <p:grpSp>
                        <p:nvGrpSpPr>
                          <p:cNvPr id="196" name="그룹 195"/>
                          <p:cNvGrpSpPr/>
                          <p:nvPr/>
                        </p:nvGrpSpPr>
                        <p:grpSpPr>
                          <a:xfrm>
                            <a:off x="1236980" y="2470150"/>
                            <a:ext cx="2139315" cy="3615055"/>
                            <a:chOff x="1236980" y="2470150"/>
                            <a:chExt cx="2139315" cy="3615055"/>
                          </a:xfrm>
                        </p:grpSpPr>
                        <p:grpSp>
                          <p:nvGrpSpPr>
                            <p:cNvPr id="197" name="그룹 196"/>
                            <p:cNvGrpSpPr/>
                            <p:nvPr/>
                          </p:nvGrpSpPr>
                          <p:grpSpPr>
                            <a:xfrm>
                              <a:off x="1236980" y="2470150"/>
                              <a:ext cx="2139315" cy="3615055"/>
                              <a:chOff x="1236980" y="2470150"/>
                              <a:chExt cx="2139315" cy="3615055"/>
                            </a:xfrm>
                          </p:grpSpPr>
                          <p:grpSp>
                            <p:nvGrpSpPr>
                              <p:cNvPr id="198" name="그룹 197"/>
                              <p:cNvGrpSpPr/>
                              <p:nvPr/>
                            </p:nvGrpSpPr>
                            <p:grpSpPr>
                              <a:xfrm>
                                <a:off x="1236980" y="2470150"/>
                                <a:ext cx="2139315" cy="3615055"/>
                                <a:chOff x="1236980" y="2470150"/>
                                <a:chExt cx="2139315" cy="3615055"/>
                              </a:xfrm>
                            </p:grpSpPr>
                            <p:sp>
                              <p:nvSpPr>
                                <p:cNvPr id="199" name="도형 198"/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236980" y="2470150"/>
                                  <a:ext cx="2117725" cy="36150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D1EEFF">
                                    <a:alpha val="35717"/>
                                  </a:srgbClr>
                                </a:solidFill>
                                <a:ln w="0">
                                  <a:noFill/>
                                  <a:prstDash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vert="horz" wrap="square" lIns="91440" tIns="45720" rIns="91440" bIns="45720" anchor="ctr">
                                  <a:noAutofit/>
                                </a:bodyPr>
                                <a:lstStyle/>
                                <a:p>
                                  <a:pPr marL="0" indent="0" algn="ctr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endParaRPr lang="ko-KR" altLang="en-US" sz="18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200" name="도형 199"/>
                                <p:cNvCxnSpPr/>
                                <p:nvPr/>
                              </p:nvCxnSpPr>
                              <p:spPr>
                                <a:xfrm>
                                  <a:off x="1273810" y="3641725"/>
                                  <a:ext cx="2095500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1" name="도형 200"/>
                                <p:cNvCxnSpPr/>
                                <p:nvPr/>
                              </p:nvCxnSpPr>
                              <p:spPr>
                                <a:xfrm>
                                  <a:off x="1273810" y="4131945"/>
                                  <a:ext cx="2083435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2" name="도형 201"/>
                                <p:cNvCxnSpPr/>
                                <p:nvPr/>
                              </p:nvCxnSpPr>
                              <p:spPr>
                                <a:xfrm>
                                  <a:off x="1280160" y="5694680"/>
                                  <a:ext cx="2096135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pic>
                              <p:nvPicPr>
                                <p:cNvPr id="203" name="그림 202" descr="C:/Users/kosmo-10/AppData/Roaming/PolarisOffice/ETemp/11932_5336856/fImage351811213548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8915" y="37611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4" name="그림 203" descr="C:/Users/kosmo-10/AppData/Roaming/PolarisOffice/ETemp/11932_5336856/fImage335111229629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4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8915" y="32785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5" name="그림 204" descr="C:/Users/kosmo-10/AppData/Roaming/PolarisOffice/ETemp/11932_5336856/fImage283111232623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5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1930" y="42437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6" name="그림 205" descr="C:/Users/kosmo-10/AppData/Roaming/PolarisOffice/ETemp/11932_5336856/fImage302111244084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6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3200" y="4735830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sp>
                              <p:nvSpPr>
                                <p:cNvPr id="207" name="텍스트 상자 206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3176905"/>
                                  <a:ext cx="88773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mina777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8" name="텍스트 상자 207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3679825"/>
                                  <a:ext cx="87503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Stocklove!!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9" name="텍스트 상자 208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4136390"/>
                                  <a:ext cx="123825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__cc996579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0" name="텍스트 상자 209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41805" y="4639310"/>
                                  <a:ext cx="1045209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내가워렌버핏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11" name="텍스트 상자 210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3235325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1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2" name="텍스트 상자 211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3714750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2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3" name="텍스트 상자 212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4208145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3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" name="텍스트 상자 213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4701540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4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215" name="그림 214" descr="C:/Users/kosmo-10/AppData/Roaming/PolarisOffice/ETemp/11932_5336856/fImage79311359954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12875" y="5772150"/>
                              <a:ext cx="185420" cy="1854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6" name="그림 215" descr="C:/Users/kosmo-10/AppData/Roaming/PolarisOffice/ETemp/11932_5336856/fImage78411368756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8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46275" y="5759450"/>
                              <a:ext cx="196215" cy="19494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7" name="그림 216" descr="C:/Users/kosmo-10/AppData/Roaming/PolarisOffice/ETemp/11932_5336856/fImage46911371840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9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1900" y="5757545"/>
                              <a:ext cx="195580" cy="20447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8" name="그림 217" descr="C:/Users/kosmo-10/AppData/Roaming/PolarisOffice/ETemp/11932_5336856/fImage79011384966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10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505" y="5757545"/>
                              <a:ext cx="212090" cy="21209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grpSp>
                      <p:sp>
                        <p:nvSpPr>
                          <p:cNvPr id="219" name="도형 218"/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1273810" y="2910840"/>
                            <a:ext cx="2096135" cy="227965"/>
                          </a:xfrm>
                          <a:prstGeom prst="rect">
                            <a:avLst/>
                          </a:prstGeom>
                          <a:solidFill>
                            <a:srgbClr val="0079DC"/>
                          </a:solidFill>
                          <a:ln w="0">
                            <a:noFill/>
                            <a:prstDash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marL="0" indent="0" algn="ctr" defTabSz="914400" eaLnBrk="1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FontTx/>
                              <a:buNone/>
                            </a:pPr>
                            <a:endParaRPr lang="ko-KR" altLang="en-US" sz="1800">
                              <a:solidFill>
                                <a:schemeClr val="bg1"/>
                              </a:solidFill>
                              <a:latin typeface="나눔고딕 ExtraBold" charset="0"/>
                              <a:ea typeface="나눔고딕 ExtraBold" charset="0"/>
                            </a:endParaRPr>
                          </a:p>
                        </p:txBody>
                      </p:sp>
                      <p:sp>
                        <p:nvSpPr>
                          <p:cNvPr id="220" name="텍스트 상자 219"/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256665" y="2890520"/>
                            <a:ext cx="1916430" cy="2457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horz" wrap="square" lIns="91440" tIns="45720" rIns="91440" bIns="45720" anchor="t">
                            <a:spAutoFit/>
                          </a:bodyPr>
                          <a:lstStyle/>
                          <a:p>
                            <a:pPr marL="0" indent="0" algn="l" defTabSz="914400" eaLnBrk="1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FontTx/>
                              <a:buNone/>
                            </a:pPr>
                            <a:r>
                              <a:rPr sz="1000">
                                <a:solidFill>
                                  <a:schemeClr val="bg1"/>
                                </a:solidFill>
                                <a:latin typeface="나눔고딕 ExtraBold" charset="0"/>
                                <a:ea typeface="나눔고딕 ExtraBold" charset="0"/>
                              </a:rPr>
                              <a:t>전체순위   |   주간   |   월간 </a:t>
                            </a:r>
                            <a:endParaRPr lang="ko-KR" altLang="en-US" sz="1000">
                              <a:solidFill>
                                <a:schemeClr val="bg1"/>
                              </a:solidFill>
                              <a:latin typeface="나눔고딕 ExtraBold" charset="0"/>
                              <a:ea typeface="나눔고딕 ExtraBold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" name="텍스트 상자 220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3326130"/>
                          <a:ext cx="181737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79.9% | 수익률 104.2%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222" name="텍스트 상자 221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3834130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50.17% | 수익률 8.7%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223" name="텍스트 상자 222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4324985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45.9% | 수익률 34.8%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224" name="텍스트 상자 223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39265" y="4807585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89.0% | 수익률 50.2%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</p:grpSp>
                  <p:pic>
                    <p:nvPicPr>
                      <p:cNvPr id="225" name="그림 224" descr="C:/Users/kosmo-10/AppData/Roaming/PolarisOffice/ETemp/11932_5336856/fImage4053511487376.jpe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8995" t="39663" r="8664" b="48675"/>
                      <a:stretch>
                        <a:fillRect/>
                      </a:stretch>
                    </p:blipFill>
                    <p:spPr>
                      <a:xfrm>
                        <a:off x="1285240" y="2290445"/>
                        <a:ext cx="2065655" cy="182880"/>
                      </a:xfrm>
                      <a:prstGeom prst="rect">
                        <a:avLst/>
                      </a:prstGeom>
                      <a:noFill/>
                    </p:spPr>
                  </p:pic>
                </p:grpSp>
                <p:sp>
                  <p:nvSpPr>
                    <p:cNvPr id="226" name="도형 225"/>
                    <p:cNvSpPr>
                      <a:spLocks/>
                    </p:cNvSpPr>
                    <p:nvPr/>
                  </p:nvSpPr>
                  <p:spPr>
                    <a:xfrm>
                      <a:off x="1782445" y="2533015"/>
                      <a:ext cx="1071245" cy="234950"/>
                    </a:xfrm>
                    <a:prstGeom prst="roundRect">
                      <a:avLst/>
                    </a:prstGeom>
                    <a:solidFill>
                      <a:srgbClr val="0079DC"/>
                    </a:solidFill>
                    <a:ln w="0">
                      <a:noFill/>
                      <a:prstDash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>
                          <a:solidFill>
                            <a:schemeClr val="bg1"/>
                          </a:solidFill>
                          <a:latin typeface="나눔고딕 ExtraBold" charset="0"/>
                          <a:ea typeface="나눔고딕 ExtraBold" charset="0"/>
                        </a:rPr>
                        <a:t>전체 랭킹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p:txBody>
                </p:sp>
              </p:grpSp>
              <p:pic>
                <p:nvPicPr>
                  <p:cNvPr id="227" name="그림 226" descr="C:/Users/kosmo-10/AppData/Roaming/PolarisOffice/ETemp/11932_5336856/fImage6902411523931.jpe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73392" b="15649"/>
                  <a:stretch>
                    <a:fillRect/>
                  </a:stretch>
                </p:blipFill>
                <p:spPr>
                  <a:xfrm>
                    <a:off x="1290955" y="5267325"/>
                    <a:ext cx="2059305" cy="401955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228" name="그림 227" descr="C:/Users/kosmo-10/AppData/Roaming/PolarisOffice/ETemp/11932_5336856/fImage107111546308.png"/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390140" y="3175635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그림 228" descr="C:/Users/kosmo-10/AppData/Roaming/PolarisOffice/ETemp/11932_5336856/fImage126211556944.png"/>
                <p:cNvPicPr>
                  <a:picLocks noChangeAspect="1"/>
                </p:cNvPicPr>
                <p:nvPr/>
              </p:nvPicPr>
              <p:blipFill rotWithShape="1">
                <a:blip r:embed="rId1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72385" y="4655820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그림 229" descr="C:/Users/kosmo-10/AppData/Roaming/PolarisOffice/ETemp/11932_5336856/fImage107111562439.png"/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27300" y="3683635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그림 230" descr="C:/Users/kosmo-10/AppData/Roaming/PolarisOffice/ETemp/11932_5336856/fImage107111574626.png"/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93340" y="4156075"/>
                  <a:ext cx="189865" cy="189865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232" name="도형 231"/>
            <p:cNvCxnSpPr/>
            <p:nvPr/>
          </p:nvCxnSpPr>
          <p:spPr>
            <a:xfrm>
              <a:off x="1280160" y="4608195"/>
              <a:ext cx="208343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>
            <a:off x="4131945" y="1491615"/>
            <a:ext cx="2703195" cy="5299710"/>
            <a:chOff x="4131945" y="1491615"/>
            <a:chExt cx="2703195" cy="5299710"/>
          </a:xfrm>
        </p:grpSpPr>
        <p:grpSp>
          <p:nvGrpSpPr>
            <p:cNvPr id="234" name="그룹 233"/>
            <p:cNvGrpSpPr/>
            <p:nvPr/>
          </p:nvGrpSpPr>
          <p:grpSpPr>
            <a:xfrm>
              <a:off x="4131945" y="1491615"/>
              <a:ext cx="2703195" cy="5299710"/>
              <a:chOff x="4131945" y="1491615"/>
              <a:chExt cx="2703195" cy="5299710"/>
            </a:xfrm>
          </p:grpSpPr>
          <p:grpSp>
            <p:nvGrpSpPr>
              <p:cNvPr id="235" name="그룹 234"/>
              <p:cNvGrpSpPr/>
              <p:nvPr/>
            </p:nvGrpSpPr>
            <p:grpSpPr>
              <a:xfrm>
                <a:off x="4131945" y="1491615"/>
                <a:ext cx="2703195" cy="5299710"/>
                <a:chOff x="4131945" y="1491615"/>
                <a:chExt cx="2703195" cy="5299710"/>
              </a:xfrm>
            </p:grpSpPr>
            <p:pic>
              <p:nvPicPr>
                <p:cNvPr id="236" name="그림 235" descr="C:/Users/kosmo-10/AppData/Roaming/PolarisOffice/ETemp/11932_5336856/fImage1014111621323.pn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2031" t="6458" r="32188"/>
                <a:stretch>
                  <a:fillRect/>
                </a:stretch>
              </p:blipFill>
              <p:spPr>
                <a:xfrm>
                  <a:off x="4131945" y="1491615"/>
                  <a:ext cx="2703195" cy="529971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237" name="그룹 236"/>
                <p:cNvGrpSpPr/>
                <p:nvPr/>
              </p:nvGrpSpPr>
              <p:grpSpPr>
                <a:xfrm>
                  <a:off x="4420235" y="2236470"/>
                  <a:ext cx="2173605" cy="3731895"/>
                  <a:chOff x="4420235" y="2236470"/>
                  <a:chExt cx="2173605" cy="3731895"/>
                </a:xfrm>
              </p:grpSpPr>
              <p:grpSp>
                <p:nvGrpSpPr>
                  <p:cNvPr id="238" name="그룹 237"/>
                  <p:cNvGrpSpPr/>
                  <p:nvPr/>
                </p:nvGrpSpPr>
                <p:grpSpPr>
                  <a:xfrm>
                    <a:off x="4420235" y="2424430"/>
                    <a:ext cx="2173605" cy="3543935"/>
                    <a:chOff x="4420235" y="2424430"/>
                    <a:chExt cx="2173605" cy="3543935"/>
                  </a:xfrm>
                </p:grpSpPr>
                <p:grpSp>
                  <p:nvGrpSpPr>
                    <p:cNvPr id="239" name="그룹 238"/>
                    <p:cNvGrpSpPr/>
                    <p:nvPr/>
                  </p:nvGrpSpPr>
                  <p:grpSpPr>
                    <a:xfrm>
                      <a:off x="4420235" y="2424430"/>
                      <a:ext cx="2173605" cy="3543935"/>
                      <a:chOff x="4420235" y="2424430"/>
                      <a:chExt cx="2173605" cy="3543935"/>
                    </a:xfrm>
                  </p:grpSpPr>
                  <p:sp>
                    <p:nvSpPr>
                      <p:cNvPr id="240" name="도형 239"/>
                      <p:cNvSpPr>
                        <a:spLocks/>
                      </p:cNvSpPr>
                      <p:nvPr/>
                    </p:nvSpPr>
                    <p:spPr>
                      <a:xfrm>
                        <a:off x="4420235" y="2424430"/>
                        <a:ext cx="2141220" cy="3543935"/>
                      </a:xfrm>
                      <a:prstGeom prst="rect">
                        <a:avLst/>
                      </a:prstGeom>
                      <a:solidFill>
                        <a:srgbClr val="D1EEFF">
                          <a:alpha val="35717"/>
                        </a:srgbClr>
                      </a:solidFill>
                      <a:ln w="0">
                        <a:noFill/>
                        <a:prstDash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marL="0" indent="0" algn="ctr" defTabSz="91440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endParaRPr lang="ko-KR" altLang="en-US" sz="180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endParaRPr>
                      </a:p>
                    </p:txBody>
                  </p:sp>
                  <p:pic>
                    <p:nvPicPr>
                      <p:cNvPr id="241" name="그림 240" descr="C:/Users/kosmo-10/AppData/Roaming/PolarisOffice/ETemp/11932_5336856/fImage963311645537.pn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5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478020" y="2672715"/>
                        <a:ext cx="727075" cy="718820"/>
                      </a:xfrm>
                      <a:prstGeom prst="rect">
                        <a:avLst/>
                      </a:prstGeom>
                      <a:noFill/>
                    </p:spPr>
                  </p:pic>
                  <p:sp>
                    <p:nvSpPr>
                      <p:cNvPr id="242" name="텍스트 상자 241"/>
                      <p:cNvSpPr txBox="1">
                        <a:spLocks/>
                      </p:cNvSpPr>
                      <p:nvPr/>
                    </p:nvSpPr>
                    <p:spPr>
                      <a:xfrm>
                        <a:off x="5407025" y="2806700"/>
                        <a:ext cx="1186815" cy="3390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anchor="t">
                        <a:spAutoFit/>
                      </a:bodyPr>
                      <a:lstStyle/>
                      <a:p>
                        <a:pPr marL="0" indent="0" algn="l" defTabSz="91440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r>
                          <a:rPr sz="1600" b="1">
                            <a:solidFill>
                              <a:srgbClr val="000000"/>
                            </a:solidFill>
                            <a:latin typeface="나눔고딕 ExtraBold" charset="0"/>
                            <a:ea typeface="나눔고딕 ExtraBold" charset="0"/>
                          </a:rPr>
                          <a:t>mina777</a:t>
                        </a:r>
                        <a:endParaRPr lang="ko-KR" altLang="en-US" sz="1600" b="1">
                          <a:solidFill>
                            <a:srgbClr val="000000"/>
                          </a:solidFill>
                          <a:latin typeface="나눔고딕 ExtraBold" charset="0"/>
                          <a:ea typeface="나눔고딕 ExtraBold" charset="0"/>
                        </a:endParaRPr>
                      </a:p>
                    </p:txBody>
                  </p:sp>
                </p:grpSp>
                <p:pic>
                  <p:nvPicPr>
                    <p:cNvPr id="243" name="그림 242" descr="C:/Users/kosmo-10/AppData/Roaming/PolarisOffice/ETemp/11932_5336856/fImage79311671538.png"/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4564380" y="5737860"/>
                      <a:ext cx="185420" cy="18542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44" name="그림 243" descr="C:/Users/kosmo-10/AppData/Roaming/PolarisOffice/ETemp/11932_5336856/fImage78411686118.png"/>
                    <p:cNvPicPr>
                      <a:picLocks noChangeAspect="1"/>
                    </p:cNvPicPr>
                    <p:nvPr/>
                  </p:nvPicPr>
                  <p:blipFill rotWithShape="1">
                    <a:blip r:embed="rId8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5097780" y="5750560"/>
                      <a:ext cx="196215" cy="194945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45" name="그림 244" descr="C:/Users/kosmo-10/AppData/Roaming/PolarisOffice/ETemp/11932_5336856/fImage46911692082.png"/>
                    <p:cNvPicPr>
                      <a:picLocks noChangeAspect="1"/>
                    </p:cNvPicPr>
                    <p:nvPr/>
                  </p:nvPicPr>
                  <p:blipFill rotWithShape="1">
                    <a:blip r:embed="rId9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5653405" y="5748655"/>
                      <a:ext cx="195580" cy="20447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46" name="그림 245" descr="C:/Users/kosmo-10/AppData/Roaming/PolarisOffice/ETemp/11932_5336856/fImage79011702929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6176010" y="5735955"/>
                      <a:ext cx="212090" cy="212090"/>
                    </a:xfrm>
                    <a:prstGeom prst="rect">
                      <a:avLst/>
                    </a:prstGeom>
                    <a:noFill/>
                  </p:spPr>
                </p:pic>
              </p:grpSp>
              <p:pic>
                <p:nvPicPr>
                  <p:cNvPr id="247" name="그림 246" descr="C:/Users/kosmo-10/AppData/Roaming/PolarisOffice/ETemp/11932_5336856/fImage4053511726541.jpe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8995" t="39663" r="8664" b="48675"/>
                  <a:stretch>
                    <a:fillRect/>
                  </a:stretch>
                </p:blipFill>
                <p:spPr>
                  <a:xfrm>
                    <a:off x="4422775" y="2236470"/>
                    <a:ext cx="2127885" cy="188595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248" name="도형 247"/>
              <p:cNvSpPr>
                <a:spLocks/>
              </p:cNvSpPr>
              <p:nvPr/>
            </p:nvSpPr>
            <p:spPr>
              <a:xfrm>
                <a:off x="5288280" y="3142615"/>
                <a:ext cx="1158240" cy="173990"/>
              </a:xfrm>
              <a:prstGeom prst="roundRect">
                <a:avLst/>
              </a:prstGeom>
              <a:solidFill>
                <a:srgbClr val="0079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900">
                    <a:solidFill>
                      <a:srgbClr val="000000"/>
                    </a:solidFill>
                    <a:latin typeface="나눔고딕 ExtraBold" charset="0"/>
                    <a:ea typeface="나눔고딕 ExtraBold" charset="0"/>
                  </a:rPr>
                  <a:t>팔로우</a:t>
                </a:r>
                <a:endParaRPr lang="ko-KR" altLang="en-US" sz="900">
                  <a:solidFill>
                    <a:srgbClr val="000000"/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249" name="도형 248"/>
              <p:cNvSpPr>
                <a:spLocks/>
              </p:cNvSpPr>
              <p:nvPr/>
            </p:nvSpPr>
            <p:spPr>
              <a:xfrm>
                <a:off x="4424045" y="3480435"/>
                <a:ext cx="2096135" cy="54610"/>
              </a:xfrm>
              <a:prstGeom prst="rect">
                <a:avLst/>
              </a:prstGeom>
              <a:solidFill>
                <a:srgbClr val="0079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Tw Cen MT" charset="0"/>
                  <a:ea typeface="Tw Cen MT" charset="0"/>
                </a:endParaRPr>
              </a:p>
            </p:txBody>
          </p:sp>
        </p:grpSp>
        <p:cxnSp>
          <p:nvCxnSpPr>
            <p:cNvPr id="250" name="도형 249"/>
            <p:cNvCxnSpPr/>
            <p:nvPr/>
          </p:nvCxnSpPr>
          <p:spPr>
            <a:xfrm>
              <a:off x="4408805" y="5681980"/>
              <a:ext cx="2095500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1" name="도형 250"/>
          <p:cNvSpPr>
            <a:spLocks/>
          </p:cNvSpPr>
          <p:nvPr/>
        </p:nvSpPr>
        <p:spPr>
          <a:xfrm>
            <a:off x="3813175" y="3721100"/>
            <a:ext cx="313055" cy="636270"/>
          </a:xfrm>
          <a:prstGeom prst="chevron">
            <a:avLst/>
          </a:prstGeom>
          <a:solidFill>
            <a:srgbClr val="0079DC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Tw Cen MT" charset="0"/>
              <a:ea typeface="Tw Cen MT" charset="0"/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7825740" y="2599055"/>
            <a:ext cx="3728085" cy="1129665"/>
            <a:chOff x="7825740" y="2599055"/>
            <a:chExt cx="3728085" cy="1129665"/>
          </a:xfrm>
        </p:grpSpPr>
        <p:grpSp>
          <p:nvGrpSpPr>
            <p:cNvPr id="254" name="그룹 253"/>
            <p:cNvGrpSpPr/>
            <p:nvPr/>
          </p:nvGrpSpPr>
          <p:grpSpPr>
            <a:xfrm>
              <a:off x="7825740" y="2599055"/>
              <a:ext cx="3728085" cy="1129665"/>
              <a:chOff x="7825740" y="2599055"/>
              <a:chExt cx="3728085" cy="1129665"/>
            </a:xfrm>
          </p:grpSpPr>
          <p:sp>
            <p:nvSpPr>
              <p:cNvPr id="252" name="도형 251"/>
              <p:cNvSpPr>
                <a:spLocks/>
              </p:cNvSpPr>
              <p:nvPr/>
            </p:nvSpPr>
            <p:spPr>
              <a:xfrm>
                <a:off x="7825740" y="2599055"/>
                <a:ext cx="3564890" cy="921385"/>
              </a:xfrm>
              <a:prstGeom prst="roundRect">
                <a:avLst/>
              </a:prstGeom>
              <a:solidFill>
                <a:srgbClr val="FFFFFF"/>
              </a:solidFill>
              <a:ln w="22225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53" name="도형 252"/>
              <p:cNvSpPr>
                <a:spLocks/>
              </p:cNvSpPr>
              <p:nvPr/>
            </p:nvSpPr>
            <p:spPr>
              <a:xfrm>
                <a:off x="11137900" y="3312160"/>
                <a:ext cx="415925" cy="416560"/>
              </a:xfrm>
              <a:prstGeom prst="ellipse">
                <a:avLst/>
              </a:prstGeom>
              <a:solidFill>
                <a:srgbClr val="3498D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55" name="텍스트 상자 254"/>
            <p:cNvSpPr txBox="1">
              <a:spLocks/>
            </p:cNvSpPr>
            <p:nvPr/>
          </p:nvSpPr>
          <p:spPr>
            <a:xfrm>
              <a:off x="8093075" y="2748280"/>
              <a:ext cx="3178810" cy="6470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하위 랭커는 하트를 지급하고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상위랭커의 포트폴리오 구독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7823835" y="4452620"/>
            <a:ext cx="3728085" cy="1129665"/>
            <a:chOff x="7823835" y="4452620"/>
            <a:chExt cx="3728085" cy="1129665"/>
          </a:xfrm>
        </p:grpSpPr>
        <p:grpSp>
          <p:nvGrpSpPr>
            <p:cNvPr id="258" name="그룹 257"/>
            <p:cNvGrpSpPr/>
            <p:nvPr/>
          </p:nvGrpSpPr>
          <p:grpSpPr>
            <a:xfrm>
              <a:off x="7823835" y="4452620"/>
              <a:ext cx="3728085" cy="1129665"/>
              <a:chOff x="7823835" y="4452620"/>
              <a:chExt cx="3728085" cy="1129665"/>
            </a:xfrm>
          </p:grpSpPr>
          <p:sp>
            <p:nvSpPr>
              <p:cNvPr id="259" name="도형 258"/>
              <p:cNvSpPr>
                <a:spLocks/>
              </p:cNvSpPr>
              <p:nvPr/>
            </p:nvSpPr>
            <p:spPr>
              <a:xfrm>
                <a:off x="7823835" y="4452620"/>
                <a:ext cx="3564890" cy="921385"/>
              </a:xfrm>
              <a:prstGeom prst="roundRect">
                <a:avLst/>
              </a:prstGeom>
              <a:solidFill>
                <a:srgbClr val="FFFFFF"/>
              </a:solidFill>
              <a:ln w="22225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0" name="도형 259"/>
              <p:cNvSpPr>
                <a:spLocks/>
              </p:cNvSpPr>
              <p:nvPr/>
            </p:nvSpPr>
            <p:spPr>
              <a:xfrm>
                <a:off x="11135995" y="5165725"/>
                <a:ext cx="415925" cy="416560"/>
              </a:xfrm>
              <a:prstGeom prst="ellipse">
                <a:avLst/>
              </a:prstGeom>
              <a:solidFill>
                <a:srgbClr val="3498D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61" name="텍스트 상자 260"/>
            <p:cNvSpPr txBox="1">
              <a:spLocks/>
            </p:cNvSpPr>
            <p:nvPr/>
          </p:nvSpPr>
          <p:spPr>
            <a:xfrm>
              <a:off x="8091170" y="4735195"/>
              <a:ext cx="3343566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하위 랭커의 주식 수익률 증가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004050" y="3730625"/>
            <a:ext cx="563245" cy="638810"/>
            <a:chOff x="7004050" y="3730625"/>
            <a:chExt cx="563245" cy="638810"/>
          </a:xfrm>
        </p:grpSpPr>
        <p:sp>
          <p:nvSpPr>
            <p:cNvPr id="262" name="도형 261"/>
            <p:cNvSpPr>
              <a:spLocks/>
            </p:cNvSpPr>
            <p:nvPr/>
          </p:nvSpPr>
          <p:spPr>
            <a:xfrm>
              <a:off x="7004050" y="3733165"/>
              <a:ext cx="313055" cy="636270"/>
            </a:xfrm>
            <a:prstGeom prst="chevron">
              <a:avLst/>
            </a:prstGeom>
            <a:solidFill>
              <a:srgbClr val="0079DC">
                <a:alpha val="8007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Tw Cen MT" charset="0"/>
                <a:ea typeface="Tw Cen MT" charset="0"/>
              </a:endParaRPr>
            </a:p>
          </p:txBody>
        </p:sp>
        <p:sp>
          <p:nvSpPr>
            <p:cNvPr id="263" name="도형 262"/>
            <p:cNvSpPr>
              <a:spLocks/>
            </p:cNvSpPr>
            <p:nvPr/>
          </p:nvSpPr>
          <p:spPr>
            <a:xfrm>
              <a:off x="7254240" y="3730625"/>
              <a:ext cx="313055" cy="636270"/>
            </a:xfrm>
            <a:prstGeom prst="chevron">
              <a:avLst/>
            </a:prstGeom>
            <a:solidFill>
              <a:srgbClr val="0079DC">
                <a:alpha val="8007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Tw Cen MT" charset="0"/>
                <a:ea typeface="Tw Cen MT" charset="0"/>
              </a:endParaRPr>
            </a:p>
          </p:txBody>
        </p:sp>
      </p:grpSp>
      <p:pic>
        <p:nvPicPr>
          <p:cNvPr id="265" name="그림 264" descr="C:/Users/kosmo-10/AppData/Roaming/PolarisOffice/ETemp/11932_5336856/fImage183311944833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97855" y="2540000"/>
            <a:ext cx="313690" cy="313690"/>
          </a:xfrm>
          <a:prstGeom prst="rect">
            <a:avLst/>
          </a:prstGeom>
          <a:noFill/>
        </p:spPr>
      </p:pic>
      <p:pic>
        <p:nvPicPr>
          <p:cNvPr id="266" name="그림 265" descr="C:/Users/kosmo-10/AppData/Roaming/PolarisOffice/ETemp/11932_5336856/fImage1056211951115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5" y="1241107"/>
            <a:ext cx="4877435" cy="4877435"/>
          </a:xfrm>
          <a:prstGeom prst="rect">
            <a:avLst/>
          </a:prstGeom>
          <a:noFill/>
        </p:spPr>
      </p:pic>
      <p:grpSp>
        <p:nvGrpSpPr>
          <p:cNvPr id="88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89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7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85" name="텍스트 상자 184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6" name="텍스트 상자 185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접속률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유지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방안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(3-</a:t>
              </a:r>
              <a:r>
                <a:rPr 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) :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포트폴리오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공개한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상위랭커에게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리워드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8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지급</a:t>
              </a:r>
              <a:endParaRPr lang="ko-KR" alt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56" name="그룹 255"/>
          <p:cNvGrpSpPr/>
          <p:nvPr/>
        </p:nvGrpSpPr>
        <p:grpSpPr>
          <a:xfrm>
            <a:off x="7825740" y="2599055"/>
            <a:ext cx="3728085" cy="1129665"/>
            <a:chOff x="7825740" y="2599055"/>
            <a:chExt cx="3728085" cy="1129665"/>
          </a:xfrm>
        </p:grpSpPr>
        <p:grpSp>
          <p:nvGrpSpPr>
            <p:cNvPr id="254" name="그룹 253"/>
            <p:cNvGrpSpPr/>
            <p:nvPr/>
          </p:nvGrpSpPr>
          <p:grpSpPr>
            <a:xfrm>
              <a:off x="7825740" y="2599055"/>
              <a:ext cx="3728085" cy="1129665"/>
              <a:chOff x="7825740" y="2599055"/>
              <a:chExt cx="3728085" cy="1129665"/>
            </a:xfrm>
          </p:grpSpPr>
          <p:sp>
            <p:nvSpPr>
              <p:cNvPr id="252" name="도형 251"/>
              <p:cNvSpPr>
                <a:spLocks/>
              </p:cNvSpPr>
              <p:nvPr/>
            </p:nvSpPr>
            <p:spPr>
              <a:xfrm>
                <a:off x="7825740" y="2599055"/>
                <a:ext cx="3564890" cy="921385"/>
              </a:xfrm>
              <a:prstGeom prst="roundRect">
                <a:avLst/>
              </a:prstGeom>
              <a:solidFill>
                <a:srgbClr val="FFFFFF"/>
              </a:solidFill>
              <a:ln w="22225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53" name="도형 252"/>
              <p:cNvSpPr>
                <a:spLocks/>
              </p:cNvSpPr>
              <p:nvPr/>
            </p:nvSpPr>
            <p:spPr>
              <a:xfrm>
                <a:off x="11137900" y="3312160"/>
                <a:ext cx="415925" cy="416560"/>
              </a:xfrm>
              <a:prstGeom prst="ellipse">
                <a:avLst/>
              </a:prstGeom>
              <a:solidFill>
                <a:srgbClr val="3498D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55" name="텍스트 상자 254"/>
            <p:cNvSpPr txBox="1">
              <a:spLocks/>
            </p:cNvSpPr>
            <p:nvPr/>
          </p:nvSpPr>
          <p:spPr>
            <a:xfrm>
              <a:off x="7887128" y="2748280"/>
              <a:ext cx="3652485" cy="64761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r>
                <a:rPr sz="1800" b="1" dirty="0">
                  <a:latin typeface="나눔고딕"/>
                  <a:ea typeface="나눔고딕" charset="0"/>
                </a:rPr>
                <a:t>포트폴리오 공개한 </a:t>
              </a:r>
              <a:r>
                <a:rPr sz="1800" b="1" dirty="0" err="1">
                  <a:latin typeface="나눔고딕"/>
                  <a:ea typeface="나눔고딕" charset="0"/>
                </a:rPr>
                <a:t>상위랭커에</a:t>
              </a:r>
              <a:r>
                <a:rPr lang="ko-KR" b="1" dirty="0">
                  <a:latin typeface="나눔고딕"/>
                  <a:ea typeface="나눔고딕" charset="0"/>
                </a:rPr>
                <a:t> </a:t>
              </a:r>
              <a:endParaRPr lang="ko-KR" altLang="en-US" b="1" dirty="0">
                <a:latin typeface="나눔고딕"/>
                <a:ea typeface="나눔고딕" charset="0"/>
              </a:endParaRPr>
            </a:p>
            <a:p>
              <a:r>
                <a:rPr sz="1800" b="1" dirty="0" err="1">
                  <a:latin typeface="나눔고딕"/>
                  <a:ea typeface="나눔고딕" charset="0"/>
                </a:rPr>
                <a:t>프톡머니</a:t>
              </a:r>
              <a:r>
                <a:rPr sz="1800" b="1" dirty="0">
                  <a:latin typeface="나눔고딕"/>
                  <a:ea typeface="나눔고딕" charset="0"/>
                </a:rPr>
                <a:t> 지급</a:t>
              </a:r>
              <a:endParaRPr lang="ko-KR" altLang="en-US" sz="1800" b="1">
                <a:latin typeface="나눔고딕"/>
                <a:ea typeface="나눔고딕" charset="0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7823835" y="4452620"/>
            <a:ext cx="3728085" cy="1129665"/>
            <a:chOff x="7823835" y="4452620"/>
            <a:chExt cx="3728085" cy="1129665"/>
          </a:xfrm>
        </p:grpSpPr>
        <p:grpSp>
          <p:nvGrpSpPr>
            <p:cNvPr id="258" name="그룹 257"/>
            <p:cNvGrpSpPr/>
            <p:nvPr/>
          </p:nvGrpSpPr>
          <p:grpSpPr>
            <a:xfrm>
              <a:off x="7823835" y="4452620"/>
              <a:ext cx="3728085" cy="1129665"/>
              <a:chOff x="7823835" y="4452620"/>
              <a:chExt cx="3728085" cy="1129665"/>
            </a:xfrm>
          </p:grpSpPr>
          <p:sp>
            <p:nvSpPr>
              <p:cNvPr id="259" name="도형 258"/>
              <p:cNvSpPr>
                <a:spLocks/>
              </p:cNvSpPr>
              <p:nvPr/>
            </p:nvSpPr>
            <p:spPr>
              <a:xfrm>
                <a:off x="7823835" y="4452620"/>
                <a:ext cx="3564890" cy="921385"/>
              </a:xfrm>
              <a:prstGeom prst="roundRect">
                <a:avLst/>
              </a:prstGeom>
              <a:solidFill>
                <a:srgbClr val="FFFFFF"/>
              </a:solidFill>
              <a:ln w="22225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0" name="도형 259"/>
              <p:cNvSpPr>
                <a:spLocks/>
              </p:cNvSpPr>
              <p:nvPr/>
            </p:nvSpPr>
            <p:spPr>
              <a:xfrm>
                <a:off x="11135995" y="5165725"/>
                <a:ext cx="415925" cy="416560"/>
              </a:xfrm>
              <a:prstGeom prst="ellipse">
                <a:avLst/>
              </a:prstGeom>
              <a:solidFill>
                <a:srgbClr val="3498D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61" name="텍스트 상자 260"/>
            <p:cNvSpPr txBox="1">
              <a:spLocks/>
            </p:cNvSpPr>
            <p:nvPr/>
          </p:nvSpPr>
          <p:spPr>
            <a:xfrm>
              <a:off x="7957305" y="4611507"/>
              <a:ext cx="3312675" cy="92461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포트폴리오 공개한 상위랭커에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나눔고딕" charset="0"/>
                  <a:ea typeface="나눔고딕" charset="0"/>
                </a:rPr>
                <a:t>하트 지급</a:t>
              </a:r>
              <a:endParaRPr lang="ko-KR" altLang="en-US" sz="1800" b="1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 rot="10800000">
            <a:off x="7004050" y="3730625"/>
            <a:ext cx="563245" cy="638810"/>
            <a:chOff x="7004050" y="3730625"/>
            <a:chExt cx="563245" cy="638810"/>
          </a:xfrm>
        </p:grpSpPr>
        <p:sp>
          <p:nvSpPr>
            <p:cNvPr id="262" name="도형 261"/>
            <p:cNvSpPr>
              <a:spLocks/>
            </p:cNvSpPr>
            <p:nvPr/>
          </p:nvSpPr>
          <p:spPr>
            <a:xfrm rot="129600000">
              <a:off x="7004050" y="3733165"/>
              <a:ext cx="313055" cy="636270"/>
            </a:xfrm>
            <a:prstGeom prst="chevron">
              <a:avLst/>
            </a:prstGeom>
            <a:solidFill>
              <a:srgbClr val="0079DC">
                <a:alpha val="8007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Tw Cen MT" charset="0"/>
                <a:ea typeface="Tw Cen MT" charset="0"/>
              </a:endParaRPr>
            </a:p>
          </p:txBody>
        </p:sp>
        <p:sp>
          <p:nvSpPr>
            <p:cNvPr id="263" name="도형 262"/>
            <p:cNvSpPr>
              <a:spLocks/>
            </p:cNvSpPr>
            <p:nvPr/>
          </p:nvSpPr>
          <p:spPr>
            <a:xfrm rot="129600000">
              <a:off x="7254240" y="3730625"/>
              <a:ext cx="313055" cy="636270"/>
            </a:xfrm>
            <a:prstGeom prst="chevron">
              <a:avLst/>
            </a:prstGeom>
            <a:solidFill>
              <a:srgbClr val="0079DC">
                <a:alpha val="8007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Tw Cen MT" charset="0"/>
                <a:ea typeface="Tw Cen MT" charset="0"/>
              </a:endParaRPr>
            </a:p>
          </p:txBody>
        </p:sp>
      </p:grpSp>
      <p:grpSp>
        <p:nvGrpSpPr>
          <p:cNvPr id="311" name="그룹 310"/>
          <p:cNvGrpSpPr/>
          <p:nvPr/>
        </p:nvGrpSpPr>
        <p:grpSpPr>
          <a:xfrm>
            <a:off x="4131945" y="1491615"/>
            <a:ext cx="2703195" cy="5299710"/>
            <a:chOff x="4131945" y="1491615"/>
            <a:chExt cx="2703195" cy="5299710"/>
          </a:xfrm>
        </p:grpSpPr>
        <p:grpSp>
          <p:nvGrpSpPr>
            <p:cNvPr id="312" name="그룹 311"/>
            <p:cNvGrpSpPr/>
            <p:nvPr/>
          </p:nvGrpSpPr>
          <p:grpSpPr>
            <a:xfrm>
              <a:off x="4131945" y="1491615"/>
              <a:ext cx="2703195" cy="5299710"/>
              <a:chOff x="4131945" y="1491615"/>
              <a:chExt cx="2703195" cy="5299710"/>
            </a:xfrm>
          </p:grpSpPr>
          <p:grpSp>
            <p:nvGrpSpPr>
              <p:cNvPr id="313" name="그룹 312"/>
              <p:cNvGrpSpPr/>
              <p:nvPr/>
            </p:nvGrpSpPr>
            <p:grpSpPr>
              <a:xfrm>
                <a:off x="4131945" y="1491615"/>
                <a:ext cx="2703195" cy="5299710"/>
                <a:chOff x="4131945" y="1491615"/>
                <a:chExt cx="2703195" cy="5299710"/>
              </a:xfrm>
            </p:grpSpPr>
            <p:pic>
              <p:nvPicPr>
                <p:cNvPr id="314" name="그림 313" descr="C:/Users/kosmo-10/AppData/Roaming/PolarisOffice/ETemp/11932_5336856/fImage1014110084639.pn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2031" t="6458" r="32188"/>
                <a:stretch>
                  <a:fillRect/>
                </a:stretch>
              </p:blipFill>
              <p:spPr>
                <a:xfrm>
                  <a:off x="4131945" y="1491615"/>
                  <a:ext cx="2703195" cy="529971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315" name="그룹 314"/>
                <p:cNvGrpSpPr/>
                <p:nvPr/>
              </p:nvGrpSpPr>
              <p:grpSpPr>
                <a:xfrm>
                  <a:off x="4420235" y="2236470"/>
                  <a:ext cx="2173605" cy="3731895"/>
                  <a:chOff x="4420235" y="2236470"/>
                  <a:chExt cx="2173605" cy="3731895"/>
                </a:xfrm>
              </p:grpSpPr>
              <p:grpSp>
                <p:nvGrpSpPr>
                  <p:cNvPr id="316" name="그룹 315"/>
                  <p:cNvGrpSpPr/>
                  <p:nvPr/>
                </p:nvGrpSpPr>
                <p:grpSpPr>
                  <a:xfrm>
                    <a:off x="4420235" y="2424430"/>
                    <a:ext cx="2173605" cy="3543935"/>
                    <a:chOff x="4420235" y="2424430"/>
                    <a:chExt cx="2173605" cy="3543935"/>
                  </a:xfrm>
                </p:grpSpPr>
                <p:grpSp>
                  <p:nvGrpSpPr>
                    <p:cNvPr id="317" name="그룹 316"/>
                    <p:cNvGrpSpPr/>
                    <p:nvPr/>
                  </p:nvGrpSpPr>
                  <p:grpSpPr>
                    <a:xfrm>
                      <a:off x="4420235" y="2424430"/>
                      <a:ext cx="2173605" cy="3543935"/>
                      <a:chOff x="4420235" y="2424430"/>
                      <a:chExt cx="2173605" cy="3543935"/>
                    </a:xfrm>
                  </p:grpSpPr>
                  <p:sp>
                    <p:nvSpPr>
                      <p:cNvPr id="318" name="도형 317"/>
                      <p:cNvSpPr>
                        <a:spLocks/>
                      </p:cNvSpPr>
                      <p:nvPr/>
                    </p:nvSpPr>
                    <p:spPr>
                      <a:xfrm>
                        <a:off x="4420235" y="2424430"/>
                        <a:ext cx="2141220" cy="3543935"/>
                      </a:xfrm>
                      <a:prstGeom prst="rect">
                        <a:avLst/>
                      </a:prstGeom>
                      <a:solidFill>
                        <a:srgbClr val="D1EEFF">
                          <a:alpha val="35717"/>
                        </a:srgbClr>
                      </a:solidFill>
                      <a:ln w="0">
                        <a:noFill/>
                        <a:prstDash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marL="0" indent="0" algn="ctr" defTabSz="91440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endParaRPr lang="ko-KR" altLang="en-US" sz="180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endParaRPr>
                      </a:p>
                    </p:txBody>
                  </p:sp>
                  <p:pic>
                    <p:nvPicPr>
                      <p:cNvPr id="319" name="그림 318" descr="C:/Users/kosmo-10/AppData/Roaming/PolarisOffice/ETemp/11932_5336856/fImage963310109658.pn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478020" y="2672715"/>
                        <a:ext cx="727075" cy="718820"/>
                      </a:xfrm>
                      <a:prstGeom prst="rect">
                        <a:avLst/>
                      </a:prstGeom>
                      <a:noFill/>
                    </p:spPr>
                  </p:pic>
                  <p:sp>
                    <p:nvSpPr>
                      <p:cNvPr id="320" name="텍스트 상자 319"/>
                      <p:cNvSpPr txBox="1">
                        <a:spLocks/>
                      </p:cNvSpPr>
                      <p:nvPr/>
                    </p:nvSpPr>
                    <p:spPr>
                      <a:xfrm>
                        <a:off x="5407025" y="2806700"/>
                        <a:ext cx="1186815" cy="3390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anchor="t">
                        <a:spAutoFit/>
                      </a:bodyPr>
                      <a:lstStyle/>
                      <a:p>
                        <a:pPr marL="0" indent="0" algn="l" defTabSz="91440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r>
                          <a:rPr sz="1600" b="1">
                            <a:solidFill>
                              <a:srgbClr val="000000"/>
                            </a:solidFill>
                            <a:latin typeface="나눔고딕 ExtraBold" charset="0"/>
                            <a:ea typeface="나눔고딕 ExtraBold" charset="0"/>
                          </a:rPr>
                          <a:t>mina777</a:t>
                        </a:r>
                        <a:endParaRPr lang="ko-KR" altLang="en-US" sz="1600" b="1">
                          <a:solidFill>
                            <a:srgbClr val="000000"/>
                          </a:solidFill>
                          <a:latin typeface="나눔고딕 ExtraBold" charset="0"/>
                          <a:ea typeface="나눔고딕 ExtraBold" charset="0"/>
                        </a:endParaRPr>
                      </a:p>
                    </p:txBody>
                  </p:sp>
                </p:grpSp>
                <p:pic>
                  <p:nvPicPr>
                    <p:cNvPr id="321" name="그림 320" descr="C:/Users/kosmo-10/AppData/Roaming/PolarisOffice/ETemp/11932_5336856/fImage7931013270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4564380" y="5737860"/>
                      <a:ext cx="185420" cy="18542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2" name="그림 321" descr="C:/Users/kosmo-10/AppData/Roaming/PolarisOffice/ETemp/11932_5336856/fImage78410149930.png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5097780" y="5750560"/>
                      <a:ext cx="196215" cy="194945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3" name="그림 322" descr="C:/Users/kosmo-10/AppData/Roaming/PolarisOffice/ETemp/11932_5336856/fImage46910153977.png"/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5653405" y="5748655"/>
                      <a:ext cx="195580" cy="20447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4" name="그림 323" descr="C:/Users/kosmo-10/AppData/Roaming/PolarisOffice/ETemp/11932_5336856/fImage79010162306.png"/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6176010" y="5735955"/>
                      <a:ext cx="212090" cy="212090"/>
                    </a:xfrm>
                    <a:prstGeom prst="rect">
                      <a:avLst/>
                    </a:prstGeom>
                    <a:noFill/>
                  </p:spPr>
                </p:pic>
              </p:grpSp>
              <p:pic>
                <p:nvPicPr>
                  <p:cNvPr id="325" name="그림 324" descr="C:/Users/kosmo-10/AppData/Roaming/PolarisOffice/ETemp/11932_5336856/fImage4053510181673.jpeg"/>
                  <p:cNvPicPr>
                    <a:picLocks noChangeAspect="1"/>
                  </p:cNvPicPr>
                  <p:nvPr/>
                </p:nvPicPr>
                <p:blipFill rotWithShape="1">
                  <a:blip r:embed="rId8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8995" t="39663" r="8664" b="48675"/>
                  <a:stretch>
                    <a:fillRect/>
                  </a:stretch>
                </p:blipFill>
                <p:spPr>
                  <a:xfrm>
                    <a:off x="4422775" y="2236470"/>
                    <a:ext cx="2127885" cy="188595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326" name="도형 325"/>
              <p:cNvSpPr>
                <a:spLocks/>
              </p:cNvSpPr>
              <p:nvPr/>
            </p:nvSpPr>
            <p:spPr>
              <a:xfrm>
                <a:off x="5288280" y="3142615"/>
                <a:ext cx="1158240" cy="173990"/>
              </a:xfrm>
              <a:prstGeom prst="roundRect">
                <a:avLst/>
              </a:prstGeom>
              <a:solidFill>
                <a:srgbClr val="0079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900">
                    <a:solidFill>
                      <a:srgbClr val="000000"/>
                    </a:solidFill>
                    <a:latin typeface="나눔고딕 ExtraBold" charset="0"/>
                    <a:ea typeface="나눔고딕 ExtraBold" charset="0"/>
                  </a:rPr>
                  <a:t>팔로우</a:t>
                </a:r>
                <a:endParaRPr lang="ko-KR" altLang="en-US" sz="900">
                  <a:solidFill>
                    <a:srgbClr val="000000"/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327" name="도형 326"/>
              <p:cNvSpPr>
                <a:spLocks/>
              </p:cNvSpPr>
              <p:nvPr/>
            </p:nvSpPr>
            <p:spPr>
              <a:xfrm>
                <a:off x="4424045" y="3480435"/>
                <a:ext cx="2096135" cy="54610"/>
              </a:xfrm>
              <a:prstGeom prst="rect">
                <a:avLst/>
              </a:prstGeom>
              <a:solidFill>
                <a:srgbClr val="0079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Tw Cen MT" charset="0"/>
                  <a:ea typeface="Tw Cen MT" charset="0"/>
                </a:endParaRPr>
              </a:p>
            </p:txBody>
          </p:sp>
        </p:grpSp>
        <p:cxnSp>
          <p:nvCxnSpPr>
            <p:cNvPr id="328" name="도형 327"/>
            <p:cNvCxnSpPr/>
            <p:nvPr/>
          </p:nvCxnSpPr>
          <p:spPr>
            <a:xfrm>
              <a:off x="4408805" y="5681980"/>
              <a:ext cx="2095500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9" name="그림 328" descr="C:/Users/kosmo-10/AppData/Roaming/PolarisOffice/ETemp/11932_5336856/fImage183310282386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97855" y="2540000"/>
            <a:ext cx="313690" cy="313690"/>
          </a:xfrm>
          <a:prstGeom prst="rect">
            <a:avLst/>
          </a:prstGeom>
          <a:noFill/>
        </p:spPr>
      </p:pic>
      <p:grpSp>
        <p:nvGrpSpPr>
          <p:cNvPr id="330" name="그룹 329"/>
          <p:cNvGrpSpPr/>
          <p:nvPr/>
        </p:nvGrpSpPr>
        <p:grpSpPr>
          <a:xfrm>
            <a:off x="975360" y="1483360"/>
            <a:ext cx="2703195" cy="5299710"/>
            <a:chOff x="975360" y="1483360"/>
            <a:chExt cx="2703195" cy="5299710"/>
          </a:xfrm>
        </p:grpSpPr>
        <p:grpSp>
          <p:nvGrpSpPr>
            <p:cNvPr id="331" name="그룹 330"/>
            <p:cNvGrpSpPr/>
            <p:nvPr/>
          </p:nvGrpSpPr>
          <p:grpSpPr>
            <a:xfrm>
              <a:off x="975360" y="1483360"/>
              <a:ext cx="2703195" cy="5299710"/>
              <a:chOff x="975360" y="1483360"/>
              <a:chExt cx="2703195" cy="5299710"/>
            </a:xfrm>
          </p:grpSpPr>
          <p:pic>
            <p:nvPicPr>
              <p:cNvPr id="332" name="그림 331" descr="C:/Users/kosmo-10/AppData/Roaming/PolarisOffice/ETemp/11932_5336856/fImage101411030502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031" t="6458" r="32188"/>
              <a:stretch>
                <a:fillRect/>
              </a:stretch>
            </p:blipFill>
            <p:spPr>
              <a:xfrm>
                <a:off x="975360" y="1483360"/>
                <a:ext cx="2703195" cy="5299710"/>
              </a:xfrm>
              <a:prstGeom prst="rect">
                <a:avLst/>
              </a:prstGeom>
              <a:noFill/>
            </p:spPr>
          </p:pic>
          <p:grpSp>
            <p:nvGrpSpPr>
              <p:cNvPr id="333" name="그룹 332"/>
              <p:cNvGrpSpPr/>
              <p:nvPr/>
            </p:nvGrpSpPr>
            <p:grpSpPr>
              <a:xfrm>
                <a:off x="1236980" y="2290445"/>
                <a:ext cx="2353945" cy="3794760"/>
                <a:chOff x="1236980" y="2290445"/>
                <a:chExt cx="2353945" cy="3794760"/>
              </a:xfrm>
            </p:grpSpPr>
            <p:grpSp>
              <p:nvGrpSpPr>
                <p:cNvPr id="334" name="그룹 333"/>
                <p:cNvGrpSpPr/>
                <p:nvPr/>
              </p:nvGrpSpPr>
              <p:grpSpPr>
                <a:xfrm>
                  <a:off x="1236980" y="2290445"/>
                  <a:ext cx="2353945" cy="3794760"/>
                  <a:chOff x="1236980" y="2290445"/>
                  <a:chExt cx="2353945" cy="3794760"/>
                </a:xfrm>
              </p:grpSpPr>
              <p:grpSp>
                <p:nvGrpSpPr>
                  <p:cNvPr id="335" name="그룹 334"/>
                  <p:cNvGrpSpPr/>
                  <p:nvPr/>
                </p:nvGrpSpPr>
                <p:grpSpPr>
                  <a:xfrm>
                    <a:off x="1236980" y="2290445"/>
                    <a:ext cx="2353945" cy="3794760"/>
                    <a:chOff x="1236980" y="2290445"/>
                    <a:chExt cx="2353945" cy="3794760"/>
                  </a:xfrm>
                </p:grpSpPr>
                <p:grpSp>
                  <p:nvGrpSpPr>
                    <p:cNvPr id="336" name="그룹 335"/>
                    <p:cNvGrpSpPr/>
                    <p:nvPr/>
                  </p:nvGrpSpPr>
                  <p:grpSpPr>
                    <a:xfrm>
                      <a:off x="1236980" y="2290445"/>
                      <a:ext cx="2353945" cy="3794760"/>
                      <a:chOff x="1236980" y="2290445"/>
                      <a:chExt cx="2353945" cy="3794760"/>
                    </a:xfrm>
                  </p:grpSpPr>
                  <p:grpSp>
                    <p:nvGrpSpPr>
                      <p:cNvPr id="337" name="그룹 336"/>
                      <p:cNvGrpSpPr/>
                      <p:nvPr/>
                    </p:nvGrpSpPr>
                    <p:grpSpPr>
                      <a:xfrm>
                        <a:off x="1236980" y="2470150"/>
                        <a:ext cx="2353945" cy="3615055"/>
                        <a:chOff x="1236980" y="2470150"/>
                        <a:chExt cx="2353945" cy="3615055"/>
                      </a:xfrm>
                    </p:grpSpPr>
                    <p:grpSp>
                      <p:nvGrpSpPr>
                        <p:cNvPr id="338" name="그룹 337"/>
                        <p:cNvGrpSpPr/>
                        <p:nvPr/>
                      </p:nvGrpSpPr>
                      <p:grpSpPr>
                        <a:xfrm>
                          <a:off x="1236980" y="2470150"/>
                          <a:ext cx="2139315" cy="3615055"/>
                          <a:chOff x="1236980" y="2470150"/>
                          <a:chExt cx="2139315" cy="3615055"/>
                        </a:xfrm>
                      </p:grpSpPr>
                      <p:grpSp>
                        <p:nvGrpSpPr>
                          <p:cNvPr id="339" name="그룹 338"/>
                          <p:cNvGrpSpPr/>
                          <p:nvPr/>
                        </p:nvGrpSpPr>
                        <p:grpSpPr>
                          <a:xfrm>
                            <a:off x="1236980" y="2470150"/>
                            <a:ext cx="2139315" cy="3615055"/>
                            <a:chOff x="1236980" y="2470150"/>
                            <a:chExt cx="2139315" cy="3615055"/>
                          </a:xfrm>
                        </p:grpSpPr>
                        <p:grpSp>
                          <p:nvGrpSpPr>
                            <p:cNvPr id="340" name="그룹 339"/>
                            <p:cNvGrpSpPr/>
                            <p:nvPr/>
                          </p:nvGrpSpPr>
                          <p:grpSpPr>
                            <a:xfrm>
                              <a:off x="1236980" y="2470150"/>
                              <a:ext cx="2139315" cy="3615055"/>
                              <a:chOff x="1236980" y="2470150"/>
                              <a:chExt cx="2139315" cy="3615055"/>
                            </a:xfrm>
                          </p:grpSpPr>
                          <p:grpSp>
                            <p:nvGrpSpPr>
                              <p:cNvPr id="341" name="그룹 340"/>
                              <p:cNvGrpSpPr/>
                              <p:nvPr/>
                            </p:nvGrpSpPr>
                            <p:grpSpPr>
                              <a:xfrm>
                                <a:off x="1236980" y="2470150"/>
                                <a:ext cx="2139315" cy="3615055"/>
                                <a:chOff x="1236980" y="2470150"/>
                                <a:chExt cx="2139315" cy="3615055"/>
                              </a:xfrm>
                            </p:grpSpPr>
                            <p:sp>
                              <p:nvSpPr>
                                <p:cNvPr id="342" name="도형 341"/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236980" y="2470150"/>
                                  <a:ext cx="2117725" cy="36150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D1EEFF">
                                    <a:alpha val="35717"/>
                                  </a:srgbClr>
                                </a:solidFill>
                                <a:ln w="0">
                                  <a:noFill/>
                                  <a:prstDash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vert="horz" wrap="square" lIns="91440" tIns="45720" rIns="91440" bIns="45720" anchor="ctr">
                                  <a:noAutofit/>
                                </a:bodyPr>
                                <a:lstStyle/>
                                <a:p>
                                  <a:pPr marL="0" indent="0" algn="ctr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endParaRPr lang="ko-KR" altLang="en-US" sz="18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43" name="도형 342"/>
                                <p:cNvCxnSpPr/>
                                <p:nvPr/>
                              </p:nvCxnSpPr>
                              <p:spPr>
                                <a:xfrm>
                                  <a:off x="1273810" y="3641725"/>
                                  <a:ext cx="2095500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44" name="도형 343"/>
                                <p:cNvCxnSpPr/>
                                <p:nvPr/>
                              </p:nvCxnSpPr>
                              <p:spPr>
                                <a:xfrm>
                                  <a:off x="1273810" y="4131945"/>
                                  <a:ext cx="2083435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45" name="도형 344"/>
                                <p:cNvCxnSpPr/>
                                <p:nvPr/>
                              </p:nvCxnSpPr>
                              <p:spPr>
                                <a:xfrm>
                                  <a:off x="1280160" y="5694680"/>
                                  <a:ext cx="2096135" cy="635"/>
                                </a:xfrm>
                                <a:prstGeom prst="straightConnector1">
                                  <a:avLst/>
                                </a:prstGeom>
                                <a:ln w="6350" cap="flat" cmpd="sng">
                                  <a:solidFill>
                                    <a:schemeClr val="tx1">
                                      <a:lumMod val="75000"/>
                                      <a:lumOff val="25000"/>
                                      <a:alpha val="100000"/>
                                    </a:schemeClr>
                                  </a:solidFill>
                                  <a:prstDash val="solid"/>
                                </a:ln>
                                <a:effectLst>
                                  <a:outerShdw blurRad="38100" dist="25400" dir="5400000" rotWithShape="0">
                                    <a:srgbClr val="000000">
                                      <a:alpha val="54901"/>
                                    </a:srgbClr>
                                  </a:outerShdw>
                                </a:effectLst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pic>
                              <p:nvPicPr>
                                <p:cNvPr id="346" name="그림 345" descr="C:/Users/kosmo-10/AppData/Roaming/PolarisOffice/ETemp/11932_5336856/fImage351810358745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0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8915" y="37611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347" name="그림 346" descr="C:/Users/kosmo-10/AppData/Roaming/PolarisOffice/ETemp/11932_5336856/fImage335110366924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1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8915" y="32785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348" name="그림 347" descr="C:/Users/kosmo-10/AppData/Roaming/PolarisOffice/ETemp/11932_5336856/fImage283110379072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2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1930" y="4243705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349" name="그림 348" descr="C:/Users/kosmo-10/AppData/Roaming/PolarisOffice/ETemp/11932_5336856/fImage302110386270.png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3" cstate="hqprint"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3200" y="4735830"/>
                                  <a:ext cx="303530" cy="3035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sp>
                              <p:nvSpPr>
                                <p:cNvPr id="350" name="텍스트 상자 349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3176905"/>
                                  <a:ext cx="88773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mina777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1" name="텍스트 상자 350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3679825"/>
                                  <a:ext cx="87503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Stocklove!!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2" name="텍스트 상자 351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74190" y="4136390"/>
                                  <a:ext cx="1238250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__cc996579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3" name="텍스트 상자 352"/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741805" y="4639310"/>
                                  <a:ext cx="1045209" cy="2457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vert="horz" wrap="square" lIns="91440" tIns="45720" rIns="91440" bIns="45720" anchor="t">
                                  <a:spAutoFit/>
                                </a:bodyPr>
                                <a:lstStyle/>
                                <a:p>
                                  <a:pPr marL="0" indent="0" algn="l" defTabSz="914400" eaLnBrk="1" latinLnBrk="1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FontTx/>
                                    <a:buNone/>
                                  </a:pPr>
                                  <a:r>
                                    <a:rPr sz="1000" b="1">
                                      <a:solidFill>
                                        <a:srgbClr val="000000"/>
                                      </a:solidFill>
                                      <a:latin typeface="나눔고딕" charset="0"/>
                                      <a:ea typeface="나눔고딕" charset="0"/>
                                    </a:rPr>
                                    <a:t>내가워렌버핏</a:t>
                                  </a:r>
                                  <a:endParaRPr lang="ko-KR" altLang="en-US" sz="1000" b="1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54" name="텍스트 상자 353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3235325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1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5" name="텍스트 상자 354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3714750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2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6" name="텍스트 상자 355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4208145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3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7" name="텍스트 상자 356"/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1276350" y="4701540"/>
                                <a:ext cx="230505" cy="2921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vert="horz" wrap="square" lIns="91440" tIns="45720" rIns="91440" bIns="45720" anchor="t">
                                <a:spAutoFit/>
                              </a:bodyPr>
                              <a:lstStyle/>
                              <a:p>
                                <a:pPr marL="0" indent="0" algn="ctr" defTabSz="914400" eaLnBrk="1" latinLnBrk="1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FontTx/>
                                  <a:buNone/>
                                </a:pPr>
                                <a:r>
                                  <a:rPr sz="1300">
                                    <a:solidFill>
                                      <a:srgbClr val="000000"/>
                                    </a:solidFill>
                                    <a:latin typeface="나눔고딕" charset="0"/>
                                    <a:ea typeface="나눔고딕" charset="0"/>
                                  </a:rPr>
                                  <a:t>4</a:t>
                                </a:r>
                                <a:endParaRPr lang="ko-KR" altLang="en-US" sz="1300">
                                  <a:solidFill>
                                    <a:srgbClr val="000000"/>
                                  </a:solidFill>
                                  <a:latin typeface="나눔고딕" charset="0"/>
                                  <a:ea typeface="나눔고딕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358" name="그림 357" descr="C:/Users/kosmo-10/AppData/Roaming/PolarisOffice/ETemp/11932_5336856/fImage79310495829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4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12875" y="5772150"/>
                              <a:ext cx="185420" cy="1854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59" name="그림 358" descr="C:/Users/kosmo-10/AppData/Roaming/PolarisOffice/ETemp/11932_5336856/fImage78410506777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5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46275" y="5759450"/>
                              <a:ext cx="196215" cy="19494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60" name="그림 359" descr="C:/Users/kosmo-10/AppData/Roaming/PolarisOffice/ETemp/11932_5336856/fImage46910515573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6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1900" y="5757545"/>
                              <a:ext cx="195580" cy="20447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61" name="그림 360" descr="C:/Users/kosmo-10/AppData/Roaming/PolarisOffice/ETemp/11932_5336856/fImage79010525097.png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 cstate="hqprint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505" y="5757545"/>
                              <a:ext cx="212090" cy="21209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grpSp>
                      <p:sp>
                        <p:nvSpPr>
                          <p:cNvPr id="362" name="도형 361"/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1273810" y="2910840"/>
                            <a:ext cx="2096135" cy="227965"/>
                          </a:xfrm>
                          <a:prstGeom prst="rect">
                            <a:avLst/>
                          </a:prstGeom>
                          <a:solidFill>
                            <a:srgbClr val="0079DC"/>
                          </a:solidFill>
                          <a:ln w="0">
                            <a:noFill/>
                            <a:prstDash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marL="0" indent="0" algn="ctr" defTabSz="914400" eaLnBrk="1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FontTx/>
                              <a:buNone/>
                            </a:pPr>
                            <a:endParaRPr lang="ko-KR" altLang="en-US" sz="1800">
                              <a:solidFill>
                                <a:schemeClr val="bg1"/>
                              </a:solidFill>
                              <a:latin typeface="나눔고딕 ExtraBold" charset="0"/>
                              <a:ea typeface="나눔고딕 ExtraBold" charset="0"/>
                            </a:endParaRPr>
                          </a:p>
                        </p:txBody>
                      </p:sp>
                      <p:sp>
                        <p:nvSpPr>
                          <p:cNvPr id="363" name="텍스트 상자 362"/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256665" y="2890520"/>
                            <a:ext cx="1916430" cy="2457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horz" wrap="square" lIns="91440" tIns="45720" rIns="91440" bIns="45720" anchor="t">
                            <a:spAutoFit/>
                          </a:bodyPr>
                          <a:lstStyle/>
                          <a:p>
                            <a:pPr marL="0" indent="0" algn="l" defTabSz="914400" eaLnBrk="1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FontTx/>
                              <a:buNone/>
                            </a:pPr>
                            <a:r>
                              <a:rPr sz="1000">
                                <a:solidFill>
                                  <a:schemeClr val="bg1"/>
                                </a:solidFill>
                                <a:latin typeface="나눔고딕 ExtraBold" charset="0"/>
                                <a:ea typeface="나눔고딕 ExtraBold" charset="0"/>
                              </a:rPr>
                              <a:t>전체순위   |   주간   |   월간 </a:t>
                            </a:r>
                            <a:endParaRPr lang="ko-KR" altLang="en-US" sz="1000">
                              <a:solidFill>
                                <a:schemeClr val="bg1"/>
                              </a:solidFill>
                              <a:latin typeface="나눔고딕 ExtraBold" charset="0"/>
                              <a:ea typeface="나눔고딕 ExtraBold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64" name="텍스트 상자 363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3326130"/>
                          <a:ext cx="181737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79.9% | 수익률 104.2%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365" name="텍스트 상자 364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3834130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50.17% | 수익률 8.7%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366" name="텍스트 상자 365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73555" y="4324985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45.9% | 수익률 34.8%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  <p:sp>
                      <p:nvSpPr>
                        <p:cNvPr id="367" name="텍스트 상자 366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739265" y="4807585"/>
                          <a:ext cx="1507490" cy="215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marL="0" indent="0" algn="l" defTabSz="914400" eaLnBrk="1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sz="800">
                              <a:solidFill>
                                <a:srgbClr val="000000"/>
                              </a:solidFill>
                              <a:latin typeface="나눔고딕" charset="0"/>
                              <a:ea typeface="나눔고딕" charset="0"/>
                            </a:rPr>
                            <a:t>승률 89.0% | 수익률 50.2%</a:t>
                          </a:r>
                          <a:endParaRPr lang="ko-KR" altLang="en-US" sz="800">
                            <a:solidFill>
                              <a:srgbClr val="000000"/>
                            </a:solidFill>
                            <a:latin typeface="나눔고딕" charset="0"/>
                            <a:ea typeface="나눔고딕" charset="0"/>
                          </a:endParaRPr>
                        </a:p>
                      </p:txBody>
                    </p:sp>
                  </p:grpSp>
                  <p:pic>
                    <p:nvPicPr>
                      <p:cNvPr id="368" name="그림 367" descr="C:/Users/kosmo-10/AppData/Roaming/PolarisOffice/ETemp/11932_5336856/fImage4053510626512.jpe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8995" t="39663" r="8664" b="48675"/>
                      <a:stretch>
                        <a:fillRect/>
                      </a:stretch>
                    </p:blipFill>
                    <p:spPr>
                      <a:xfrm>
                        <a:off x="1285240" y="2290445"/>
                        <a:ext cx="2065655" cy="182880"/>
                      </a:xfrm>
                      <a:prstGeom prst="rect">
                        <a:avLst/>
                      </a:prstGeom>
                      <a:noFill/>
                    </p:spPr>
                  </p:pic>
                </p:grpSp>
                <p:sp>
                  <p:nvSpPr>
                    <p:cNvPr id="369" name="도형 368"/>
                    <p:cNvSpPr>
                      <a:spLocks/>
                    </p:cNvSpPr>
                    <p:nvPr/>
                  </p:nvSpPr>
                  <p:spPr>
                    <a:xfrm>
                      <a:off x="1782445" y="2533015"/>
                      <a:ext cx="1071245" cy="234950"/>
                    </a:xfrm>
                    <a:prstGeom prst="roundRect">
                      <a:avLst/>
                    </a:prstGeom>
                    <a:solidFill>
                      <a:srgbClr val="0079DC"/>
                    </a:solidFill>
                    <a:ln w="0">
                      <a:noFill/>
                      <a:prstDash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>
                          <a:solidFill>
                            <a:schemeClr val="bg1"/>
                          </a:solidFill>
                          <a:latin typeface="나눔고딕 ExtraBold" charset="0"/>
                          <a:ea typeface="나눔고딕 ExtraBold" charset="0"/>
                        </a:rPr>
                        <a:t>전체 랭킹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p:txBody>
                </p:sp>
              </p:grpSp>
              <p:pic>
                <p:nvPicPr>
                  <p:cNvPr id="370" name="그림 369" descr="C:/Users/kosmo-10/AppData/Roaming/PolarisOffice/ETemp/11932_5336856/fImage6902410663986.jpe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73392" b="15649"/>
                  <a:stretch>
                    <a:fillRect/>
                  </a:stretch>
                </p:blipFill>
                <p:spPr>
                  <a:xfrm>
                    <a:off x="1290955" y="5267325"/>
                    <a:ext cx="2059305" cy="401955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371" name="그림 370" descr="C:/Users/kosmo-10/AppData/Roaming/PolarisOffice/ETemp/11932_5336856/fImage107110683290.png"/>
                <p:cNvPicPr>
                  <a:picLocks noChangeAspect="1"/>
                </p:cNvPicPr>
                <p:nvPr/>
              </p:nvPicPr>
              <p:blipFill rotWithShape="1">
                <a:blip r:embed="rId1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390140" y="3175635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2" name="그림 371" descr="C:/Users/kosmo-10/AppData/Roaming/PolarisOffice/ETemp/11932_5336856/fImage126210699161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72385" y="4655820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3" name="그림 372" descr="C:/Users/kosmo-10/AppData/Roaming/PolarisOffice/ETemp/11932_5336856/fImage107110708636.png"/>
                <p:cNvPicPr>
                  <a:picLocks noChangeAspect="1"/>
                </p:cNvPicPr>
                <p:nvPr/>
              </p:nvPicPr>
              <p:blipFill rotWithShape="1">
                <a:blip r:embed="rId1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27300" y="3683635"/>
                  <a:ext cx="189865" cy="189865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4" name="그림 373" descr="C:/Users/kosmo-10/AppData/Roaming/PolarisOffice/ETemp/11932_5336856/fImage107110712355.png"/>
                <p:cNvPicPr>
                  <a:picLocks noChangeAspect="1"/>
                </p:cNvPicPr>
                <p:nvPr/>
              </p:nvPicPr>
              <p:blipFill rotWithShape="1">
                <a:blip r:embed="rId1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2593340" y="4156075"/>
                  <a:ext cx="189865" cy="189865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375" name="도형 374"/>
            <p:cNvCxnSpPr/>
            <p:nvPr/>
          </p:nvCxnSpPr>
          <p:spPr>
            <a:xfrm>
              <a:off x="1280160" y="4608195"/>
              <a:ext cx="208343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6" name="도형 375"/>
          <p:cNvSpPr>
            <a:spLocks/>
          </p:cNvSpPr>
          <p:nvPr/>
        </p:nvSpPr>
        <p:spPr>
          <a:xfrm>
            <a:off x="1195705" y="3071495"/>
            <a:ext cx="2269490" cy="576580"/>
          </a:xfrm>
          <a:prstGeom prst="fram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Tw Cen MT" charset="0"/>
              <a:ea typeface="Tw Cen MT" charset="0"/>
            </a:endParaRPr>
          </a:p>
        </p:txBody>
      </p:sp>
      <p:pic>
        <p:nvPicPr>
          <p:cNvPr id="377" name="그림 376" descr="C:/Users/kosmo-10/AppData/Roaming/PolarisOffice/ETemp/11932_5336856/fImage22665107847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80" y="2032000"/>
            <a:ext cx="471170" cy="477520"/>
          </a:xfrm>
          <a:prstGeom prst="rect">
            <a:avLst/>
          </a:prstGeom>
          <a:noFill/>
        </p:spPr>
      </p:pic>
      <p:pic>
        <p:nvPicPr>
          <p:cNvPr id="378" name="그림 377" descr="C:/Users/kosmo-10/AppData/Roaming/PolarisOffice/ETemp/11932_5336856/fImage2266510793655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05" y="2025152"/>
            <a:ext cx="471170" cy="477520"/>
          </a:xfrm>
          <a:prstGeom prst="rect">
            <a:avLst/>
          </a:prstGeom>
          <a:noFill/>
        </p:spPr>
      </p:pic>
      <p:pic>
        <p:nvPicPr>
          <p:cNvPr id="379" name="그림 378" descr="C:/Users/kosmo-10/AppData/Roaming/PolarisOffice/ETemp/11932_5336856/fImage2241010835574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2575" y="3935095"/>
            <a:ext cx="414020" cy="430530"/>
          </a:xfrm>
          <a:prstGeom prst="rect">
            <a:avLst/>
          </a:prstGeom>
          <a:noFill/>
        </p:spPr>
      </p:pic>
      <p:pic>
        <p:nvPicPr>
          <p:cNvPr id="380" name="그림 379" descr="C:/Users/kosmo-10/AppData/Roaming/PolarisOffice/ETemp/11932_5336856/fImage226651084403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83" y="2022612"/>
            <a:ext cx="471170" cy="477520"/>
          </a:xfrm>
          <a:prstGeom prst="rect">
            <a:avLst/>
          </a:prstGeom>
          <a:noFill/>
        </p:spPr>
      </p:pic>
      <p:pic>
        <p:nvPicPr>
          <p:cNvPr id="381" name="그림 380" descr="C:/Users/kosmo-10/AppData/Roaming/PolarisOffice/ETemp/11932_5336856/fImage2241010852052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04860" y="3928247"/>
            <a:ext cx="414020" cy="430530"/>
          </a:xfrm>
          <a:prstGeom prst="rect">
            <a:avLst/>
          </a:prstGeom>
          <a:noFill/>
        </p:spPr>
      </p:pic>
      <p:pic>
        <p:nvPicPr>
          <p:cNvPr id="382" name="그림 381" descr="C:/Users/kosmo-10/AppData/Roaming/PolarisOffice/ETemp/11932_5336856/fImage2241010867350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2385" y="3930015"/>
            <a:ext cx="414020" cy="430530"/>
          </a:xfrm>
          <a:prstGeom prst="rect">
            <a:avLst/>
          </a:prstGeom>
          <a:noFill/>
        </p:spPr>
      </p:pic>
      <p:pic>
        <p:nvPicPr>
          <p:cNvPr id="383" name="그림 382" descr="C:/Users/kosmo-10/AppData/Roaming/PolarisOffice/ETemp/11932_5336856/fImage2266510871150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20" y="3608705"/>
            <a:ext cx="268605" cy="264795"/>
          </a:xfrm>
          <a:prstGeom prst="rect">
            <a:avLst/>
          </a:prstGeom>
          <a:noFill/>
        </p:spPr>
      </p:pic>
      <p:pic>
        <p:nvPicPr>
          <p:cNvPr id="384" name="그림 383" descr="C:/Users/kosmo-10/AppData/Roaming/PolarisOffice/ETemp/11932_5336856/fImage22410108869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24375" y="4024630"/>
            <a:ext cx="273050" cy="274320"/>
          </a:xfrm>
          <a:prstGeom prst="rect">
            <a:avLst/>
          </a:prstGeom>
          <a:noFill/>
        </p:spPr>
      </p:pic>
      <p:cxnSp>
        <p:nvCxnSpPr>
          <p:cNvPr id="385" name="도형 384"/>
          <p:cNvCxnSpPr/>
          <p:nvPr/>
        </p:nvCxnSpPr>
        <p:spPr>
          <a:xfrm>
            <a:off x="4425315" y="3950335"/>
            <a:ext cx="21240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도형 385"/>
          <p:cNvCxnSpPr/>
          <p:nvPr/>
        </p:nvCxnSpPr>
        <p:spPr>
          <a:xfrm>
            <a:off x="4422775" y="4378325"/>
            <a:ext cx="21240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텍스트 상자 386"/>
          <p:cNvSpPr txBox="1">
            <a:spLocks/>
          </p:cNvSpPr>
          <p:nvPr/>
        </p:nvSpPr>
        <p:spPr>
          <a:xfrm>
            <a:off x="4796790" y="3623945"/>
            <a:ext cx="1767840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프톡머니 1,000,000원 지급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88" name="텍스트 상자 387"/>
          <p:cNvSpPr txBox="1">
            <a:spLocks/>
          </p:cNvSpPr>
          <p:nvPr/>
        </p:nvSpPr>
        <p:spPr>
          <a:xfrm>
            <a:off x="4794250" y="4037330"/>
            <a:ext cx="1767840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하트 5개가 충전되었습니다.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grpSp>
        <p:nvGrpSpPr>
          <p:cNvPr id="99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100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57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188" name="텍스트 상자 187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3-4</a:t>
              </a:r>
              <a:r>
                <a:rPr sz="2000" b="1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9" name="텍스트 상자 188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접속률 유지 방안(3-3) : 상위랭커들 대상 커뮤니티 구성</a:t>
              </a:r>
              <a:endPara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920115" y="2379980"/>
            <a:ext cx="6923405" cy="2721610"/>
            <a:chOff x="920115" y="2379980"/>
            <a:chExt cx="6923405" cy="2721610"/>
          </a:xfrm>
        </p:grpSpPr>
        <p:cxnSp>
          <p:nvCxnSpPr>
            <p:cNvPr id="448" name="도형 447"/>
            <p:cNvCxnSpPr/>
            <p:nvPr/>
          </p:nvCxnSpPr>
          <p:spPr>
            <a:xfrm>
              <a:off x="3310890" y="3732530"/>
              <a:ext cx="4532630" cy="1082040"/>
            </a:xfrm>
            <a:prstGeom prst="line">
              <a:avLst/>
            </a:prstGeom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도형 446"/>
            <p:cNvCxnSpPr/>
            <p:nvPr/>
          </p:nvCxnSpPr>
          <p:spPr>
            <a:xfrm flipV="1">
              <a:off x="3190875" y="2379980"/>
              <a:ext cx="4620260" cy="1136650"/>
            </a:xfrm>
            <a:prstGeom prst="line">
              <a:avLst/>
            </a:prstGeom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그룹 444"/>
            <p:cNvGrpSpPr/>
            <p:nvPr/>
          </p:nvGrpSpPr>
          <p:grpSpPr>
            <a:xfrm rot="600000">
              <a:off x="920115" y="2677160"/>
              <a:ext cx="2496820" cy="2424430"/>
              <a:chOff x="920115" y="2677160"/>
              <a:chExt cx="2496820" cy="2424430"/>
            </a:xfrm>
          </p:grpSpPr>
          <p:grpSp>
            <p:nvGrpSpPr>
              <p:cNvPr id="443" name="그룹 442"/>
              <p:cNvGrpSpPr/>
              <p:nvPr/>
            </p:nvGrpSpPr>
            <p:grpSpPr>
              <a:xfrm rot="600000">
                <a:off x="920115" y="2677160"/>
                <a:ext cx="2496820" cy="2424430"/>
                <a:chOff x="920115" y="2677160"/>
                <a:chExt cx="2496820" cy="2424430"/>
              </a:xfrm>
            </p:grpSpPr>
            <p:sp>
              <p:nvSpPr>
                <p:cNvPr id="442" name="도형 441"/>
                <p:cNvSpPr>
                  <a:spLocks/>
                </p:cNvSpPr>
                <p:nvPr/>
              </p:nvSpPr>
              <p:spPr>
                <a:xfrm rot="600000">
                  <a:off x="1075690" y="2833370"/>
                  <a:ext cx="2326005" cy="2282190"/>
                </a:xfrm>
                <a:prstGeom prst="donut">
                  <a:avLst>
                    <a:gd name="adj" fmla="val 11727"/>
                  </a:avLst>
                </a:prstGeom>
                <a:pattFill prst="wdDn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chemeClr val="bg1"/>
                  </a:bgClr>
                </a:patt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800">
                    <a:solidFill>
                      <a:srgbClr val="FFFFFF"/>
                    </a:solidFill>
                    <a:latin typeface="야놀자 야체 B" charset="0"/>
                    <a:ea typeface="야놀자 야체 B" charset="0"/>
                  </a:endParaRPr>
                </a:p>
              </p:txBody>
            </p:sp>
            <p:grpSp>
              <p:nvGrpSpPr>
                <p:cNvPr id="440" name="그룹 439"/>
                <p:cNvGrpSpPr/>
                <p:nvPr/>
              </p:nvGrpSpPr>
              <p:grpSpPr>
                <a:xfrm rot="600000">
                  <a:off x="929640" y="2673985"/>
                  <a:ext cx="2446020" cy="2319020"/>
                  <a:chOff x="929640" y="2673985"/>
                  <a:chExt cx="2446020" cy="2319020"/>
                </a:xfrm>
              </p:grpSpPr>
              <p:sp>
                <p:nvSpPr>
                  <p:cNvPr id="438" name="도형 437"/>
                  <p:cNvSpPr>
                    <a:spLocks/>
                  </p:cNvSpPr>
                  <p:nvPr/>
                </p:nvSpPr>
                <p:spPr>
                  <a:xfrm rot="600000">
                    <a:off x="928370" y="2685415"/>
                    <a:ext cx="2446655" cy="2307590"/>
                  </a:xfrm>
                  <a:prstGeom prst="donut">
                    <a:avLst>
                      <a:gd name="adj" fmla="val 13829"/>
                    </a:avLst>
                  </a:prstGeom>
                  <a:solidFill>
                    <a:srgbClr val="D9D9D9"/>
                  </a:solidFill>
                  <a:ln w="127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1800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439" name="도형 438"/>
                  <p:cNvSpPr>
                    <a:spLocks/>
                  </p:cNvSpPr>
                  <p:nvPr/>
                </p:nvSpPr>
                <p:spPr>
                  <a:xfrm rot="600000">
                    <a:off x="1125855" y="2690495"/>
                    <a:ext cx="2244725" cy="2304415"/>
                  </a:xfrm>
                  <a:prstGeom prst="blockArc">
                    <a:avLst>
                      <a:gd name="adj1" fmla="val 18770764"/>
                      <a:gd name="adj2" fmla="val 20999130"/>
                      <a:gd name="adj3" fmla="val 14698"/>
                    </a:avLst>
                  </a:prstGeom>
                  <a:solidFill>
                    <a:srgbClr val="3498DB"/>
                  </a:solidFill>
                  <a:ln w="127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1800">
                      <a:latin typeface="맑은 고딕" charset="0"/>
                      <a:ea typeface="맑은 고딕" charset="0"/>
                    </a:endParaRPr>
                  </a:p>
                </p:txBody>
              </p:sp>
            </p:grpSp>
          </p:grpSp>
          <p:sp>
            <p:nvSpPr>
              <p:cNvPr id="444" name="도형 443"/>
              <p:cNvSpPr>
                <a:spLocks/>
              </p:cNvSpPr>
              <p:nvPr/>
            </p:nvSpPr>
            <p:spPr>
              <a:xfrm rot="21000000">
                <a:off x="1611630" y="3465830"/>
                <a:ext cx="1151890" cy="829945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600" b="1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나눔고딕 ExtraBold" charset="0"/>
                    <a:ea typeface="나눔고딕 ExtraBold" charset="0"/>
                  </a:rPr>
                  <a:t>상위랭커</a:t>
                </a:r>
                <a:r>
                  <a:rPr sz="16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나눔고딕 ExtraBold" charset="0"/>
                    <a:ea typeface="나눔고딕 ExtraBold" charset="0"/>
                  </a:rPr>
                  <a:t> </a:t>
                </a:r>
                <a:r>
                  <a:rPr sz="1600" b="1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나눔고딕 ExtraBold" charset="0"/>
                    <a:ea typeface="나눔고딕 ExtraBold" charset="0"/>
                  </a:rPr>
                  <a:t>대상</a:t>
                </a:r>
                <a:endPara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고딕 ExtraBold" charset="0"/>
                  <a:ea typeface="나눔고딕 ExtraBold" charset="0"/>
                </a:endParaRPr>
              </a:p>
              <a:p>
                <a:pPr marL="0" indent="0" algn="ctr" defTabSz="914400" eaLnBrk="1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600" b="1" dirty="0" err="1">
                    <a:solidFill>
                      <a:srgbClr val="3498DB"/>
                    </a:solidFill>
                    <a:latin typeface="나눔고딕 ExtraBold" charset="0"/>
                    <a:ea typeface="나눔고딕 ExtraBold" charset="0"/>
                  </a:rPr>
                  <a:t>커뮤니티</a:t>
                </a:r>
                <a:endParaRPr lang="ko-KR" altLang="en-US" sz="1600" b="1" dirty="0">
                  <a:solidFill>
                    <a:srgbClr val="3498DB"/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</p:grpSp>
      </p:grpSp>
      <p:grpSp>
        <p:nvGrpSpPr>
          <p:cNvPr id="456" name="그룹 455"/>
          <p:cNvGrpSpPr/>
          <p:nvPr/>
        </p:nvGrpSpPr>
        <p:grpSpPr>
          <a:xfrm>
            <a:off x="4942205" y="3028950"/>
            <a:ext cx="1144905" cy="1122045"/>
            <a:chOff x="4942205" y="3028950"/>
            <a:chExt cx="1144905" cy="1122045"/>
          </a:xfrm>
        </p:grpSpPr>
        <p:grpSp>
          <p:nvGrpSpPr>
            <p:cNvPr id="451" name="그룹 450"/>
            <p:cNvGrpSpPr/>
            <p:nvPr/>
          </p:nvGrpSpPr>
          <p:grpSpPr>
            <a:xfrm>
              <a:off x="4942205" y="3028950"/>
              <a:ext cx="1125855" cy="1122045"/>
              <a:chOff x="4942205" y="3028950"/>
              <a:chExt cx="1125855" cy="1122045"/>
            </a:xfrm>
          </p:grpSpPr>
          <p:sp>
            <p:nvSpPr>
              <p:cNvPr id="450" name="도형 449"/>
              <p:cNvSpPr>
                <a:spLocks/>
              </p:cNvSpPr>
              <p:nvPr/>
            </p:nvSpPr>
            <p:spPr>
              <a:xfrm>
                <a:off x="4942205" y="3028950"/>
                <a:ext cx="1125855" cy="1122045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rgbClr val="3498DB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441" name="그림 440" descr="C:/Users/kosmo-10/AppData/Roaming/PolarisOffice/ETemp/11932_5336856/fImage2069713261724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190" y="3166745"/>
                <a:ext cx="849630" cy="850900"/>
              </a:xfrm>
              <a:prstGeom prst="rect">
                <a:avLst/>
              </a:prstGeom>
              <a:noFill/>
            </p:spPr>
          </p:pic>
        </p:grpSp>
        <p:pic>
          <p:nvPicPr>
            <p:cNvPr id="446" name="그림 445" descr="C:/Users/kosmo-10/AppData/Roaming/PolarisOffice/ETemp/11932_5336856/fImage183313323966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73420" y="3059430"/>
              <a:ext cx="313690" cy="313690"/>
            </a:xfrm>
            <a:prstGeom prst="rect">
              <a:avLst/>
            </a:prstGeom>
            <a:noFill/>
          </p:spPr>
        </p:pic>
      </p:grpSp>
      <p:grpSp>
        <p:nvGrpSpPr>
          <p:cNvPr id="453" name="그룹 452"/>
          <p:cNvGrpSpPr/>
          <p:nvPr/>
        </p:nvGrpSpPr>
        <p:grpSpPr>
          <a:xfrm>
            <a:off x="6744970" y="2369185"/>
            <a:ext cx="2548255" cy="2437765"/>
            <a:chOff x="6744970" y="2369185"/>
            <a:chExt cx="2548255" cy="2437765"/>
          </a:xfrm>
        </p:grpSpPr>
        <p:sp>
          <p:nvSpPr>
            <p:cNvPr id="454" name="도형 453"/>
            <p:cNvSpPr>
              <a:spLocks/>
            </p:cNvSpPr>
            <p:nvPr/>
          </p:nvSpPr>
          <p:spPr>
            <a:xfrm>
              <a:off x="6744970" y="2369185"/>
              <a:ext cx="2548255" cy="243776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3498DB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55" name="그림 454" descr="C:/Users/kosmo-10/AppData/Roaming/PolarisOffice/ETemp/11932_5336856/fImage2069713413430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230" y="2667000"/>
              <a:ext cx="1922780" cy="1849120"/>
            </a:xfrm>
            <a:prstGeom prst="rect">
              <a:avLst/>
            </a:prstGeom>
            <a:noFill/>
          </p:spPr>
        </p:pic>
      </p:grpSp>
      <p:pic>
        <p:nvPicPr>
          <p:cNvPr id="452" name="그림 451" descr="C:/Users/kosmo-10/AppData/Roaming/PolarisOffice/ETemp/11932_5336856/fImage96251339110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2379980"/>
            <a:ext cx="421005" cy="426720"/>
          </a:xfrm>
          <a:prstGeom prst="rect">
            <a:avLst/>
          </a:prstGeom>
          <a:noFill/>
        </p:spPr>
      </p:pic>
      <p:sp>
        <p:nvSpPr>
          <p:cNvPr id="457" name="도형 456"/>
          <p:cNvSpPr>
            <a:spLocks/>
          </p:cNvSpPr>
          <p:nvPr/>
        </p:nvSpPr>
        <p:spPr>
          <a:xfrm>
            <a:off x="4426505" y="4807585"/>
            <a:ext cx="2072640" cy="133882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상위랭커</a:t>
            </a:r>
            <a:endParaRPr lang="ko-KR" altLang="en-US" sz="1800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100</a:t>
            </a:r>
            <a:r>
              <a:rPr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명</a:t>
            </a:r>
            <a:endParaRPr lang="ko-KR" altLang="en-US" sz="1800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(</a:t>
            </a:r>
            <a:r>
              <a:rPr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블랙</a:t>
            </a:r>
            <a:r>
              <a:rPr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다이아몬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드</a:t>
            </a:r>
            <a:r>
              <a:rPr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)</a:t>
            </a:r>
            <a:endParaRPr lang="ko-KR" altLang="en-US" sz="1800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58" name="도형 457"/>
          <p:cNvSpPr>
            <a:spLocks/>
          </p:cNvSpPr>
          <p:nvPr/>
        </p:nvSpPr>
        <p:spPr>
          <a:xfrm>
            <a:off x="7190105" y="4803775"/>
            <a:ext cx="1931035" cy="13379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상위랭커</a:t>
            </a:r>
            <a:endParaRPr lang="ko-KR" altLang="en-US" sz="180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1%</a:t>
            </a:r>
            <a:endParaRPr lang="ko-KR" altLang="en-US" sz="180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charset="0"/>
                <a:ea typeface="나눔고딕 ExtraBold" charset="0"/>
              </a:rPr>
              <a:t>(다이아몬드)</a:t>
            </a:r>
            <a:endParaRPr lang="ko-KR" altLang="en-US" sz="1800">
              <a:solidFill>
                <a:srgbClr val="000000">
                  <a:lumMod val="75000"/>
                  <a:lumOff val="2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29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30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비즈니스 수익구조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05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355" y="436880"/>
            <a:ext cx="4806315" cy="644525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81" y="3030908"/>
            <a:ext cx="1216793" cy="1216793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29355" y="4627664"/>
            <a:ext cx="4748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079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질문은 둥글게 </a:t>
            </a:r>
            <a:r>
              <a:rPr lang="en-US" altLang="ko-KR" sz="4000" dirty="0">
                <a:solidFill>
                  <a:srgbClr val="0079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321203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108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서비스 개요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3" name="Google Shape;113;p14"/>
          <p:cNvSpPr/>
          <p:nvPr/>
        </p:nvSpPr>
        <p:spPr>
          <a:xfrm>
            <a:off x="628050" y="1731605"/>
            <a:ext cx="8415300" cy="285900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>
            <a:endCxn id="27" idx="4"/>
          </p:cNvCxnSpPr>
          <p:nvPr/>
        </p:nvCxnSpPr>
        <p:spPr>
          <a:xfrm flipV="1">
            <a:off x="733303" y="2042169"/>
            <a:ext cx="0" cy="130422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4"/>
          <p:cNvSpPr/>
          <p:nvPr/>
        </p:nvSpPr>
        <p:spPr>
          <a:xfrm>
            <a:off x="538529" y="4532153"/>
            <a:ext cx="2531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23F4F"/>
                </a:solidFill>
                <a:latin typeface="Nanum Gothic"/>
                <a:ea typeface="Nanum Gothic"/>
                <a:cs typeface="Nanum Gothic"/>
                <a:sym typeface="Nanum Gothic"/>
              </a:rPr>
              <a:t>나.. 주알못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투자에 관심은 있지만</a:t>
            </a:r>
            <a:endParaRPr sz="16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진입장벽이 높아서</a:t>
            </a:r>
            <a:endParaRPr sz="16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도전하지 못하는 사람 多</a:t>
            </a:r>
            <a:endParaRPr sz="16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 flipH="1" flipV="1">
            <a:off x="3744674" y="2017505"/>
            <a:ext cx="12601" cy="234724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4"/>
          <p:cNvSpPr/>
          <p:nvPr/>
        </p:nvSpPr>
        <p:spPr>
          <a:xfrm>
            <a:off x="3822931" y="2580550"/>
            <a:ext cx="2531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주식에 대한 지식 부족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학습을 필요로 하는 사람</a:t>
            </a:r>
            <a:endParaRPr sz="1600"/>
          </a:p>
        </p:txBody>
      </p:sp>
      <p:cxnSp>
        <p:nvCxnSpPr>
          <p:cNvPr id="118" name="Google Shape;118;p14"/>
          <p:cNvCxnSpPr/>
          <p:nvPr/>
        </p:nvCxnSpPr>
        <p:spPr>
          <a:xfrm flipV="1">
            <a:off x="6751695" y="2017505"/>
            <a:ext cx="1800" cy="170872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/>
          <p:nvPr/>
        </p:nvSpPr>
        <p:spPr>
          <a:xfrm>
            <a:off x="6295601" y="4669775"/>
            <a:ext cx="28662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23F4F"/>
                </a:solidFill>
                <a:latin typeface="Nanum Gothic"/>
                <a:ea typeface="Nanum Gothic"/>
                <a:cs typeface="Nanum Gothic"/>
                <a:sym typeface="Nanum Gothic"/>
              </a:rPr>
              <a:t>안정성 추구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실제 투자할 경우,</a:t>
            </a:r>
            <a:endParaRPr sz="16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돈을 잃게 될까 망설이는 사람</a:t>
            </a:r>
            <a:endParaRPr sz="16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0" name="Google Shape;120;p14" descr="C:/Users/kosmo-06/AppData/Roaming/PolarisOffice/ETemp/8668_23281912/fImage18136179282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3434725"/>
            <a:ext cx="861850" cy="87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3800" y="4469025"/>
            <a:ext cx="861850" cy="75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8425" y="3807500"/>
            <a:ext cx="786539" cy="7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9592724" y="1587745"/>
            <a:ext cx="21582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Nanum Gothic"/>
                <a:ea typeface="Nanum Gothic"/>
                <a:cs typeface="Nanum Gothic"/>
                <a:sym typeface="Nanum Gothic"/>
              </a:rPr>
              <a:t>주식 입문자</a:t>
            </a:r>
            <a:endParaRPr sz="24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4" name="Google Shape;124;p14"/>
          <p:cNvSpPr/>
          <p:nvPr/>
        </p:nvSpPr>
        <p:spPr>
          <a:xfrm rot="5400000">
            <a:off x="10298792" y="2794074"/>
            <a:ext cx="418800" cy="341700"/>
          </a:xfrm>
          <a:prstGeom prst="chevron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9860686" y="3587380"/>
            <a:ext cx="1868576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진입장벽 ↓</a:t>
            </a:r>
            <a:endParaRPr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실전 감각 ↑</a:t>
            </a:r>
            <a:endParaRPr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22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-1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23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고객의 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Pain-point 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제시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562488" y="1700539"/>
            <a:ext cx="341630" cy="3416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74464" y="1711619"/>
            <a:ext cx="341630" cy="3416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86440" y="1706075"/>
            <a:ext cx="341630" cy="3416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3" name="도형 183"/>
          <p:cNvCxnSpPr/>
          <p:nvPr/>
        </p:nvCxnSpPr>
        <p:spPr>
          <a:xfrm flipV="1">
            <a:off x="9394084" y="2311445"/>
            <a:ext cx="2228215" cy="1270"/>
          </a:xfrm>
          <a:prstGeom prst="line">
            <a:avLst/>
          </a:prstGeom>
          <a:ln w="28575" cap="flat" cmpd="dbl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1055901" y="1862052"/>
            <a:ext cx="2984084" cy="4292084"/>
            <a:chOff x="1641508" y="1591733"/>
            <a:chExt cx="3032093" cy="5266267"/>
          </a:xfrm>
        </p:grpSpPr>
        <p:grpSp>
          <p:nvGrpSpPr>
            <p:cNvPr id="137" name="Google Shape;137;p15"/>
            <p:cNvGrpSpPr/>
            <p:nvPr/>
          </p:nvGrpSpPr>
          <p:grpSpPr>
            <a:xfrm>
              <a:off x="2057235" y="2311355"/>
              <a:ext cx="2192860" cy="3869252"/>
              <a:chOff x="8813800" y="1532468"/>
              <a:chExt cx="2167500" cy="3835500"/>
            </a:xfrm>
          </p:grpSpPr>
          <p:sp>
            <p:nvSpPr>
              <p:cNvPr id="138" name="Google Shape;138;p15"/>
              <p:cNvSpPr/>
              <p:nvPr/>
            </p:nvSpPr>
            <p:spPr>
              <a:xfrm>
                <a:off x="8813800" y="1532468"/>
                <a:ext cx="2167500" cy="38355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pic>
            <p:nvPicPr>
              <p:cNvPr id="139" name="Google Shape;139;p15" descr="C:/Users/kosmo-10/AppData/Roaming/PolarisOffice/ETemp/11932_5336856/fImage58693092346.png"/>
              <p:cNvPicPr preferRelativeResize="0"/>
              <p:nvPr/>
            </p:nvPicPr>
            <p:blipFill rotWithShape="1">
              <a:blip r:embed="rId3">
                <a:alphaModFix/>
              </a:blip>
              <a:srcRect l="34531" r="34050"/>
              <a:stretch/>
            </p:blipFill>
            <p:spPr>
              <a:xfrm>
                <a:off x="9050866" y="1985240"/>
                <a:ext cx="1701800" cy="27084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0" name="Google Shape;140;p15" descr="unnamed.png"/>
            <p:cNvPicPr preferRelativeResize="0"/>
            <p:nvPr/>
          </p:nvPicPr>
          <p:blipFill rotWithShape="1">
            <a:blip r:embed="rId4">
              <a:alphaModFix/>
            </a:blip>
            <a:srcRect l="30729" t="8202" r="30729" b="2543"/>
            <a:stretch/>
          </p:blipFill>
          <p:spPr>
            <a:xfrm>
              <a:off x="1641508" y="1591733"/>
              <a:ext cx="3032093" cy="52662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5"/>
          <p:cNvGrpSpPr/>
          <p:nvPr/>
        </p:nvGrpSpPr>
        <p:grpSpPr>
          <a:xfrm>
            <a:off x="4173796" y="2773794"/>
            <a:ext cx="6605433" cy="369300"/>
            <a:chOff x="5441795" y="3099369"/>
            <a:chExt cx="5964812" cy="369300"/>
          </a:xfrm>
        </p:grpSpPr>
        <p:sp>
          <p:nvSpPr>
            <p:cNvPr id="142" name="Google Shape;142;p15"/>
            <p:cNvSpPr/>
            <p:nvPr/>
          </p:nvSpPr>
          <p:spPr>
            <a:xfrm>
              <a:off x="5733307" y="3099369"/>
              <a:ext cx="567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i="0" u="none" strike="noStrike" cap="none" dirty="0">
                  <a:solidFill>
                    <a:srgbClr val="000000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경제/증권 분야 뉴스 정보 및 KOSPI 주가 예측 정보 제공</a:t>
              </a:r>
              <a:endParaRPr sz="1800" b="1" dirty="0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pic>
          <p:nvPicPr>
            <p:cNvPr id="143" name="Google Shape;143;p15" descr="correct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1795" y="3153937"/>
              <a:ext cx="280851" cy="280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4171172" y="3835019"/>
            <a:ext cx="7602227" cy="369300"/>
            <a:chOff x="5449230" y="3779592"/>
            <a:chExt cx="6858271" cy="369300"/>
          </a:xfrm>
        </p:grpSpPr>
        <p:sp>
          <p:nvSpPr>
            <p:cNvPr id="145" name="Google Shape;145;p15"/>
            <p:cNvSpPr/>
            <p:nvPr/>
          </p:nvSpPr>
          <p:spPr>
            <a:xfrm>
              <a:off x="5730405" y="3779592"/>
              <a:ext cx="6577096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rgbClr val="000000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회계 재무 데이터 및 경제지표를 </a:t>
              </a:r>
              <a:r>
                <a:rPr lang="ko-KR" sz="1800" b="1" dirty="0">
                  <a:solidFill>
                    <a:srgbClr val="000000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활용한 종목별 주가 예측 정보 제공</a:t>
              </a:r>
              <a:endParaRPr sz="1800" b="1" dirty="0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pic>
          <p:nvPicPr>
            <p:cNvPr id="146" name="Google Shape;146;p15" descr="correct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9230" y="3841595"/>
              <a:ext cx="280851" cy="2808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5"/>
          <p:cNvSpPr/>
          <p:nvPr/>
        </p:nvSpPr>
        <p:spPr>
          <a:xfrm>
            <a:off x="4397441" y="4875969"/>
            <a:ext cx="54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sz="1800" b="1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하트, 투자금을 활용한 모의투자 서비스 제공</a:t>
            </a:r>
            <a:endParaRPr sz="1800" b="1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8" name="Google Shape;148;p15" descr="correc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1173" y="4887622"/>
            <a:ext cx="302449" cy="280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2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서비스 개요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26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27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서비스의 내용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1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1472874" y="2545167"/>
            <a:ext cx="3463128" cy="2724307"/>
            <a:chOff x="5733829" y="2850757"/>
            <a:chExt cx="2654552" cy="2088232"/>
          </a:xfrm>
        </p:grpSpPr>
        <p:pic>
          <p:nvPicPr>
            <p:cNvPr id="160" name="Google Shape;160;p16"/>
            <p:cNvPicPr preferRelativeResize="0"/>
            <p:nvPr/>
          </p:nvPicPr>
          <p:blipFill rotWithShape="1">
            <a:blip r:embed="rId3">
              <a:alphaModFix amt="50000"/>
            </a:blip>
            <a:srcRect t="11980" b="-11979"/>
            <a:stretch/>
          </p:blipFill>
          <p:spPr>
            <a:xfrm>
              <a:off x="5733829" y="3964113"/>
              <a:ext cx="2197336" cy="974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6" descr="플레이트, 그리기, 음식이(가) 표시된 사진&#10;&#10;자동 생성된 설명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>
              <a:off x="7139077" y="2850757"/>
              <a:ext cx="1039602" cy="50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6"/>
            <p:cNvSpPr txBox="1"/>
            <p:nvPr/>
          </p:nvSpPr>
          <p:spPr>
            <a:xfrm>
              <a:off x="5788581" y="3429000"/>
              <a:ext cx="259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딥러닝 기반</a:t>
              </a:r>
              <a:endParaRPr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ko-KR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주가 예측 모델</a:t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6983154" y="2357286"/>
            <a:ext cx="3757639" cy="2673284"/>
            <a:chOff x="8150814" y="3020573"/>
            <a:chExt cx="2880300" cy="2049121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5">
              <a:alphaModFix amt="20000"/>
            </a:blip>
            <a:srcRect/>
            <a:stretch/>
          </p:blipFill>
          <p:spPr>
            <a:xfrm>
              <a:off x="8503361" y="3020573"/>
              <a:ext cx="2049121" cy="2049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8150814" y="3701744"/>
              <a:ext cx="2880300" cy="831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모의투자 방식</a:t>
              </a:r>
              <a:endParaRPr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ko-KR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실전 연습</a:t>
              </a:r>
              <a:endParaRPr/>
            </a:p>
          </p:txBody>
        </p:sp>
      </p:grpSp>
      <p:sp>
        <p:nvSpPr>
          <p:cNvPr id="166" name="Google Shape;166;p16"/>
          <p:cNvSpPr/>
          <p:nvPr/>
        </p:nvSpPr>
        <p:spPr>
          <a:xfrm>
            <a:off x="5718362" y="3390617"/>
            <a:ext cx="553800" cy="522000"/>
          </a:xfrm>
          <a:prstGeom prst="plus">
            <a:avLst>
              <a:gd name="adj" fmla="val 40236"/>
            </a:avLst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17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서비스 개요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21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22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893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서비스의 </a:t>
              </a:r>
              <a:r>
                <a:rPr lang="ko-KR" altLang="en-US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차별점</a:t>
              </a:r>
              <a:r>
                <a:rPr sz="18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4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275" y="2261450"/>
            <a:ext cx="503999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8380" y="2261455"/>
            <a:ext cx="5040000" cy="36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14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-1</a:t>
              </a:r>
              <a:endParaRPr lang="ko-KR" altLang="en-US" sz="1600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85495" y="1073785"/>
            <a:ext cx="8041640" cy="979210"/>
            <a:chOff x="785495" y="1073785"/>
            <a:chExt cx="8041640" cy="979210"/>
          </a:xfrm>
        </p:grpSpPr>
        <p:sp>
          <p:nvSpPr>
            <p:cNvPr id="18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1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9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92333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모델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1 : 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뉴스데이터를 활용한 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KOSPI 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주가 예측 모델</a:t>
              </a:r>
              <a:endPara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- </a:t>
              </a:r>
              <a:r>
                <a:rPr lang="en-US" sz="16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Naver</a:t>
              </a:r>
              <a:r>
                <a:rPr 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/</a:t>
              </a:r>
              <a:r>
                <a:rPr lang="en-US" sz="1600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Paxnet</a:t>
              </a:r>
              <a:r>
                <a:rPr 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경제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/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증권 분야 뉴스 제목 수집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(19.08 ~ 20.01)</a:t>
              </a:r>
              <a:r>
                <a:rPr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4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l="5090" r="21671" b="11418"/>
          <a:stretch/>
        </p:blipFill>
        <p:spPr>
          <a:xfrm>
            <a:off x="2400426" y="2834641"/>
            <a:ext cx="7407776" cy="34562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13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-1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85495" y="1073785"/>
            <a:ext cx="8041640" cy="1440875"/>
            <a:chOff x="785495" y="1073785"/>
            <a:chExt cx="8041640" cy="1440875"/>
          </a:xfrm>
        </p:grpSpPr>
        <p:sp>
          <p:nvSpPr>
            <p:cNvPr id="17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8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138499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모델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1 : KOSPI 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주가 데이터 수집 및 전처리</a:t>
              </a:r>
              <a:endParaRPr lang="en-US" altLang="ko-KR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285750" indent="-2857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일별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KOSPI 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주가 데이터 수집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(19.08 ~ 20.01)</a:t>
              </a:r>
            </a:p>
            <a:p>
              <a:pPr marL="285750" indent="-2857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altLang="ko-KR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285750" indent="-2857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해당 날짜 대비 다음날 주가가 상승하면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1, </a:t>
              </a:r>
              <a:r>
                <a:rPr lang="ko-KR" altLang="en-US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하락하면 </a:t>
              </a:r>
              <a:r>
                <a:rPr lang="en-US" altLang="ko-KR" sz="1600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0</a:t>
              </a: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0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r="33849"/>
          <a:stretch/>
        </p:blipFill>
        <p:spPr>
          <a:xfrm>
            <a:off x="616875" y="1981450"/>
            <a:ext cx="5493900" cy="394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9"/>
          <p:cNvGrpSpPr/>
          <p:nvPr/>
        </p:nvGrpSpPr>
        <p:grpSpPr>
          <a:xfrm>
            <a:off x="6234046" y="1523426"/>
            <a:ext cx="5089090" cy="2633679"/>
            <a:chOff x="4858712" y="2401763"/>
            <a:chExt cx="3952384" cy="2362256"/>
          </a:xfrm>
        </p:grpSpPr>
        <p:pic>
          <p:nvPicPr>
            <p:cNvPr id="211" name="Google Shape;211;p19" descr="스크린샷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r="31488"/>
            <a:stretch/>
          </p:blipFill>
          <p:spPr>
            <a:xfrm>
              <a:off x="4858715" y="2401763"/>
              <a:ext cx="3952381" cy="107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9"/>
            <p:cNvPicPr preferRelativeResize="0"/>
            <p:nvPr/>
          </p:nvPicPr>
          <p:blipFill rotWithShape="1">
            <a:blip r:embed="rId5">
              <a:alphaModFix/>
            </a:blip>
            <a:srcRect r="38994"/>
            <a:stretch/>
          </p:blipFill>
          <p:spPr>
            <a:xfrm>
              <a:off x="4858714" y="3515013"/>
              <a:ext cx="3952380" cy="624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9" descr="스크린샷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 l="1581" r="32520" b="58518"/>
            <a:stretch/>
          </p:blipFill>
          <p:spPr>
            <a:xfrm>
              <a:off x="4858712" y="4139516"/>
              <a:ext cx="3952384" cy="6245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33456" y="5661562"/>
            <a:ext cx="3735040" cy="4191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7277472" y="5288632"/>
            <a:ext cx="345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실제 KOSPI 주가와 비교 </a:t>
            </a:r>
            <a:endParaRPr sz="1600" b="1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6" name="Google Shape;216;p19"/>
          <p:cNvSpPr/>
          <p:nvPr/>
        </p:nvSpPr>
        <p:spPr>
          <a:xfrm rot="5400000">
            <a:off x="8788350" y="4645550"/>
            <a:ext cx="418800" cy="341700"/>
          </a:xfrm>
          <a:prstGeom prst="chevron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6581581" y="3042425"/>
            <a:ext cx="1556400" cy="333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21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3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22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9332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모델</a:t>
              </a:r>
              <a:r>
                <a:rPr lang="en-US" altLang="ko-KR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1 : 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자연어 처리 및 </a:t>
              </a:r>
              <a:r>
                <a:rPr lang="ko-KR" altLang="en-US" b="1" dirty="0" err="1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감성분석</a:t>
              </a: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 모델 구현</a:t>
              </a: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3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4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-1</a:t>
              </a:r>
            </a:p>
          </p:txBody>
        </p:sp>
        <p:sp>
          <p:nvSpPr>
            <p:cNvPr id="25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01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도형 3">
            <a:extLst>
              <a:ext uri="{FF2B5EF4-FFF2-40B4-BE49-F238E27FC236}">
                <a16:creationId xmlns:a16="http://schemas.microsoft.com/office/drawing/2014/main" id="{B919243F-9F97-4AD5-BAA4-E8D6B29E1C97}"/>
              </a:ext>
            </a:extLst>
          </p:cNvPr>
          <p:cNvSpPr>
            <a:spLocks/>
          </p:cNvSpPr>
          <p:nvPr/>
        </p:nvSpPr>
        <p:spPr>
          <a:xfrm>
            <a:off x="6064407" y="5026480"/>
            <a:ext cx="2384489" cy="88762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>
            <a:solidFill>
              <a:srgbClr val="FFFFFF">
                <a:lumMod val="50000"/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600" b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시장의 영향</a:t>
            </a:r>
            <a:endParaRPr lang="ko-KR" altLang="en-US" sz="1600" b="1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600" b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(경제 지표)</a:t>
            </a:r>
            <a:endParaRPr lang="ko-KR" altLang="en-US" sz="1600" b="1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도형 37">
            <a:extLst>
              <a:ext uri="{FF2B5EF4-FFF2-40B4-BE49-F238E27FC236}">
                <a16:creationId xmlns:a16="http://schemas.microsoft.com/office/drawing/2014/main" id="{708C5244-20EA-4980-90D6-218A60146769}"/>
              </a:ext>
            </a:extLst>
          </p:cNvPr>
          <p:cNvSpPr>
            <a:spLocks/>
          </p:cNvSpPr>
          <p:nvPr/>
        </p:nvSpPr>
        <p:spPr>
          <a:xfrm>
            <a:off x="3153975" y="4111535"/>
            <a:ext cx="2672869" cy="79039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>
            <a:solidFill>
              <a:srgbClr val="FFFFFF">
                <a:lumMod val="50000"/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600" b="1" dirty="0" err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개별</a:t>
            </a: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sz="1600" b="1" dirty="0" err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기업의</a:t>
            </a: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sz="1600" b="1" dirty="0" err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영향</a:t>
            </a: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6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sz="1600" b="1" dirty="0" err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회계</a:t>
            </a: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sz="1600" b="1" dirty="0" err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재무비율</a:t>
            </a: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sz="1600" b="1" dirty="0" err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Google Shape;107;p14"/>
          <p:cNvGrpSpPr/>
          <p:nvPr/>
        </p:nvGrpSpPr>
        <p:grpSpPr>
          <a:xfrm>
            <a:off x="330200" y="0"/>
            <a:ext cx="11443200" cy="756900"/>
            <a:chOff x="330200" y="0"/>
            <a:chExt cx="11443200" cy="756900"/>
          </a:xfrm>
        </p:grpSpPr>
        <p:sp>
          <p:nvSpPr>
            <p:cNvPr id="26" name="Google Shape;108;p14"/>
            <p:cNvSpPr/>
            <p:nvPr/>
          </p:nvSpPr>
          <p:spPr>
            <a:xfrm>
              <a:off x="330200" y="0"/>
              <a:ext cx="11443200" cy="7569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모델 구현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-2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 </a:t>
              </a:r>
              <a:endPara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Google Shape;111;p14"/>
            <p:cNvSpPr/>
            <p:nvPr/>
          </p:nvSpPr>
          <p:spPr>
            <a:xfrm>
              <a:off x="335280" y="634365"/>
              <a:ext cx="184122" cy="121994"/>
            </a:xfrm>
            <a:custGeom>
              <a:avLst/>
              <a:gdLst/>
              <a:ahLst/>
              <a:cxnLst/>
              <a:rect l="l" t="t" r="r" b="b"/>
              <a:pathLst>
                <a:path w="183663" h="121387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12;p14"/>
            <p:cNvSpPr/>
            <p:nvPr/>
          </p:nvSpPr>
          <p:spPr>
            <a:xfrm>
              <a:off x="768985" y="422275"/>
              <a:ext cx="141000" cy="141000"/>
            </a:xfrm>
            <a:prstGeom prst="donut">
              <a:avLst>
                <a:gd name="adj" fmla="val 3846"/>
              </a:avLst>
            </a:prstGeom>
            <a:solidFill>
              <a:srgbClr val="3498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5495" y="1073785"/>
            <a:ext cx="8041640" cy="461010"/>
            <a:chOff x="785495" y="1073785"/>
            <a:chExt cx="8041640" cy="461010"/>
          </a:xfrm>
        </p:grpSpPr>
        <p:sp>
          <p:nvSpPr>
            <p:cNvPr id="30" name="텍스트 상자 150"/>
            <p:cNvSpPr txBox="1">
              <a:spLocks/>
            </p:cNvSpPr>
            <p:nvPr/>
          </p:nvSpPr>
          <p:spPr>
            <a:xfrm>
              <a:off x="785495" y="1073785"/>
              <a:ext cx="1214755" cy="461010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2</a:t>
              </a:r>
              <a:r>
                <a:rPr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-</a:t>
              </a:r>
              <a:r>
                <a:rPr lang="en-US" sz="24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4</a:t>
              </a:r>
              <a:r>
                <a:rPr sz="2000" b="1" dirty="0">
                  <a:solidFill>
                    <a:srgbClr val="FFFFFF">
                      <a:lumMod val="50000"/>
                    </a:srgb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2000" b="1" dirty="0">
                <a:solidFill>
                  <a:srgbClr val="FFFFFF">
                    <a:lumMod val="50000"/>
                  </a:srgb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33" name="텍스트 상자 151"/>
            <p:cNvSpPr txBox="1">
              <a:spLocks/>
            </p:cNvSpPr>
            <p:nvPr/>
          </p:nvSpPr>
          <p:spPr>
            <a:xfrm>
              <a:off x="1737360" y="1129665"/>
              <a:ext cx="7089775" cy="369332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회계 재무 데이터와 경제지표를 활용한 종목별 주가 예측 모델</a:t>
              </a:r>
              <a:endParaRPr lang="ko-KR" altLang="en-US" sz="1600" b="1" dirty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10094" y="2478263"/>
            <a:ext cx="6797340" cy="2356541"/>
            <a:chOff x="3089908" y="2491973"/>
            <a:chExt cx="6797340" cy="2356541"/>
          </a:xfrm>
        </p:grpSpPr>
        <p:sp>
          <p:nvSpPr>
            <p:cNvPr id="31" name="도형 45">
              <a:extLst>
                <a:ext uri="{FF2B5EF4-FFF2-40B4-BE49-F238E27FC236}">
                  <a16:creationId xmlns:a16="http://schemas.microsoft.com/office/drawing/2014/main" id="{B6ED20B6-1C8B-482A-A29B-C42A582FCC7B}"/>
                </a:ext>
              </a:extLst>
            </p:cNvPr>
            <p:cNvSpPr>
              <a:spLocks/>
            </p:cNvSpPr>
            <p:nvPr/>
          </p:nvSpPr>
          <p:spPr>
            <a:xfrm rot="5400000">
              <a:off x="6503882" y="3744348"/>
              <a:ext cx="1822884" cy="38544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도형 44">
              <a:extLst>
                <a:ext uri="{FF2B5EF4-FFF2-40B4-BE49-F238E27FC236}">
                  <a16:creationId xmlns:a16="http://schemas.microsoft.com/office/drawing/2014/main" id="{6680B2E0-52D2-4700-9845-01D601001419}"/>
                </a:ext>
              </a:extLst>
            </p:cNvPr>
            <p:cNvSpPr>
              <a:spLocks/>
            </p:cNvSpPr>
            <p:nvPr/>
          </p:nvSpPr>
          <p:spPr>
            <a:xfrm rot="5400000">
              <a:off x="4216699" y="3295956"/>
              <a:ext cx="907051" cy="36639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089908" y="2491973"/>
              <a:ext cx="6797340" cy="759816"/>
              <a:chOff x="3351805" y="2675489"/>
              <a:chExt cx="6797340" cy="759816"/>
            </a:xfrm>
          </p:grpSpPr>
          <p:sp>
            <p:nvSpPr>
              <p:cNvPr id="48" name="텍스트 개체 틀 38">
                <a:extLst>
                  <a:ext uri="{FF2B5EF4-FFF2-40B4-BE49-F238E27FC236}">
                    <a16:creationId xmlns:a16="http://schemas.microsoft.com/office/drawing/2014/main" id="{0BCDB105-F4DA-4323-95E9-EA5DD55313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1805" y="2675489"/>
                <a:ext cx="6797340" cy="759816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0" tIns="45720" rIns="0" bIns="45720" numCol="1" rtlCol="0" anchor="t">
                <a:noAutofit/>
              </a:bodyPr>
              <a:lstStyle>
                <a:lvl1pPr mar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2500" b="1" kern="1200">
                    <a:solidFill>
                      <a:schemeClr val="bg1"/>
                    </a:solidFill>
                    <a:latin typeface="+mj-lt"/>
                    <a:ea typeface="맑은 고딕" charset="0"/>
                    <a:cs typeface="+mj-cs"/>
                  </a:defRPr>
                </a:lvl1pPr>
              </a:lstStyle>
              <a:p>
                <a:pPr eaLnBrk="0" hangingPunct="0"/>
                <a:r>
                  <a:rPr lang="ko-KR" altLang="en-US" sz="2000" spc="-4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주가    </a:t>
                </a:r>
                <a:r>
                  <a:rPr lang="en-US" altLang="ko-KR" sz="2000" spc="-4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=  </a:t>
                </a:r>
                <a:r>
                  <a:rPr lang="en-US" sz="2000" spc="-4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Company      +     (        * Market      )  +   Error</a:t>
                </a:r>
                <a:endParaRPr lang="en-US" altLang="ko-KR" sz="20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텍스트 상자 41">
                <a:extLst>
                  <a:ext uri="{FF2B5EF4-FFF2-40B4-BE49-F238E27FC236}">
                    <a16:creationId xmlns:a16="http://schemas.microsoft.com/office/drawing/2014/main" id="{BABA555C-C520-4282-ACEF-FF449234F7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68" y="2874868"/>
                <a:ext cx="289823" cy="309060"/>
              </a:xfrm>
              <a:prstGeom prst="rect">
                <a:avLst/>
              </a:prstGeom>
              <a:noFill/>
              <a:ln w="0" cap="flat" cmpd="sng">
                <a:noFill/>
                <a:prstDash val="solid"/>
              </a:ln>
            </p:spPr>
            <p:txBody>
              <a:bodyPr vert="horz" wrap="none" lIns="89535" tIns="46355" rIns="89535" bIns="46355" anchor="t">
                <a:spAutoFit/>
              </a:bodyPr>
              <a:lstStyle>
                <a:defPPr>
                  <a:defRPr lang="ko-KR"/>
                </a:defPPr>
                <a:lvl1pPr indent="0">
                  <a:buFontTx/>
                  <a:buNone/>
                  <a:defRPr sz="140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dirty="0"/>
                  <a:t>n</a:t>
                </a:r>
                <a:endParaRPr lang="ko-KR" altLang="en-US" dirty="0"/>
              </a:p>
            </p:txBody>
          </p:sp>
          <p:sp>
            <p:nvSpPr>
              <p:cNvPr id="50" name="텍스트 상자 42">
                <a:extLst>
                  <a:ext uri="{FF2B5EF4-FFF2-40B4-BE49-F238E27FC236}">
                    <a16:creationId xmlns:a16="http://schemas.microsoft.com/office/drawing/2014/main" id="{8CB5C449-52A4-4181-A81C-83B47E237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9818" y="2847910"/>
                <a:ext cx="464551" cy="309060"/>
              </a:xfrm>
              <a:prstGeom prst="rect">
                <a:avLst/>
              </a:prstGeom>
              <a:noFill/>
              <a:ln w="0" cap="flat" cmpd="sng">
                <a:noFill/>
                <a:prstDash val="solid"/>
              </a:ln>
            </p:spPr>
            <p:txBody>
              <a:bodyPr vert="horz" wrap="non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buFontTx/>
                  <a:buNone/>
                </a:pPr>
                <a:r>
                  <a:rPr sz="1400" dirty="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rPr>
                  <a:t>n-1</a:t>
                </a:r>
                <a:endParaRPr lang="ko-KR" altLang="en-US" sz="14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1" name="텍스트 상자 43">
                <a:extLst>
                  <a:ext uri="{FF2B5EF4-FFF2-40B4-BE49-F238E27FC236}">
                    <a16:creationId xmlns:a16="http://schemas.microsoft.com/office/drawing/2014/main" id="{4D97B70A-9E08-4881-832E-E5EE8BE0F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4988" y="2874868"/>
                <a:ext cx="464551" cy="309060"/>
              </a:xfrm>
              <a:prstGeom prst="rect">
                <a:avLst/>
              </a:prstGeom>
              <a:noFill/>
              <a:ln w="0" cap="flat" cmpd="sng">
                <a:noFill/>
                <a:prstDash val="solid"/>
              </a:ln>
            </p:spPr>
            <p:txBody>
              <a:bodyPr vert="horz" wrap="none" lIns="89535" tIns="46355" rIns="89535" bIns="46355" anchor="t">
                <a:spAutoFit/>
              </a:bodyPr>
              <a:lstStyle>
                <a:defPPr>
                  <a:defRPr lang="ko-KR"/>
                </a:defPPr>
                <a:lvl1pPr indent="0">
                  <a:buFontTx/>
                  <a:buNone/>
                  <a:defRPr sz="1400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dirty="0"/>
                  <a:t>n-1</a:t>
                </a:r>
                <a:endParaRPr lang="ko-KR" altLang="en-US" dirty="0"/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4015048" y="3015019"/>
              <a:ext cx="154616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4221" y="3015019"/>
              <a:ext cx="179245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6" name="그림 55" descr="C:/Users/kosmo-19/AppData/Roaming/PolarisOffice/ETemp/6832_8117360/fImage127817141.png">
            <a:extLst>
              <a:ext uri="{FF2B5EF4-FFF2-40B4-BE49-F238E27FC236}">
                <a16:creationId xmlns:a16="http://schemas.microsoft.com/office/drawing/2014/main" id="{32D69DD4-C7AE-4B0B-A999-667FAD4E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39" y="2261090"/>
            <a:ext cx="426427" cy="698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47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Pages>18</Pages>
  <Words>941</Words>
  <Characters>0</Characters>
  <Application>Microsoft Office PowerPoint</Application>
  <DocSecurity>0</DocSecurity>
  <PresentationFormat>와이드스크린</PresentationFormat>
  <Lines>0</Lines>
  <Paragraphs>268</Paragraphs>
  <Slides>28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46</cp:revision>
  <dcterms:modified xsi:type="dcterms:W3CDTF">2020-02-06T06:32:52Z</dcterms:modified>
</cp:coreProperties>
</file>