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0" r:id="rId4"/>
    <p:sldId id="284" r:id="rId5"/>
    <p:sldId id="285" r:id="rId6"/>
    <p:sldId id="329" r:id="rId7"/>
    <p:sldId id="278" r:id="rId8"/>
    <p:sldId id="267" r:id="rId9"/>
    <p:sldId id="275" r:id="rId10"/>
    <p:sldId id="323" r:id="rId11"/>
    <p:sldId id="283" r:id="rId12"/>
    <p:sldId id="276" r:id="rId13"/>
    <p:sldId id="281" r:id="rId14"/>
    <p:sldId id="287" r:id="rId15"/>
    <p:sldId id="282" r:id="rId16"/>
    <p:sldId id="277" r:id="rId17"/>
    <p:sldId id="280" r:id="rId18"/>
    <p:sldId id="288" r:id="rId19"/>
    <p:sldId id="289" r:id="rId20"/>
    <p:sldId id="290" r:id="rId21"/>
    <p:sldId id="291" r:id="rId22"/>
    <p:sldId id="294" r:id="rId23"/>
    <p:sldId id="292" r:id="rId24"/>
    <p:sldId id="299" r:id="rId25"/>
    <p:sldId id="296" r:id="rId26"/>
    <p:sldId id="301" r:id="rId27"/>
    <p:sldId id="302" r:id="rId28"/>
    <p:sldId id="300" r:id="rId29"/>
    <p:sldId id="304" r:id="rId30"/>
    <p:sldId id="303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4" r:id="rId49"/>
    <p:sldId id="325" r:id="rId50"/>
    <p:sldId id="322" r:id="rId51"/>
    <p:sldId id="326" r:id="rId52"/>
    <p:sldId id="327" r:id="rId53"/>
    <p:sldId id="328" r:id="rId54"/>
    <p:sldId id="330" r:id="rId55"/>
    <p:sldId id="272" r:id="rId56"/>
    <p:sldId id="261" r:id="rId57"/>
    <p:sldId id="271" r:id="rId5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227"/>
    <a:srgbClr val="5464AA"/>
    <a:srgbClr val="FFD966"/>
    <a:srgbClr val="F7F7F7"/>
    <a:srgbClr val="595959"/>
    <a:srgbClr val="303962"/>
    <a:srgbClr val="FFFFFF"/>
    <a:srgbClr val="E68686"/>
    <a:srgbClr val="ECEBE9"/>
    <a:srgbClr val="BC3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9DAD-5C14-4654-A135-9B48BE6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1CFB-85C0-456A-A244-DBAF6147A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21F-C608-494B-B8CA-43BB3406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7AD0F-323C-4C38-8D9E-3B012022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13EE4-0842-4626-89EE-BB13EB49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523B0-D59A-430E-8F78-2100B2E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3265F-DB73-409A-B806-EFA182E0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DB938-A99C-4530-9F63-83F20FD5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94669-1AFD-4B5E-83C3-9D605CA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C9195-C62C-403D-97BF-A4B5283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6CB4-EA8F-4885-948A-95BD2154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DB56A-D0F9-4A93-B5D5-C3A3DB1A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5574-81E8-4B9E-915C-C7E65C41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A80FF-8CCC-46B2-B6F3-16CE7BA1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974DE-645C-4300-9C85-F3DE935B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8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7E846-C738-4BA1-B2FD-C78F23F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EA22F-99B0-40E2-94D0-B0A2AF2C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711E4-B467-42AA-8AC3-F5E1F031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D939A-8926-4A34-BEB0-730F64F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5837-8B0E-4E6F-ABFA-BDD7B337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2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22E89-783F-48C7-B6A7-3070156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FD7B7-AEE2-4230-9B48-4ECAFBEF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5714-24E5-4074-A913-CF36F807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87CF-E5EC-4A96-913D-4A0F6EB6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F0FA5-7C50-44EB-B365-B1EF0E25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9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173AF-B618-458A-A8D2-F41D1A41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5B4A3-310B-4FEA-A538-A9ACE3F0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623DE-AE8B-4F69-8E6D-B238E090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5B526-E795-431B-9D0D-480BC57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2B414-0A90-4D77-B35B-C21BD78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6A81F-CB8F-43B7-BEED-B9C091B8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0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1DA26-9529-4C72-800D-72AB2284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71C0E-E495-4FAC-8055-302A6053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55AF8-EF4F-4FD0-BF73-8E8B3952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17332-6822-4F3F-A5BF-CA8C5ACE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31EC6E-040C-4D03-8666-810ED924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591A2-BAE0-494B-A28B-BB471A50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71F0B-F3AD-402F-8D9F-5A2459F2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B657C2-4C96-4B10-BC81-A4F75AF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5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4A1CE-659F-449B-B7AF-B404153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ED0CF-1EB0-4882-B176-ACE92F5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294D6-385E-4CBC-BB19-2B7349BB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6B8BA3-0794-4D0A-9056-B5A1B6B8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A755EA-2C81-4CCF-ADBC-F4E44E91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B80ADA-0D2D-4DC8-87D8-08233C0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35BBF-2142-4E83-AAD3-C9FB3645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08D80-AA5A-42DB-8A8E-8D43E536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FC2EE-FF76-4959-8937-B5278867E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286ED-F522-4452-8A24-9B54FB38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062AB-9D65-4FF9-B33F-58A8589D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3CCCD-F340-49B5-979C-96FFF6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8771-1760-4019-8554-75C4A5D9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DBD3-EBA7-45C4-959E-E3AEDEBA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9AFCE-5D5A-439C-9416-F2F63B357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F96B8F-347B-4C10-9BB1-3F72849C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5F018-CFA3-47CD-B075-A6F56744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0A465C-5C8E-4D61-8092-B07C41C9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AC55D-46B0-4FC4-9A03-456F1A1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5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57B37-C6A9-4B89-A4E4-C3EDBC4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9D761-6620-4521-8B0B-EF77E5FFA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32ECD-A3C9-4E91-A111-FF0F67A14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7810-9465-4E56-AB9A-8E83775070C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BCB2A-B63B-4BD5-92EA-89C95F50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A1E18-5A40-4EB3-BB34-8EB2FAA25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96E0-8284-4126-957A-9B7F70848FE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api/pandas.DataFrame.ewm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34F6D43-5691-4A67-89E1-2FB829FF9E4F}"/>
              </a:ext>
            </a:extLst>
          </p:cNvPr>
          <p:cNvSpPr/>
          <p:nvPr/>
        </p:nvSpPr>
        <p:spPr>
          <a:xfrm>
            <a:off x="376027" y="344201"/>
            <a:ext cx="11439945" cy="60827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1FADB85-E686-462D-A485-3251109C5436}"/>
              </a:ext>
            </a:extLst>
          </p:cNvPr>
          <p:cNvSpPr/>
          <p:nvPr/>
        </p:nvSpPr>
        <p:spPr>
          <a:xfrm>
            <a:off x="5605278" y="1978087"/>
            <a:ext cx="857723" cy="8094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3200">
              <a:solidFill>
                <a:prstClr val="white"/>
              </a:solidFill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87BA28D-33C5-43AF-970E-26999AE17915}"/>
              </a:ext>
            </a:extLst>
          </p:cNvPr>
          <p:cNvGrpSpPr/>
          <p:nvPr/>
        </p:nvGrpSpPr>
        <p:grpSpPr>
          <a:xfrm>
            <a:off x="5822044" y="2121155"/>
            <a:ext cx="429463" cy="456741"/>
            <a:chOff x="11242636" y="735673"/>
            <a:chExt cx="230946" cy="228482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970DAD8-A6E3-48BF-8D1C-673AB141B080}"/>
                </a:ext>
              </a:extLst>
            </p:cNvPr>
            <p:cNvSpPr/>
            <p:nvPr/>
          </p:nvSpPr>
          <p:spPr>
            <a:xfrm>
              <a:off x="11302773" y="800483"/>
              <a:ext cx="108789" cy="108789"/>
            </a:xfrm>
            <a:prstGeom prst="ellipse">
              <a:avLst/>
            </a:prstGeom>
            <a:solidFill>
              <a:srgbClr val="FFC000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84" name="사각형: 둥근 위쪽 모서리 16">
              <a:extLst>
                <a:ext uri="{FF2B5EF4-FFF2-40B4-BE49-F238E27FC236}">
                  <a16:creationId xmlns:a16="http://schemas.microsoft.com/office/drawing/2014/main" id="{91BF2FC8-071D-4609-83EB-B8AB51FD9950}"/>
                </a:ext>
              </a:extLst>
            </p:cNvPr>
            <p:cNvSpPr/>
            <p:nvPr/>
          </p:nvSpPr>
          <p:spPr>
            <a:xfrm>
              <a:off x="11333147" y="910155"/>
              <a:ext cx="48043" cy="5400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>
                <a:solidFill>
                  <a:prstClr val="black"/>
                </a:solidFill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3179C3A-7FB3-4AED-81F6-31C07000E3D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9549" y="735673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9DF4843-1541-4000-A861-6FA3EE6D35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459354" y="83820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5214D7D-E792-4EAE-8927-F0C29E79BB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56864" y="83542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876E0D67-EB1F-4DE7-9F1D-FCF86AEECCA2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11282498" y="767378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60A00B5-8E54-49D9-9864-50BE611E781B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11433473" y="772140"/>
              <a:ext cx="0" cy="28456"/>
            </a:xfrm>
            <a:prstGeom prst="line">
              <a:avLst/>
            </a:prstGeom>
            <a:ln w="15875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A2B249-495C-34A7-E98C-A1765BFC831D}"/>
              </a:ext>
            </a:extLst>
          </p:cNvPr>
          <p:cNvSpPr/>
          <p:nvPr/>
        </p:nvSpPr>
        <p:spPr>
          <a:xfrm>
            <a:off x="2696933" y="3134161"/>
            <a:ext cx="7109147" cy="6477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5400" b="1" i="1" kern="0" spc="300" dirty="0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신용카드 매출예측</a:t>
            </a:r>
            <a:endParaRPr lang="ko-KR" altLang="en-US" sz="5400" spc="300" dirty="0">
              <a:solidFill>
                <a:prstClr val="white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CD80DC-F57F-B9E7-E95A-1CA599205352}"/>
              </a:ext>
            </a:extLst>
          </p:cNvPr>
          <p:cNvSpPr/>
          <p:nvPr/>
        </p:nvSpPr>
        <p:spPr>
          <a:xfrm>
            <a:off x="4105342" y="5442924"/>
            <a:ext cx="5817134" cy="6477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sz="2800" b="1" i="1" kern="0" spc="300" dirty="0" err="1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박ㅇㅇ</a:t>
            </a:r>
            <a:r>
              <a:rPr lang="ko-KR" altLang="en-US" sz="2800" b="1" i="1" kern="0" spc="300" dirty="0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</a:t>
            </a:r>
            <a:r>
              <a:rPr lang="ko-KR" altLang="en-US" sz="2800" b="1" i="1" kern="0" spc="300" dirty="0" err="1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황ㅇㅇ</a:t>
            </a:r>
            <a:r>
              <a:rPr lang="ko-KR" altLang="en-US" sz="2800" b="1" i="1" kern="0" spc="300" dirty="0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김윤명  </a:t>
            </a:r>
            <a:r>
              <a:rPr lang="ko-KR" altLang="en-US" sz="2800" b="1" i="1" kern="0" spc="300" dirty="0" err="1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이ㅇㅇ</a:t>
            </a:r>
            <a:endParaRPr lang="ko-KR" altLang="en-US" sz="2800" spc="300" dirty="0">
              <a:solidFill>
                <a:prstClr val="white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5DB548-41FB-5968-9E53-D7359094EEDD}"/>
              </a:ext>
            </a:extLst>
          </p:cNvPr>
          <p:cNvSpPr/>
          <p:nvPr/>
        </p:nvSpPr>
        <p:spPr>
          <a:xfrm>
            <a:off x="9922476" y="5378819"/>
            <a:ext cx="1747090" cy="6477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4400" b="1" kern="0" spc="300" dirty="0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</a:t>
            </a:r>
            <a:r>
              <a:rPr lang="ko-KR" altLang="en-US" sz="4400" b="1" kern="0" spc="300" dirty="0">
                <a:solidFill>
                  <a:prstClr val="white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</a:t>
            </a:r>
            <a:endParaRPr lang="ko-KR" altLang="en-US" sz="4400" spc="300" dirty="0">
              <a:solidFill>
                <a:prstClr val="white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22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643019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7945169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996751" y="1424473"/>
            <a:ext cx="10062827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flipH="1">
            <a:off x="996741" y="1416677"/>
            <a:ext cx="10075832" cy="72361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152743" y="1556742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Evaluation Metric(</a:t>
            </a:r>
            <a:r>
              <a:rPr lang="ko-KR" altLang="en-US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측정 척도</a:t>
            </a:r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endParaRPr lang="ko-KR" altLang="en-US" sz="2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BCD165-83E1-4B15-9575-23E8E2D3F58E}"/>
              </a:ext>
            </a:extLst>
          </p:cNvPr>
          <p:cNvSpPr/>
          <p:nvPr/>
        </p:nvSpPr>
        <p:spPr>
          <a:xfrm>
            <a:off x="1373612" y="2167867"/>
            <a:ext cx="8668871" cy="38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MAE(Mean Absolute Error) 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모든 절대 오차의 평균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통계적 추정의 정확성에 대한 질적인 척도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수치가 작을수록 정확성이 높은 것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에러에 따른 손실이 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선형적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올라가는 상황에서 쓰기 적합한 방식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MAE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토대로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28544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643019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7945169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996751" y="1424473"/>
            <a:ext cx="10062827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flipH="1">
            <a:off x="996741" y="1416677"/>
            <a:ext cx="10075832" cy="72361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119427" y="1548909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Evaluation Metric(</a:t>
            </a:r>
            <a:r>
              <a:rPr lang="ko-KR" altLang="en-US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측정 척도</a:t>
            </a:r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endParaRPr lang="ko-KR" altLang="en-US" sz="2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0C7EE6-3FF9-4E78-BD0A-7AC8440F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85" y="2335198"/>
            <a:ext cx="4924563" cy="3609928"/>
          </a:xfrm>
          <a:prstGeom prst="rect">
            <a:avLst/>
          </a:prstGeom>
        </p:spPr>
      </p:pic>
      <p:pic>
        <p:nvPicPr>
          <p:cNvPr id="28" name="Picture 1">
            <a:extLst>
              <a:ext uri="{FF2B5EF4-FFF2-40B4-BE49-F238E27FC236}">
                <a16:creationId xmlns:a16="http://schemas.microsoft.com/office/drawing/2014/main" id="{AB96C534-E9EB-4211-A89C-8FD35847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22" y="2545816"/>
            <a:ext cx="3840097" cy="312489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665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D41E150F-136F-4E39-8C23-1708B9BBC8AA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1D1EA-789D-41C2-B368-58A473B9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82" y="2287151"/>
            <a:ext cx="9267825" cy="3543300"/>
          </a:xfrm>
          <a:prstGeom prst="rect">
            <a:avLst/>
          </a:prstGeom>
        </p:spPr>
      </p:pic>
      <p:sp>
        <p:nvSpPr>
          <p:cNvPr id="34" name="양쪽 모서리가 둥근 사각형 23">
            <a:extLst>
              <a:ext uri="{FF2B5EF4-FFF2-40B4-BE49-F238E27FC236}">
                <a16:creationId xmlns:a16="http://schemas.microsoft.com/office/drawing/2014/main" id="{22DD0511-6A91-47D1-80AE-41E725D80C18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1B8C8-42A3-458F-9700-8C26AE9645BC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원본 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B9CAE8-1E25-4B6F-8A8A-90B5E0539DF7}"/>
              </a:ext>
            </a:extLst>
          </p:cNvPr>
          <p:cNvSpPr/>
          <p:nvPr/>
        </p:nvSpPr>
        <p:spPr>
          <a:xfrm>
            <a:off x="8095129" y="2653553"/>
            <a:ext cx="493059" cy="1452282"/>
          </a:xfrm>
          <a:prstGeom prst="rect">
            <a:avLst/>
          </a:prstGeom>
          <a:noFill/>
          <a:ln w="38100">
            <a:solidFill>
              <a:srgbClr val="F1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540858-82BF-4943-B4CB-7AEAE68CCAC0}"/>
              </a:ext>
            </a:extLst>
          </p:cNvPr>
          <p:cNvSpPr/>
          <p:nvPr/>
        </p:nvSpPr>
        <p:spPr>
          <a:xfrm>
            <a:off x="9807654" y="4388665"/>
            <a:ext cx="770965" cy="281947"/>
          </a:xfrm>
          <a:prstGeom prst="rect">
            <a:avLst/>
          </a:prstGeom>
          <a:noFill/>
          <a:ln w="38100">
            <a:solidFill>
              <a:srgbClr val="F1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68E540-2F1D-4982-9E21-A43DC9D50E35}"/>
              </a:ext>
            </a:extLst>
          </p:cNvPr>
          <p:cNvSpPr/>
          <p:nvPr/>
        </p:nvSpPr>
        <p:spPr>
          <a:xfrm>
            <a:off x="8956901" y="4115739"/>
            <a:ext cx="770965" cy="281947"/>
          </a:xfrm>
          <a:prstGeom prst="rect">
            <a:avLst/>
          </a:prstGeom>
          <a:noFill/>
          <a:ln w="38100">
            <a:solidFill>
              <a:srgbClr val="F1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5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D41E150F-136F-4E39-8C23-1708B9BBC8AA}"/>
              </a:ext>
            </a:extLst>
          </p:cNvPr>
          <p:cNvSpPr/>
          <p:nvPr/>
        </p:nvSpPr>
        <p:spPr>
          <a:xfrm>
            <a:off x="851647" y="1245178"/>
            <a:ext cx="10364361" cy="200452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4" name="양쪽 모서리가 둥근 사각형 23">
            <a:extLst>
              <a:ext uri="{FF2B5EF4-FFF2-40B4-BE49-F238E27FC236}">
                <a16:creationId xmlns:a16="http://schemas.microsoft.com/office/drawing/2014/main" id="{22DD0511-6A91-47D1-80AE-41E725D80C18}"/>
              </a:ext>
            </a:extLst>
          </p:cNvPr>
          <p:cNvSpPr/>
          <p:nvPr/>
        </p:nvSpPr>
        <p:spPr>
          <a:xfrm flipH="1">
            <a:off x="844882" y="1229845"/>
            <a:ext cx="10377156" cy="52846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1B8C8-42A3-458F-9700-8C26AE9645BC}"/>
              </a:ext>
            </a:extLst>
          </p:cNvPr>
          <p:cNvSpPr/>
          <p:nvPr/>
        </p:nvSpPr>
        <p:spPr>
          <a:xfrm>
            <a:off x="1058925" y="1306010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Data Index</a:t>
            </a:r>
            <a:r>
              <a:rPr lang="ko-KR" altLang="en-US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F16BF-AC6A-4ACA-B616-222F9BC3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92" y="2057234"/>
            <a:ext cx="9693978" cy="809674"/>
          </a:xfrm>
          <a:prstGeom prst="rect">
            <a:avLst/>
          </a:prstGeom>
        </p:spPr>
      </p:pic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6102B893-1812-4A61-A929-EAB2542ABF28}"/>
              </a:ext>
            </a:extLst>
          </p:cNvPr>
          <p:cNvSpPr/>
          <p:nvPr/>
        </p:nvSpPr>
        <p:spPr>
          <a:xfrm>
            <a:off x="842682" y="3692540"/>
            <a:ext cx="10364361" cy="25923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9" name="양쪽 모서리가 둥근 사각형 23">
            <a:extLst>
              <a:ext uri="{FF2B5EF4-FFF2-40B4-BE49-F238E27FC236}">
                <a16:creationId xmlns:a16="http://schemas.microsoft.com/office/drawing/2014/main" id="{06972911-34EB-4062-BE19-0BADCB5CB63F}"/>
              </a:ext>
            </a:extLst>
          </p:cNvPr>
          <p:cNvSpPr/>
          <p:nvPr/>
        </p:nvSpPr>
        <p:spPr>
          <a:xfrm flipH="1">
            <a:off x="835917" y="3608296"/>
            <a:ext cx="10377156" cy="578221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E5A335-1511-43BE-AC62-6010BD31A240}"/>
              </a:ext>
            </a:extLst>
          </p:cNvPr>
          <p:cNvSpPr/>
          <p:nvPr/>
        </p:nvSpPr>
        <p:spPr>
          <a:xfrm>
            <a:off x="1073053" y="3685302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</a:t>
            </a:r>
            <a:r>
              <a:rPr lang="ko-KR" altLang="en-US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환불치 분리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4B040D-C4EC-4FBE-AFFB-6E61C0279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80"/>
          <a:stretch/>
        </p:blipFill>
        <p:spPr>
          <a:xfrm>
            <a:off x="1159242" y="4384416"/>
            <a:ext cx="9693977" cy="167555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E10F19-21C3-4614-A5F9-2DA7119C6D22}"/>
              </a:ext>
            </a:extLst>
          </p:cNvPr>
          <p:cNvSpPr/>
          <p:nvPr/>
        </p:nvSpPr>
        <p:spPr>
          <a:xfrm>
            <a:off x="2699536" y="4512763"/>
            <a:ext cx="1235970" cy="283355"/>
          </a:xfrm>
          <a:prstGeom prst="rect">
            <a:avLst/>
          </a:prstGeom>
          <a:noFill/>
          <a:ln w="38100">
            <a:solidFill>
              <a:srgbClr val="F1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44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D41E150F-136F-4E39-8C23-1708B9BBC8AA}"/>
              </a:ext>
            </a:extLst>
          </p:cNvPr>
          <p:cNvSpPr/>
          <p:nvPr/>
        </p:nvSpPr>
        <p:spPr>
          <a:xfrm>
            <a:off x="851647" y="1245178"/>
            <a:ext cx="10364361" cy="494943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4" name="양쪽 모서리가 둥근 사각형 23">
            <a:extLst>
              <a:ext uri="{FF2B5EF4-FFF2-40B4-BE49-F238E27FC236}">
                <a16:creationId xmlns:a16="http://schemas.microsoft.com/office/drawing/2014/main" id="{22DD0511-6A91-47D1-80AE-41E725D80C18}"/>
              </a:ext>
            </a:extLst>
          </p:cNvPr>
          <p:cNvSpPr/>
          <p:nvPr/>
        </p:nvSpPr>
        <p:spPr>
          <a:xfrm flipH="1">
            <a:off x="844882" y="1229845"/>
            <a:ext cx="10377156" cy="775403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1B8C8-42A3-458F-9700-8C26AE9645BC}"/>
              </a:ext>
            </a:extLst>
          </p:cNvPr>
          <p:cNvSpPr/>
          <p:nvPr/>
        </p:nvSpPr>
        <p:spPr>
          <a:xfrm>
            <a:off x="1058925" y="1386354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</a:t>
            </a:r>
            <a:r>
              <a:rPr lang="ko-KR" altLang="en-US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환불치 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4A1A22-F8B6-4EEC-A697-F9202CF7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654" y="2419356"/>
            <a:ext cx="4849438" cy="27253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9B16CB-4F59-48AB-A78F-8769CC88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1" y="2419356"/>
            <a:ext cx="4708525" cy="2556056"/>
          </a:xfrm>
          <a:prstGeom prst="rect">
            <a:avLst/>
          </a:prstGeom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2557EFB-B4E4-4E4A-AE32-FA18F7C3B0AF}"/>
              </a:ext>
            </a:extLst>
          </p:cNvPr>
          <p:cNvCxnSpPr>
            <a:cxnSpLocks/>
          </p:cNvCxnSpPr>
          <p:nvPr/>
        </p:nvCxnSpPr>
        <p:spPr>
          <a:xfrm>
            <a:off x="1246091" y="2268073"/>
            <a:ext cx="3361295" cy="2770094"/>
          </a:xfrm>
          <a:prstGeom prst="bentConnector3">
            <a:avLst/>
          </a:prstGeom>
          <a:ln w="38100">
            <a:solidFill>
              <a:srgbClr val="F1B22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A3B1B9-A946-4B64-AD8B-15D15335BA51}"/>
              </a:ext>
            </a:extLst>
          </p:cNvPr>
          <p:cNvSpPr/>
          <p:nvPr/>
        </p:nvSpPr>
        <p:spPr>
          <a:xfrm>
            <a:off x="1339856" y="5424841"/>
            <a:ext cx="8978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 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환불치를 분리하지 않았을 때 보다 분리했을 때가 예측 정확도가 더 좋았다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32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Pre-processing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05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D41E150F-136F-4E39-8C23-1708B9BBC8AA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4" name="양쪽 모서리가 둥근 사각형 23">
            <a:extLst>
              <a:ext uri="{FF2B5EF4-FFF2-40B4-BE49-F238E27FC236}">
                <a16:creationId xmlns:a16="http://schemas.microsoft.com/office/drawing/2014/main" id="{22DD0511-6A91-47D1-80AE-41E725D80C18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1B8C8-42A3-458F-9700-8C26AE9645BC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결측치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제거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D428C-6894-449A-A810-98A08364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58" y="2569947"/>
            <a:ext cx="6618197" cy="3227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7FD152-93ED-45C6-86B6-B8DE73CF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36" y="2551976"/>
            <a:ext cx="6466264" cy="175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406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7C87A0-876E-4876-98D8-C241548414C8}"/>
              </a:ext>
            </a:extLst>
          </p:cNvPr>
          <p:cNvCxnSpPr/>
          <p:nvPr/>
        </p:nvCxnSpPr>
        <p:spPr>
          <a:xfrm>
            <a:off x="1407459" y="3429000"/>
            <a:ext cx="88840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9573ED8-55B8-4DE5-981A-190454D2600B}"/>
              </a:ext>
            </a:extLst>
          </p:cNvPr>
          <p:cNvSpPr/>
          <p:nvPr/>
        </p:nvSpPr>
        <p:spPr>
          <a:xfrm>
            <a:off x="2348753" y="3312459"/>
            <a:ext cx="233082" cy="233082"/>
          </a:xfrm>
          <a:prstGeom prst="ellipse">
            <a:avLst/>
          </a:prstGeom>
          <a:solidFill>
            <a:srgbClr val="F1B22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AD44C6-CA9C-4711-AD93-2991E88F4A26}"/>
              </a:ext>
            </a:extLst>
          </p:cNvPr>
          <p:cNvSpPr/>
          <p:nvPr/>
        </p:nvSpPr>
        <p:spPr>
          <a:xfrm>
            <a:off x="3978921" y="3312459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168DB3-43CA-46F9-82A2-9A8CEC524E15}"/>
              </a:ext>
            </a:extLst>
          </p:cNvPr>
          <p:cNvSpPr/>
          <p:nvPr/>
        </p:nvSpPr>
        <p:spPr>
          <a:xfrm>
            <a:off x="5732929" y="3312459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D9A946-81C7-4C49-B3D5-B0877B85D5DA}"/>
              </a:ext>
            </a:extLst>
          </p:cNvPr>
          <p:cNvSpPr/>
          <p:nvPr/>
        </p:nvSpPr>
        <p:spPr>
          <a:xfrm>
            <a:off x="7482454" y="3299012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A9C2DE-A552-4EC8-A907-E7B9FB803EB7}"/>
              </a:ext>
            </a:extLst>
          </p:cNvPr>
          <p:cNvSpPr/>
          <p:nvPr/>
        </p:nvSpPr>
        <p:spPr>
          <a:xfrm>
            <a:off x="9115438" y="3294530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0D6A6F-FDC9-4EB6-BC73-DB767E0BF3A9}"/>
              </a:ext>
            </a:extLst>
          </p:cNvPr>
          <p:cNvSpPr/>
          <p:nvPr/>
        </p:nvSpPr>
        <p:spPr>
          <a:xfrm>
            <a:off x="1519150" y="3720324"/>
            <a:ext cx="18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상관도 분석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F9059E-3D1A-4C53-8D16-F74F91C0A583}"/>
              </a:ext>
            </a:extLst>
          </p:cNvPr>
          <p:cNvSpPr/>
          <p:nvPr/>
        </p:nvSpPr>
        <p:spPr>
          <a:xfrm>
            <a:off x="2914855" y="2752662"/>
            <a:ext cx="2361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대칭성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정규성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확인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1A87A-6C6E-46C5-826F-E4E61FB5A5F6}"/>
              </a:ext>
            </a:extLst>
          </p:cNvPr>
          <p:cNvSpPr/>
          <p:nvPr/>
        </p:nvSpPr>
        <p:spPr>
          <a:xfrm>
            <a:off x="4602975" y="3726484"/>
            <a:ext cx="2259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Value 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분포 확인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4396394-5491-4A36-B9B0-211077B77477}"/>
              </a:ext>
            </a:extLst>
          </p:cNvPr>
          <p:cNvSpPr/>
          <p:nvPr/>
        </p:nvSpPr>
        <p:spPr>
          <a:xfrm>
            <a:off x="6469041" y="2750161"/>
            <a:ext cx="2259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상점별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trend(1)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AD532F-4381-41E7-B921-A8F50F55E72B}"/>
              </a:ext>
            </a:extLst>
          </p:cNvPr>
          <p:cNvSpPr/>
          <p:nvPr/>
        </p:nvSpPr>
        <p:spPr>
          <a:xfrm>
            <a:off x="8218566" y="3720324"/>
            <a:ext cx="2259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상점별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trend(2)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79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상관도 분석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BBDFA06-B715-4107-8380-3761FA09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552934"/>
            <a:ext cx="4702939" cy="3480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0AB62629-B49C-4CC9-8A44-92ADC4D583AB}"/>
              </a:ext>
            </a:extLst>
          </p:cNvPr>
          <p:cNvSpPr/>
          <p:nvPr/>
        </p:nvSpPr>
        <p:spPr>
          <a:xfrm>
            <a:off x="3588816" y="4141695"/>
            <a:ext cx="358588" cy="3496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62ACA7-3540-44CB-BEAD-1AD3299DEFAB}"/>
              </a:ext>
            </a:extLst>
          </p:cNvPr>
          <p:cNvSpPr/>
          <p:nvPr/>
        </p:nvSpPr>
        <p:spPr>
          <a:xfrm>
            <a:off x="4464407" y="4875643"/>
            <a:ext cx="358588" cy="3496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47E1102-DEA1-4742-9097-1125B758EBB0}"/>
              </a:ext>
            </a:extLst>
          </p:cNvPr>
          <p:cNvSpPr/>
          <p:nvPr/>
        </p:nvSpPr>
        <p:spPr>
          <a:xfrm>
            <a:off x="3588816" y="4875643"/>
            <a:ext cx="358588" cy="3496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1A6DE9D-584D-4678-B9B4-D6CBC9938C00}"/>
              </a:ext>
            </a:extLst>
          </p:cNvPr>
          <p:cNvSpPr/>
          <p:nvPr/>
        </p:nvSpPr>
        <p:spPr>
          <a:xfrm>
            <a:off x="4019122" y="4875643"/>
            <a:ext cx="358588" cy="3496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E710763-87FC-493E-A82D-88ED8625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31" y="2473815"/>
            <a:ext cx="3562350" cy="36385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D701E2-3762-4A81-AD1C-46AC5E889CF3}"/>
              </a:ext>
            </a:extLst>
          </p:cNvPr>
          <p:cNvCxnSpPr/>
          <p:nvPr/>
        </p:nvCxnSpPr>
        <p:spPr>
          <a:xfrm>
            <a:off x="2306863" y="2714137"/>
            <a:ext cx="2922494" cy="2482067"/>
          </a:xfrm>
          <a:prstGeom prst="line">
            <a:avLst/>
          </a:prstGeom>
          <a:ln w="28575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0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대칭성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정규성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7D5EA4-09FD-422D-B9EB-F7485ABB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84" y="2496260"/>
            <a:ext cx="4246073" cy="331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C5C40-3CA6-4A86-875F-D9523EEC2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71" y="2496259"/>
            <a:ext cx="4355989" cy="331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3F9945-B1FC-4A55-97B2-6E703F840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94" y="2496258"/>
            <a:ext cx="4257675" cy="331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51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각 변수의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value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EB26A-E86C-4AC3-98FB-3FE1BF83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95" y="2316965"/>
            <a:ext cx="8474358" cy="38686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ABC2F9-C3BD-4297-8CCA-077A3A9A320C}"/>
              </a:ext>
            </a:extLst>
          </p:cNvPr>
          <p:cNvSpPr txBox="1"/>
          <p:nvPr/>
        </p:nvSpPr>
        <p:spPr>
          <a:xfrm>
            <a:off x="8666840" y="2900056"/>
            <a:ext cx="238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차분 등의 방법을 </a:t>
            </a:r>
            <a:endParaRPr lang="en-US" altLang="ko-KR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사용할 지 여부를 결정 </a:t>
            </a:r>
            <a:endParaRPr lang="ko-KR" altLang="en-US" dirty="0">
              <a:highlight>
                <a:srgbClr val="FFD966"/>
              </a:highligh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2374D5-6CE6-432F-97F2-39A45C15E4BE}"/>
              </a:ext>
            </a:extLst>
          </p:cNvPr>
          <p:cNvCxnSpPr/>
          <p:nvPr/>
        </p:nvCxnSpPr>
        <p:spPr>
          <a:xfrm>
            <a:off x="5925671" y="2519082"/>
            <a:ext cx="1192305" cy="0"/>
          </a:xfrm>
          <a:prstGeom prst="line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AB3348-D577-408A-A9B5-44CCA157201C}"/>
              </a:ext>
            </a:extLst>
          </p:cNvPr>
          <p:cNvCxnSpPr/>
          <p:nvPr/>
        </p:nvCxnSpPr>
        <p:spPr>
          <a:xfrm>
            <a:off x="5907741" y="4356846"/>
            <a:ext cx="1192305" cy="0"/>
          </a:xfrm>
          <a:prstGeom prst="line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진행과정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01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786452" y="2217390"/>
            <a:ext cx="51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B35F13-1CB0-449C-A126-3FF4041721F3}"/>
              </a:ext>
            </a:extLst>
          </p:cNvPr>
          <p:cNvSpPr txBox="1"/>
          <p:nvPr/>
        </p:nvSpPr>
        <p:spPr>
          <a:xfrm>
            <a:off x="5776501" y="2442190"/>
            <a:ext cx="51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6ACA77-981F-4B39-93C9-7F6E1307B811}"/>
              </a:ext>
            </a:extLst>
          </p:cNvPr>
          <p:cNvSpPr txBox="1"/>
          <p:nvPr/>
        </p:nvSpPr>
        <p:spPr>
          <a:xfrm>
            <a:off x="3795733" y="5058750"/>
            <a:ext cx="51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8088602" y="2131321"/>
            <a:ext cx="2254307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D9780F-48F7-446C-AE82-DC829E923DDC}"/>
              </a:ext>
            </a:extLst>
          </p:cNvPr>
          <p:cNvSpPr/>
          <p:nvPr/>
        </p:nvSpPr>
        <p:spPr>
          <a:xfrm>
            <a:off x="8411544" y="4960197"/>
            <a:ext cx="156007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1140185" y="2074518"/>
            <a:ext cx="4681195" cy="12785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rot="16200000" flipH="1">
            <a:off x="832315" y="2399460"/>
            <a:ext cx="1269547" cy="634758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3EDB7B04-BA34-4C8B-9A5D-E7A05ED44765}"/>
              </a:ext>
            </a:extLst>
          </p:cNvPr>
          <p:cNvSpPr/>
          <p:nvPr/>
        </p:nvSpPr>
        <p:spPr>
          <a:xfrm>
            <a:off x="6211825" y="2074518"/>
            <a:ext cx="4681195" cy="12785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E9A54C-F507-4E9E-BBA8-EA2CFE47FD85}"/>
              </a:ext>
            </a:extLst>
          </p:cNvPr>
          <p:cNvSpPr/>
          <p:nvPr/>
        </p:nvSpPr>
        <p:spPr>
          <a:xfrm>
            <a:off x="6999763" y="2105949"/>
            <a:ext cx="3853457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우수 코드 병합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분석한 내용을 토대로 코드의 </a:t>
            </a: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일부분을 취합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하여 </a:t>
            </a:r>
            <a:endParaRPr lang="en-US" altLang="ko-KR" sz="1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오류 수정 및 연결 </a:t>
            </a:r>
            <a:endParaRPr lang="en-US" altLang="ko-KR" sz="1400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219788" y="2431975"/>
            <a:ext cx="50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</a:t>
            </a:r>
            <a:endParaRPr lang="ko-KR" altLang="en-US" sz="2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1" name="모서리가 둥근 직사각형 26">
            <a:extLst>
              <a:ext uri="{FF2B5EF4-FFF2-40B4-BE49-F238E27FC236}">
                <a16:creationId xmlns:a16="http://schemas.microsoft.com/office/drawing/2014/main" id="{0E81FA79-B95D-480D-A25D-C1813D8A6FB6}"/>
              </a:ext>
            </a:extLst>
          </p:cNvPr>
          <p:cNvSpPr/>
          <p:nvPr/>
        </p:nvSpPr>
        <p:spPr>
          <a:xfrm>
            <a:off x="1140185" y="4359813"/>
            <a:ext cx="4681195" cy="12785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2" name="양쪽 모서리가 둥근 사각형 27">
            <a:extLst>
              <a:ext uri="{FF2B5EF4-FFF2-40B4-BE49-F238E27FC236}">
                <a16:creationId xmlns:a16="http://schemas.microsoft.com/office/drawing/2014/main" id="{83D84928-9DF4-4536-8497-B60A766D91A2}"/>
              </a:ext>
            </a:extLst>
          </p:cNvPr>
          <p:cNvSpPr/>
          <p:nvPr/>
        </p:nvSpPr>
        <p:spPr>
          <a:xfrm rot="16200000" flipH="1">
            <a:off x="832315" y="4684755"/>
            <a:ext cx="1269547" cy="634758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DE4E23-ED78-4F92-9C38-1F5076FFD9B6}"/>
              </a:ext>
            </a:extLst>
          </p:cNvPr>
          <p:cNvSpPr/>
          <p:nvPr/>
        </p:nvSpPr>
        <p:spPr>
          <a:xfrm>
            <a:off x="1974572" y="4375297"/>
            <a:ext cx="3640400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내용 추가 및 보완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자료조사를 통해 관련 자료</a:t>
            </a:r>
            <a:r>
              <a:rPr lang="en-US" altLang="ko-KR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코드 등을 </a:t>
            </a: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추가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하고</a:t>
            </a:r>
            <a:endParaRPr lang="en-US" altLang="ko-KR" sz="1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보완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통해 </a:t>
            </a: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성능을 소폭 개선</a:t>
            </a:r>
            <a:endParaRPr lang="en-US" altLang="ko-KR" sz="1400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96F1705-9B3A-4188-9819-A22C11EA0210}"/>
              </a:ext>
            </a:extLst>
          </p:cNvPr>
          <p:cNvSpPr/>
          <p:nvPr/>
        </p:nvSpPr>
        <p:spPr>
          <a:xfrm>
            <a:off x="1219788" y="4736320"/>
            <a:ext cx="50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</a:t>
            </a:r>
            <a:endParaRPr lang="ko-KR" altLang="en-US" sz="2000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0" name="양쪽 모서리가 둥근 사각형 31">
            <a:extLst>
              <a:ext uri="{FF2B5EF4-FFF2-40B4-BE49-F238E27FC236}">
                <a16:creationId xmlns:a16="http://schemas.microsoft.com/office/drawing/2014/main" id="{E02C9EAE-D585-460A-A7F6-08DB41DDE688}"/>
              </a:ext>
            </a:extLst>
          </p:cNvPr>
          <p:cNvSpPr/>
          <p:nvPr/>
        </p:nvSpPr>
        <p:spPr>
          <a:xfrm rot="16200000" flipH="1">
            <a:off x="5899192" y="2399461"/>
            <a:ext cx="1269547" cy="634756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9F46BCB-7697-4154-BAE8-048A359D6FED}"/>
              </a:ext>
            </a:extLst>
          </p:cNvPr>
          <p:cNvSpPr/>
          <p:nvPr/>
        </p:nvSpPr>
        <p:spPr>
          <a:xfrm>
            <a:off x="1974572" y="2105949"/>
            <a:ext cx="3522261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우수 코드 분석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DACON X </a:t>
            </a:r>
            <a:r>
              <a:rPr lang="en-US" altLang="ko-KR" sz="1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funda</a:t>
            </a:r>
            <a:r>
              <a:rPr lang="en-US" altLang="ko-KR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신용카드 매출예측 우승자</a:t>
            </a:r>
            <a:endParaRPr lang="en-US" altLang="ko-KR" sz="1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명의 코드 </a:t>
            </a:r>
            <a:r>
              <a:rPr lang="ko-KR" altLang="en-US" sz="14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장・단점</a:t>
            </a:r>
            <a:r>
              <a:rPr lang="ko-KR" altLang="en-US" sz="1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14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비교・분석</a:t>
            </a:r>
            <a:endParaRPr lang="en-US" altLang="ko-KR" sz="1400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53D6ED-1E48-42E1-87AD-2C5F0A5D0988}"/>
              </a:ext>
            </a:extLst>
          </p:cNvPr>
          <p:cNvSpPr/>
          <p:nvPr/>
        </p:nvSpPr>
        <p:spPr>
          <a:xfrm>
            <a:off x="6291428" y="2431975"/>
            <a:ext cx="50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02</a:t>
            </a:r>
            <a:endParaRPr lang="ko-KR" altLang="en-US" sz="2000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4" name="모서리가 둥근 직사각형 34">
            <a:extLst>
              <a:ext uri="{FF2B5EF4-FFF2-40B4-BE49-F238E27FC236}">
                <a16:creationId xmlns:a16="http://schemas.microsoft.com/office/drawing/2014/main" id="{A3539AD9-8205-401C-A828-D09414E1434C}"/>
              </a:ext>
            </a:extLst>
          </p:cNvPr>
          <p:cNvSpPr/>
          <p:nvPr/>
        </p:nvSpPr>
        <p:spPr>
          <a:xfrm>
            <a:off x="6211825" y="4359813"/>
            <a:ext cx="4681195" cy="12785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7" name="양쪽 모서리가 둥근 사각형 35">
            <a:extLst>
              <a:ext uri="{FF2B5EF4-FFF2-40B4-BE49-F238E27FC236}">
                <a16:creationId xmlns:a16="http://schemas.microsoft.com/office/drawing/2014/main" id="{233B4B30-6410-4478-9C79-63C65B3DF710}"/>
              </a:ext>
            </a:extLst>
          </p:cNvPr>
          <p:cNvSpPr/>
          <p:nvPr/>
        </p:nvSpPr>
        <p:spPr>
          <a:xfrm rot="16200000" flipH="1">
            <a:off x="5899193" y="4684755"/>
            <a:ext cx="1269547" cy="634758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20771E-256E-4FF6-B265-8E0DCAD847D4}"/>
              </a:ext>
            </a:extLst>
          </p:cNvPr>
          <p:cNvSpPr/>
          <p:nvPr/>
        </p:nvSpPr>
        <p:spPr>
          <a:xfrm>
            <a:off x="7046212" y="4400177"/>
            <a:ext cx="3522261" cy="112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자체 코드 완성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SMA, EMA(ETS), ARMA, ARIMA, </a:t>
            </a:r>
            <a:r>
              <a:rPr lang="en-US" altLang="ko-KR" sz="14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Regre-ssion</a:t>
            </a:r>
            <a:r>
              <a:rPr lang="en-US" altLang="ko-KR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LSTM </a:t>
            </a: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등 </a:t>
            </a:r>
            <a:r>
              <a:rPr lang="ko-KR" altLang="en-US" sz="1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다양한 모델을 이용해 </a:t>
            </a:r>
            <a:r>
              <a:rPr lang="ko-KR" altLang="en-US" sz="1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모델링</a:t>
            </a:r>
            <a:endParaRPr lang="en-US" altLang="ko-KR" sz="1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97826-7EF2-4527-ADAB-49999E2E9397}"/>
              </a:ext>
            </a:extLst>
          </p:cNvPr>
          <p:cNvSpPr/>
          <p:nvPr/>
        </p:nvSpPr>
        <p:spPr>
          <a:xfrm>
            <a:off x="6291428" y="4736320"/>
            <a:ext cx="505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04</a:t>
            </a:r>
            <a:endParaRPr lang="ko-KR" altLang="en-US" sz="2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034083-6D98-47DC-BD5B-556A2146C1C5}"/>
              </a:ext>
            </a:extLst>
          </p:cNvPr>
          <p:cNvSpPr txBox="1"/>
          <p:nvPr/>
        </p:nvSpPr>
        <p:spPr>
          <a:xfrm>
            <a:off x="5776215" y="4677089"/>
            <a:ext cx="51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</a:rPr>
              <a:t>▶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AB6CA795-1900-41DD-85D4-A02FB3AEE040}"/>
              </a:ext>
            </a:extLst>
          </p:cNvPr>
          <p:cNvSpPr/>
          <p:nvPr/>
        </p:nvSpPr>
        <p:spPr>
          <a:xfrm rot="8033642">
            <a:off x="5863921" y="3676580"/>
            <a:ext cx="264408" cy="166228"/>
          </a:xfrm>
          <a:prstGeom prst="homePlate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2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4) Store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별 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 trend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7A1E3-B2DA-4D6C-ABF6-2B2D3E06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76" y="2287570"/>
            <a:ext cx="9311248" cy="38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3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EDA(Exploratory Data Analysis)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06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5) Store 0,1,2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amount,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전체 일수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매출 횟수 별 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D6E74-7EA4-4BCB-ADD3-69C4E973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99" y="2392555"/>
            <a:ext cx="6810656" cy="372831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9ED6B-AC4D-4800-8B76-A22C75612852}"/>
              </a:ext>
            </a:extLst>
          </p:cNvPr>
          <p:cNvSpPr/>
          <p:nvPr/>
        </p:nvSpPr>
        <p:spPr>
          <a:xfrm>
            <a:off x="8174045" y="2392555"/>
            <a:ext cx="2449131" cy="1566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  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다른 변수가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같은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패턴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갖는지 확인</a:t>
            </a:r>
          </a:p>
        </p:txBody>
      </p:sp>
    </p:spTree>
    <p:extLst>
      <p:ext uri="{BB962C8B-B14F-4D97-AF65-F5344CB8AC3E}">
        <p14:creationId xmlns:p14="http://schemas.microsoft.com/office/powerpoint/2010/main" val="278844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7C87A0-876E-4876-98D8-C241548414C8}"/>
              </a:ext>
            </a:extLst>
          </p:cNvPr>
          <p:cNvCxnSpPr/>
          <p:nvPr/>
        </p:nvCxnSpPr>
        <p:spPr>
          <a:xfrm>
            <a:off x="1407459" y="3429000"/>
            <a:ext cx="88840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9573ED8-55B8-4DE5-981A-190454D2600B}"/>
              </a:ext>
            </a:extLst>
          </p:cNvPr>
          <p:cNvSpPr/>
          <p:nvPr/>
        </p:nvSpPr>
        <p:spPr>
          <a:xfrm>
            <a:off x="2348753" y="3312459"/>
            <a:ext cx="233082" cy="233082"/>
          </a:xfrm>
          <a:prstGeom prst="ellipse">
            <a:avLst/>
          </a:prstGeom>
          <a:solidFill>
            <a:srgbClr val="F1B22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168DB3-43CA-46F9-82A2-9A8CEC524E15}"/>
              </a:ext>
            </a:extLst>
          </p:cNvPr>
          <p:cNvSpPr/>
          <p:nvPr/>
        </p:nvSpPr>
        <p:spPr>
          <a:xfrm>
            <a:off x="4620962" y="3294530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D9A946-81C7-4C49-B3D5-B0877B85D5DA}"/>
              </a:ext>
            </a:extLst>
          </p:cNvPr>
          <p:cNvSpPr/>
          <p:nvPr/>
        </p:nvSpPr>
        <p:spPr>
          <a:xfrm>
            <a:off x="7071140" y="3312459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A9C2DE-A552-4EC8-A907-E7B9FB803EB7}"/>
              </a:ext>
            </a:extLst>
          </p:cNvPr>
          <p:cNvSpPr/>
          <p:nvPr/>
        </p:nvSpPr>
        <p:spPr>
          <a:xfrm>
            <a:off x="9115438" y="3294530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0D6A6F-FDC9-4EB6-BC73-DB767E0BF3A9}"/>
              </a:ext>
            </a:extLst>
          </p:cNvPr>
          <p:cNvSpPr/>
          <p:nvPr/>
        </p:nvSpPr>
        <p:spPr>
          <a:xfrm>
            <a:off x="1519150" y="3720324"/>
            <a:ext cx="18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1A87A-6C6E-46C5-826F-E4E61FB5A5F6}"/>
              </a:ext>
            </a:extLst>
          </p:cNvPr>
          <p:cNvSpPr/>
          <p:nvPr/>
        </p:nvSpPr>
        <p:spPr>
          <a:xfrm>
            <a:off x="3656257" y="3731568"/>
            <a:ext cx="2259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EMA</a:t>
            </a:r>
          </a:p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Simple, Holt's, Holt-Winter’s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4396394-5491-4A36-B9B0-211077B77477}"/>
              </a:ext>
            </a:extLst>
          </p:cNvPr>
          <p:cNvSpPr/>
          <p:nvPr/>
        </p:nvSpPr>
        <p:spPr>
          <a:xfrm>
            <a:off x="6137466" y="3738253"/>
            <a:ext cx="2259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ARMA, ARIMA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AD532F-4381-41E7-B921-A8F50F55E72B}"/>
              </a:ext>
            </a:extLst>
          </p:cNvPr>
          <p:cNvSpPr/>
          <p:nvPr/>
        </p:nvSpPr>
        <p:spPr>
          <a:xfrm>
            <a:off x="8218566" y="3720324"/>
            <a:ext cx="2259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Regression</a:t>
            </a:r>
          </a:p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&amp; LSTM</a:t>
            </a:r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52467062-493E-4911-85CE-6F20F62112EB}"/>
              </a:ext>
            </a:extLst>
          </p:cNvPr>
          <p:cNvSpPr/>
          <p:nvPr/>
        </p:nvSpPr>
        <p:spPr>
          <a:xfrm rot="16200000">
            <a:off x="4775000" y="86488"/>
            <a:ext cx="229942" cy="5872434"/>
          </a:xfrm>
          <a:prstGeom prst="rightBracket">
            <a:avLst/>
          </a:prstGeom>
          <a:ln w="57150">
            <a:solidFill>
              <a:srgbClr val="30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C70F5B-D2C8-4AF5-8CF3-DBA2E4415D4B}"/>
              </a:ext>
            </a:extLst>
          </p:cNvPr>
          <p:cNvSpPr/>
          <p:nvPr/>
        </p:nvSpPr>
        <p:spPr>
          <a:xfrm>
            <a:off x="3656257" y="2440389"/>
            <a:ext cx="2361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303962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Time-Series</a:t>
            </a:r>
            <a:endParaRPr lang="ko-KR" altLang="en-US" sz="2000" dirty="0">
              <a:solidFill>
                <a:srgbClr val="303962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86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348DB-A5D1-47DD-9EE5-866850D5E7D8}"/>
              </a:ext>
            </a:extLst>
          </p:cNvPr>
          <p:cNvSpPr/>
          <p:nvPr/>
        </p:nvSpPr>
        <p:spPr>
          <a:xfrm>
            <a:off x="969962" y="2062450"/>
            <a:ext cx="10364360" cy="474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MA(Moving Average;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이동평균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구하고자 하는 전체 데이터의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일부분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(subset)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에 대해 순차적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(series)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평균을 구하는 것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Stationary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시계열을 대상으로 분석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MA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에는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(Simple  Moving Average,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단순이동평균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),      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WMA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(Weighted Moving Average,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가중이동평균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등이 있음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가격의 이동평균을 계산할 때 가장 일반적인 방법</a:t>
            </a:r>
          </a:p>
          <a:p>
            <a:pPr>
              <a:lnSpc>
                <a:spcPct val="200000"/>
              </a:lnSpc>
            </a:pPr>
            <a:endParaRPr lang="ko-KR" altLang="en-US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372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1348DB-A5D1-47DD-9EE5-866850D5E7D8}"/>
              </a:ext>
            </a:extLst>
          </p:cNvPr>
          <p:cNvSpPr/>
          <p:nvPr/>
        </p:nvSpPr>
        <p:spPr>
          <a:xfrm>
            <a:off x="975991" y="2194502"/>
            <a:ext cx="9548573" cy="338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특정 기간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동안의 대표적인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단순 평균하여 계산하며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그 안에는 그 동안의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움직임이 포함되어 있음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때 수학적으로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n/2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시간 만큼의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지연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(lag)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발생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단순이동평균은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모든 데이터의 중요도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동일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하다고 간주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𝑆𝑀𝐴𝑡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=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𝐷𝑡−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𝑛−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1)+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𝐷𝑡−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𝑛−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2)+⋯+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𝐷𝑡−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1+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𝐷𝑡𝑛</a:t>
            </a:r>
          </a:p>
        </p:txBody>
      </p:sp>
    </p:spTree>
    <p:extLst>
      <p:ext uri="{BB962C8B-B14F-4D97-AF65-F5344CB8AC3E}">
        <p14:creationId xmlns:p14="http://schemas.microsoft.com/office/powerpoint/2010/main" val="5125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0159CA-C037-42C5-80FF-E2FC843B6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4"/>
          <a:stretch/>
        </p:blipFill>
        <p:spPr>
          <a:xfrm>
            <a:off x="1353671" y="2504113"/>
            <a:ext cx="949954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5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5E5B1D-E6E5-4CF3-9641-E6C5E423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74" y="2461932"/>
            <a:ext cx="9744075" cy="2400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11D441-1007-450E-B3C9-7974F44A38FE}"/>
              </a:ext>
            </a:extLst>
          </p:cNvPr>
          <p:cNvSpPr/>
          <p:nvPr/>
        </p:nvSpPr>
        <p:spPr>
          <a:xfrm>
            <a:off x="7390179" y="3083117"/>
            <a:ext cx="950259" cy="475130"/>
          </a:xfrm>
          <a:prstGeom prst="rect">
            <a:avLst/>
          </a:prstGeom>
          <a:noFill/>
          <a:ln w="38100">
            <a:solidFill>
              <a:srgbClr val="F1B2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CB87E5-EA16-4ABF-AE80-ABF3CB0BBA6A}"/>
              </a:ext>
            </a:extLst>
          </p:cNvPr>
          <p:cNvSpPr/>
          <p:nvPr/>
        </p:nvSpPr>
        <p:spPr>
          <a:xfrm>
            <a:off x="7437940" y="3136165"/>
            <a:ext cx="845450" cy="646941"/>
          </a:xfrm>
          <a:prstGeom prst="rect">
            <a:avLst/>
          </a:prstGeom>
          <a:noFill/>
          <a:ln w="38100">
            <a:solidFill>
              <a:srgbClr val="303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1294D27-B800-429E-BA48-EAC4A3FCEDD1}"/>
              </a:ext>
            </a:extLst>
          </p:cNvPr>
          <p:cNvCxnSpPr/>
          <p:nvPr/>
        </p:nvCxnSpPr>
        <p:spPr>
          <a:xfrm>
            <a:off x="8340438" y="3558247"/>
            <a:ext cx="821491" cy="0"/>
          </a:xfrm>
          <a:prstGeom prst="straightConnector1">
            <a:avLst/>
          </a:prstGeom>
          <a:ln w="38100">
            <a:solidFill>
              <a:srgbClr val="F1B2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24CFED-3BE5-43BB-AE11-8372F000B3B1}"/>
              </a:ext>
            </a:extLst>
          </p:cNvPr>
          <p:cNvCxnSpPr>
            <a:cxnSpLocks/>
          </p:cNvCxnSpPr>
          <p:nvPr/>
        </p:nvCxnSpPr>
        <p:spPr>
          <a:xfrm>
            <a:off x="8283390" y="3783106"/>
            <a:ext cx="1730186" cy="0"/>
          </a:xfrm>
          <a:prstGeom prst="straightConnector1">
            <a:avLst/>
          </a:prstGeom>
          <a:ln w="38100">
            <a:solidFill>
              <a:srgbClr val="3039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9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24DD7A-E663-4C84-A6B4-62CD0A88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5" y="2234229"/>
            <a:ext cx="9000566" cy="40410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EF041D-CFCF-4778-BDC5-B55663AA83C3}"/>
              </a:ext>
            </a:extLst>
          </p:cNvPr>
          <p:cNvSpPr txBox="1"/>
          <p:nvPr/>
        </p:nvSpPr>
        <p:spPr>
          <a:xfrm>
            <a:off x="2117412" y="4866972"/>
            <a:ext cx="4866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휴업기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고려하여 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6</a:t>
            </a:r>
            <a:r>
              <a:rPr lang="ko-KR" altLang="en-US" b="1" dirty="0" err="1">
                <a:solidFill>
                  <a:srgbClr val="FF0000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개월치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(amount_6ma)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도 분석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r>
              <a:rPr lang="en-US" altLang="ko-KR" b="1" dirty="0">
                <a:solidFill>
                  <a:srgbClr val="0070C0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</a:t>
            </a:r>
            <a:r>
              <a:rPr lang="en-US" altLang="ko-KR" b="1" dirty="0">
                <a:solidFill>
                  <a:schemeClr val="accent2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amount_2ma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움직임이 가장 </a:t>
            </a:r>
            <a:r>
              <a:rPr lang="ko-KR" altLang="en-US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비슷</a:t>
            </a:r>
            <a:endParaRPr lang="ko-KR" altLang="en-US" dirty="0"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6726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0E2C3-D60B-41FE-A952-6F43D07C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36" y="2316965"/>
            <a:ext cx="9453356" cy="36308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EF041D-CFCF-4778-BDC5-B55663AA83C3}"/>
              </a:ext>
            </a:extLst>
          </p:cNvPr>
          <p:cNvSpPr txBox="1"/>
          <p:nvPr/>
        </p:nvSpPr>
        <p:spPr>
          <a:xfrm>
            <a:off x="4987608" y="3702715"/>
            <a:ext cx="5510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독자적인 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code, 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기준 달을 구하기 위해서 과거의 두 달의</a:t>
            </a:r>
            <a:endParaRPr lang="en-US" altLang="ko-KR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매출을 기준 삼아 누적시키는 방향으로 이동평균 구함</a:t>
            </a:r>
            <a:endParaRPr lang="en-US" altLang="ko-KR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1AFEE-3BA8-4973-96E4-0D2990CD6D09}"/>
              </a:ext>
            </a:extLst>
          </p:cNvPr>
          <p:cNvSpPr/>
          <p:nvPr/>
        </p:nvSpPr>
        <p:spPr>
          <a:xfrm>
            <a:off x="5495365" y="2321859"/>
            <a:ext cx="1855694" cy="22411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6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SMA(Simple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7EDDD6-0A1E-4D66-9B18-55DC689E25FB}"/>
              </a:ext>
            </a:extLst>
          </p:cNvPr>
          <p:cNvSpPr txBox="1"/>
          <p:nvPr/>
        </p:nvSpPr>
        <p:spPr>
          <a:xfrm>
            <a:off x="1048926" y="2182848"/>
            <a:ext cx="9780166" cy="445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- 2 window SMA MAE Score : 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180687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.25906004856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- 3 window SMA MAE Score :  251607.4552831229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- 6 window SMA MAE Score :  387465.0993765708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SMA 2 rolling Score : 836184.506520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SMA 3 rolling Score :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831158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.397180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SMA 4 rolling Score : 854300.339380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081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solidFill>
                    <a:prstClr val="white"/>
                  </a:solidFill>
                </a:rPr>
                <a:t>분석과정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02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1618903" y="1873932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9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1676054" y="1958147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44897" y="1801940"/>
            <a:ext cx="1734426" cy="2489382"/>
            <a:chOff x="1177025" y="1854192"/>
            <a:chExt cx="1734426" cy="2489382"/>
          </a:xfrm>
        </p:grpSpPr>
        <p:sp>
          <p:nvSpPr>
            <p:cNvPr id="60" name="왼쪽 대괄호 59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왼쪽 대괄호 60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60" idx="2"/>
              <a:endCxn id="61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60" idx="0"/>
              <a:endCxn id="61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1676052" y="1958146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90" name="사각형: 둥근 모서리 100">
            <a:extLst>
              <a:ext uri="{FF2B5EF4-FFF2-40B4-BE49-F238E27FC236}">
                <a16:creationId xmlns:a16="http://schemas.microsoft.com/office/drawing/2014/main" id="{90F324C9-7E11-4A2E-9221-5C3EDE4B9D3C}"/>
              </a:ext>
            </a:extLst>
          </p:cNvPr>
          <p:cNvSpPr/>
          <p:nvPr/>
        </p:nvSpPr>
        <p:spPr>
          <a:xfrm>
            <a:off x="9445734" y="1873932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1" name="사각형: 둥근 모서리 101">
            <a:extLst>
              <a:ext uri="{FF2B5EF4-FFF2-40B4-BE49-F238E27FC236}">
                <a16:creationId xmlns:a16="http://schemas.microsoft.com/office/drawing/2014/main" id="{1A487338-B856-4721-BE9A-1AC0E205C0D3}"/>
              </a:ext>
            </a:extLst>
          </p:cNvPr>
          <p:cNvSpPr/>
          <p:nvPr/>
        </p:nvSpPr>
        <p:spPr>
          <a:xfrm>
            <a:off x="9502885" y="1958147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4A3841F-95E6-4AFE-8FE6-C4E47BB61F25}"/>
              </a:ext>
            </a:extLst>
          </p:cNvPr>
          <p:cNvCxnSpPr>
            <a:cxnSpLocks/>
            <a:stCxn id="92" idx="0"/>
          </p:cNvCxnSpPr>
          <p:nvPr/>
        </p:nvCxnSpPr>
        <p:spPr>
          <a:xfrm>
            <a:off x="10818154" y="2571560"/>
            <a:ext cx="0" cy="1080000"/>
          </a:xfrm>
          <a:prstGeom prst="line">
            <a:avLst/>
          </a:prstGeom>
          <a:ln w="12700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D709EB2-855A-4011-8E8B-505851822703}"/>
              </a:ext>
            </a:extLst>
          </p:cNvPr>
          <p:cNvSpPr/>
          <p:nvPr/>
        </p:nvSpPr>
        <p:spPr>
          <a:xfrm>
            <a:off x="9502883" y="1958146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12162" y="1801940"/>
            <a:ext cx="4991715" cy="3233530"/>
            <a:chOff x="6023259" y="1854192"/>
            <a:chExt cx="4991715" cy="3233530"/>
          </a:xfrm>
        </p:grpSpPr>
        <p:sp>
          <p:nvSpPr>
            <p:cNvPr id="92" name="왼쪽 대괄호 91">
              <a:extLst>
                <a:ext uri="{FF2B5EF4-FFF2-40B4-BE49-F238E27FC236}">
                  <a16:creationId xmlns:a16="http://schemas.microsoft.com/office/drawing/2014/main" id="{FAA7D891-1A7D-4BCF-9744-27745F7671AC}"/>
                </a:ext>
              </a:extLst>
            </p:cNvPr>
            <p:cNvSpPr/>
            <p:nvPr/>
          </p:nvSpPr>
          <p:spPr>
            <a:xfrm rot="5400000">
              <a:off x="98212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2133E794-211C-4443-9185-41E42EFA2FE0}"/>
                </a:ext>
              </a:extLst>
            </p:cNvPr>
            <p:cNvSpPr/>
            <p:nvPr/>
          </p:nvSpPr>
          <p:spPr>
            <a:xfrm rot="10800000">
              <a:off x="9482215" y="2807573"/>
              <a:ext cx="1532759" cy="1532759"/>
            </a:xfrm>
            <a:prstGeom prst="arc">
              <a:avLst/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원호 96">
              <a:extLst>
                <a:ext uri="{FF2B5EF4-FFF2-40B4-BE49-F238E27FC236}">
                  <a16:creationId xmlns:a16="http://schemas.microsoft.com/office/drawing/2014/main" id="{8672074E-1DB8-4577-B3E9-0196EA0623A2}"/>
                </a:ext>
              </a:extLst>
            </p:cNvPr>
            <p:cNvSpPr/>
            <p:nvPr/>
          </p:nvSpPr>
          <p:spPr>
            <a:xfrm rot="5400000">
              <a:off x="8678358" y="2548829"/>
              <a:ext cx="2250893" cy="2250893"/>
            </a:xfrm>
            <a:prstGeom prst="arc">
              <a:avLst/>
            </a:prstGeom>
            <a:ln w="12700">
              <a:solidFill>
                <a:srgbClr val="30396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A3E6E84-8E7E-4579-A400-21795F1AEB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31259" y="2891722"/>
              <a:ext cx="0" cy="3816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BFD8BD5-B9D2-4405-AAF3-3BA587CA8875}"/>
                </a:ext>
              </a:extLst>
            </p:cNvPr>
            <p:cNvCxnSpPr>
              <a:cxnSpLocks/>
            </p:cNvCxnSpPr>
            <p:nvPr/>
          </p:nvCxnSpPr>
          <p:spPr>
            <a:xfrm>
              <a:off x="6023259" y="4799722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8B84CE5-BFDD-48EF-ABE4-95921F008132}"/>
              </a:ext>
            </a:extLst>
          </p:cNvPr>
          <p:cNvSpPr/>
          <p:nvPr/>
        </p:nvSpPr>
        <p:spPr>
          <a:xfrm>
            <a:off x="4379453" y="5085257"/>
            <a:ext cx="2915825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신용카드 매출 예측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101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3584822" y="1868246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2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3641973" y="1952461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510816" y="1796254"/>
            <a:ext cx="1734426" cy="2489382"/>
            <a:chOff x="1177025" y="1854192"/>
            <a:chExt cx="1734426" cy="2489382"/>
          </a:xfrm>
        </p:grpSpPr>
        <p:sp>
          <p:nvSpPr>
            <p:cNvPr id="104" name="왼쪽 대괄호 103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왼쪽 대괄호 104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104" idx="2"/>
              <a:endCxn id="105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104" idx="0"/>
              <a:endCxn id="105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3641971" y="1952460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110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5550741" y="1862560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11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5607892" y="1946775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5476735" y="1790568"/>
            <a:ext cx="1734426" cy="2489382"/>
            <a:chOff x="1177025" y="1854192"/>
            <a:chExt cx="1734426" cy="2489382"/>
          </a:xfrm>
        </p:grpSpPr>
        <p:sp>
          <p:nvSpPr>
            <p:cNvPr id="113" name="왼쪽 대괄호 112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왼쪽 대괄호 113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113" idx="2"/>
              <a:endCxn id="114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113" idx="0"/>
              <a:endCxn id="114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타원 117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5607890" y="1946774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80D6F2D7-818B-4955-AECD-EB48C4FEFBE7}"/>
              </a:ext>
            </a:extLst>
          </p:cNvPr>
          <p:cNvSpPr/>
          <p:nvPr/>
        </p:nvSpPr>
        <p:spPr>
          <a:xfrm>
            <a:off x="7516660" y="1856874"/>
            <a:ext cx="1300030" cy="2345398"/>
          </a:xfrm>
          <a:prstGeom prst="roundRect">
            <a:avLst>
              <a:gd name="adj" fmla="val 50000"/>
            </a:avLst>
          </a:prstGeom>
          <a:solidFill>
            <a:srgbClr val="30396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20" name="사각형: 둥근 모서리 5">
            <a:extLst>
              <a:ext uri="{FF2B5EF4-FFF2-40B4-BE49-F238E27FC236}">
                <a16:creationId xmlns:a16="http://schemas.microsoft.com/office/drawing/2014/main" id="{CABEC9D9-408A-4E5D-86E3-69575CE94FA1}"/>
              </a:ext>
            </a:extLst>
          </p:cNvPr>
          <p:cNvSpPr/>
          <p:nvPr/>
        </p:nvSpPr>
        <p:spPr>
          <a:xfrm>
            <a:off x="7573811" y="1941089"/>
            <a:ext cx="1185729" cy="217696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442654" y="1784882"/>
            <a:ext cx="1734426" cy="2489382"/>
            <a:chOff x="1177025" y="1854192"/>
            <a:chExt cx="1734426" cy="2489382"/>
          </a:xfrm>
        </p:grpSpPr>
        <p:sp>
          <p:nvSpPr>
            <p:cNvPr id="122" name="왼쪽 대괄호 121">
              <a:extLst>
                <a:ext uri="{FF2B5EF4-FFF2-40B4-BE49-F238E27FC236}">
                  <a16:creationId xmlns:a16="http://schemas.microsoft.com/office/drawing/2014/main" id="{F5E1579E-652C-489A-8B63-166567B0170B}"/>
                </a:ext>
              </a:extLst>
            </p:cNvPr>
            <p:cNvSpPr/>
            <p:nvPr/>
          </p:nvSpPr>
          <p:spPr>
            <a:xfrm rot="5400000">
              <a:off x="1515428" y="1515789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왼쪽 대괄호 122">
              <a:extLst>
                <a:ext uri="{FF2B5EF4-FFF2-40B4-BE49-F238E27FC236}">
                  <a16:creationId xmlns:a16="http://schemas.microsoft.com/office/drawing/2014/main" id="{4B3AFD54-E7A0-4C99-85B2-DDB38A6E8755}"/>
                </a:ext>
              </a:extLst>
            </p:cNvPr>
            <p:cNvSpPr/>
            <p:nvPr/>
          </p:nvSpPr>
          <p:spPr>
            <a:xfrm rot="16200000">
              <a:off x="1515428" y="3235551"/>
              <a:ext cx="769620" cy="1446426"/>
            </a:xfrm>
            <a:prstGeom prst="leftBracket">
              <a:avLst>
                <a:gd name="adj" fmla="val 160599"/>
              </a:avLst>
            </a:prstGeom>
            <a:ln w="12700">
              <a:solidFill>
                <a:srgbClr val="30396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13AC6B87-80B5-4E65-894F-9C30904FCCB2}"/>
                </a:ext>
              </a:extLst>
            </p:cNvPr>
            <p:cNvCxnSpPr>
              <a:stCxn id="122" idx="2"/>
              <a:endCxn id="123" idx="0"/>
            </p:cNvCxnSpPr>
            <p:nvPr/>
          </p:nvCxnSpPr>
          <p:spPr>
            <a:xfrm>
              <a:off x="1177025" y="2623812"/>
              <a:ext cx="0" cy="950142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1729DD1-13CE-4038-B782-89A00EFFF2BD}"/>
                </a:ext>
              </a:extLst>
            </p:cNvPr>
            <p:cNvCxnSpPr>
              <a:cxnSpLocks/>
              <a:stCxn id="122" idx="0"/>
              <a:endCxn id="123" idx="2"/>
            </p:cNvCxnSpPr>
            <p:nvPr/>
          </p:nvCxnSpPr>
          <p:spPr>
            <a:xfrm>
              <a:off x="2623451" y="2623812"/>
              <a:ext cx="0" cy="432000"/>
            </a:xfrm>
            <a:prstGeom prst="line">
              <a:avLst/>
            </a:prstGeom>
            <a:ln w="12700">
              <a:solidFill>
                <a:srgbClr val="3039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641509C-87FA-465D-BF82-A96AA81484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67451" y="2906203"/>
              <a:ext cx="0" cy="288000"/>
            </a:xfrm>
            <a:prstGeom prst="line">
              <a:avLst/>
            </a:prstGeom>
            <a:ln w="12700">
              <a:solidFill>
                <a:srgbClr val="3039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id="{8938245F-3B17-42DE-AA54-36DAADBB7023}"/>
              </a:ext>
            </a:extLst>
          </p:cNvPr>
          <p:cNvSpPr/>
          <p:nvPr/>
        </p:nvSpPr>
        <p:spPr>
          <a:xfrm>
            <a:off x="7573809" y="1941088"/>
            <a:ext cx="1185729" cy="11857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300" b="1" dirty="0">
              <a:solidFill>
                <a:srgbClr val="FF7C80"/>
              </a:solidFill>
              <a:cs typeface="Aharoni" panose="02010803020104030203" pitchFamily="2" charset="-79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BC5878-55A2-4725-89E0-477882B2A7BD}"/>
              </a:ext>
            </a:extLst>
          </p:cNvPr>
          <p:cNvSpPr/>
          <p:nvPr/>
        </p:nvSpPr>
        <p:spPr>
          <a:xfrm>
            <a:off x="1457171" y="2275302"/>
            <a:ext cx="1556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로드</a:t>
            </a:r>
            <a:endParaRPr lang="en-US" altLang="ko-KR" sz="16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&amp; </a:t>
            </a:r>
            <a:r>
              <a:rPr lang="ko-KR" altLang="en-US" sz="1600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리샘플링</a:t>
            </a:r>
            <a:endParaRPr lang="en-US" altLang="ko-KR" sz="16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ACF9C2F-01D0-4640-BFE3-7A42DC7D679B}"/>
              </a:ext>
            </a:extLst>
          </p:cNvPr>
          <p:cNvSpPr/>
          <p:nvPr/>
        </p:nvSpPr>
        <p:spPr>
          <a:xfrm>
            <a:off x="3455569" y="2339324"/>
            <a:ext cx="155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전처리</a:t>
            </a:r>
            <a:endParaRPr lang="ko-KR" altLang="en-US" sz="20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578A5CE-0B6D-4CCD-90CE-ECB2F09230E0}"/>
              </a:ext>
            </a:extLst>
          </p:cNvPr>
          <p:cNvSpPr/>
          <p:nvPr/>
        </p:nvSpPr>
        <p:spPr>
          <a:xfrm>
            <a:off x="5419583" y="2333897"/>
            <a:ext cx="155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EDA</a:t>
            </a:r>
            <a:endParaRPr lang="ko-KR" altLang="en-US" sz="20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D492325-4987-4FB8-B1DE-859D27E4A7B5}"/>
              </a:ext>
            </a:extLst>
          </p:cNvPr>
          <p:cNvSpPr/>
          <p:nvPr/>
        </p:nvSpPr>
        <p:spPr>
          <a:xfrm>
            <a:off x="7393652" y="2288163"/>
            <a:ext cx="155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모델링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2A9F631-2032-42AA-BBD4-EE81E7CC70C5}"/>
              </a:ext>
            </a:extLst>
          </p:cNvPr>
          <p:cNvSpPr/>
          <p:nvPr/>
        </p:nvSpPr>
        <p:spPr>
          <a:xfrm>
            <a:off x="9340784" y="2300033"/>
            <a:ext cx="1556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결언</a:t>
            </a:r>
          </a:p>
          <a:p>
            <a:pPr algn="ctr">
              <a:defRPr/>
            </a:pPr>
            <a:endParaRPr lang="ko-KR" altLang="en-US" sz="20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254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04E8-3C65-456D-813C-6EA51B2AF146}"/>
              </a:ext>
            </a:extLst>
          </p:cNvPr>
          <p:cNvSpPr txBox="1"/>
          <p:nvPr/>
        </p:nvSpPr>
        <p:spPr>
          <a:xfrm>
            <a:off x="1048926" y="2182848"/>
            <a:ext cx="9995592" cy="391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지수이동평균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ETS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(Exponential Smoothing; </a:t>
            </a:r>
            <a:r>
              <a:rPr lang="ko-KR" altLang="en-US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지수평활법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라고도 함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가중이동평균 중의 하나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과거보다 최근의 데이터에 높은 가중치를 부여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하는 방법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(Exponentially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하게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Weight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 감소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데이터 평균값이 시간에 따라 변화 경향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주식의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5,10,20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일 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이동평균선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Smoothing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평균값이 서서히 변화하는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 적용 가능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결과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bad)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𝐸𝑀𝐴𝑡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=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𝐷𝑡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×2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𝑁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+1+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𝐸𝑀𝐴𝑡−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1×(1−2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𝑁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+1)</a:t>
            </a:r>
            <a:endParaRPr lang="ko-KR" altLang="en-US" sz="2400" dirty="0">
              <a:solidFill>
                <a:schemeClr val="bg1"/>
              </a:solidFill>
              <a:highlight>
                <a:srgbClr val="30396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3008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04E8-3C65-456D-813C-6EA51B2AF146}"/>
              </a:ext>
            </a:extLst>
          </p:cNvPr>
          <p:cNvSpPr txBox="1"/>
          <p:nvPr/>
        </p:nvSpPr>
        <p:spPr>
          <a:xfrm>
            <a:off x="975992" y="2268275"/>
            <a:ext cx="10095420" cy="370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Simple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exponential smoothing : Trend, Seasonal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패턴이 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없을 때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씀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Double(Holt’s)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exponential smoothing :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linear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한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o,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seasonal 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패턴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x </a:t>
            </a:r>
            <a:r>
              <a:rPr lang="ko-KR" altLang="en-US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일때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씀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Triple(Holt-Winters)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exponential smoothing: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수준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(Level),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추세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(Trend),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계절성   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(Seasonality)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가지 정보를 고려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추세와 계절성이 뚜렷한 데이터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 대해 좋은 </a:t>
            </a:r>
            <a:r>
              <a:rPr lang="ko-KR" altLang="en-US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예측값을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제공함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프로젝트 </a:t>
            </a:r>
            <a:r>
              <a:rPr lang="en-US" altLang="ko-KR" sz="20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data:x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→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Time series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보통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trend, seasonal pattern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동반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하기 때문에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Time series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고려한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Exponential Smoothing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이야기할 때 보통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Holt-Winters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말함</a:t>
            </a:r>
          </a:p>
        </p:txBody>
      </p:sp>
    </p:spTree>
    <p:extLst>
      <p:ext uri="{BB962C8B-B14F-4D97-AF65-F5344CB8AC3E}">
        <p14:creationId xmlns:p14="http://schemas.microsoft.com/office/powerpoint/2010/main" val="696410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04E8-3C65-456D-813C-6EA51B2AF146}"/>
              </a:ext>
            </a:extLst>
          </p:cNvPr>
          <p:cNvSpPr txBox="1"/>
          <p:nvPr/>
        </p:nvSpPr>
        <p:spPr>
          <a:xfrm>
            <a:off x="975992" y="2268275"/>
            <a:ext cx="10095420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Holt-Winters model </a:t>
            </a:r>
            <a:r>
              <a:rPr lang="ko-KR" altLang="en-US" sz="20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적용 예시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data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log scale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변환 후 사용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ko-KR" altLang="en-US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28" name="Picture 1">
            <a:extLst>
              <a:ext uri="{FF2B5EF4-FFF2-40B4-BE49-F238E27FC236}">
                <a16:creationId xmlns:a16="http://schemas.microsoft.com/office/drawing/2014/main" id="{7777A3E1-A780-4684-A85B-520E4F22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12" y="2888573"/>
            <a:ext cx="5400040" cy="32443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427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1BDD0-431C-4236-8CD9-A38365F4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25" y="2535772"/>
            <a:ext cx="9750368" cy="24341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0272B9-CDBC-4EF7-A016-F38F51E986EA}"/>
              </a:ext>
            </a:extLst>
          </p:cNvPr>
          <p:cNvSpPr txBox="1"/>
          <p:nvPr/>
        </p:nvSpPr>
        <p:spPr>
          <a:xfrm>
            <a:off x="1264024" y="5292456"/>
            <a:ext cx="9045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  <a:hlinkClick r:id="rId3"/>
              </a:rPr>
              <a:t>https://pandas.pydata.org/docs/reference/api/pandas.DataFrame.ewm.html</a:t>
            </a:r>
            <a:endParaRPr lang="en-US" altLang="ko-KR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endParaRPr lang="en-US" altLang="ko-KR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167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A8CDE9-80B5-450A-B639-98F807406457}"/>
              </a:ext>
            </a:extLst>
          </p:cNvPr>
          <p:cNvSpPr txBox="1"/>
          <p:nvPr/>
        </p:nvSpPr>
        <p:spPr>
          <a:xfrm>
            <a:off x="4143228" y="5330911"/>
            <a:ext cx="3960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가중치를 현재의 데이터에 더 두고 있음</a:t>
            </a:r>
            <a:endParaRPr lang="ko-KR" altLang="en-US" dirty="0">
              <a:highlight>
                <a:srgbClr val="FFD966"/>
              </a:highlight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5F5D8C-5F7B-491F-BCBB-2CF378D4810B}"/>
              </a:ext>
            </a:extLst>
          </p:cNvPr>
          <p:cNvCxnSpPr/>
          <p:nvPr/>
        </p:nvCxnSpPr>
        <p:spPr>
          <a:xfrm>
            <a:off x="8749552" y="4294094"/>
            <a:ext cx="824753" cy="0"/>
          </a:xfrm>
          <a:prstGeom prst="line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74215AB-FDC4-4A91-A4AA-23A20630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79" y="2479335"/>
            <a:ext cx="10137262" cy="222997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081EC8B-ED61-40DB-8AA8-20D526EFCC75}"/>
              </a:ext>
            </a:extLst>
          </p:cNvPr>
          <p:cNvCxnSpPr/>
          <p:nvPr/>
        </p:nvCxnSpPr>
        <p:spPr>
          <a:xfrm>
            <a:off x="9099175" y="4623734"/>
            <a:ext cx="824753" cy="0"/>
          </a:xfrm>
          <a:prstGeom prst="line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5AB812-3265-4F89-8F05-B078725FE57B}"/>
              </a:ext>
            </a:extLst>
          </p:cNvPr>
          <p:cNvCxnSpPr/>
          <p:nvPr/>
        </p:nvCxnSpPr>
        <p:spPr>
          <a:xfrm>
            <a:off x="10145525" y="4624261"/>
            <a:ext cx="824753" cy="0"/>
          </a:xfrm>
          <a:prstGeom prst="line">
            <a:avLst/>
          </a:prstGeom>
          <a:ln w="38100">
            <a:solidFill>
              <a:srgbClr val="546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C51EA875-671F-4935-BD1F-337C6135E537}"/>
              </a:ext>
            </a:extLst>
          </p:cNvPr>
          <p:cNvSpPr/>
          <p:nvPr/>
        </p:nvSpPr>
        <p:spPr>
          <a:xfrm>
            <a:off x="7996518" y="3857751"/>
            <a:ext cx="107576" cy="739612"/>
          </a:xfrm>
          <a:prstGeom prst="leftBracket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대괄호 34">
            <a:extLst>
              <a:ext uri="{FF2B5EF4-FFF2-40B4-BE49-F238E27FC236}">
                <a16:creationId xmlns:a16="http://schemas.microsoft.com/office/drawing/2014/main" id="{2669A66A-95B9-42DB-B7C2-9B77E4FF354F}"/>
              </a:ext>
            </a:extLst>
          </p:cNvPr>
          <p:cNvSpPr/>
          <p:nvPr/>
        </p:nvSpPr>
        <p:spPr>
          <a:xfrm>
            <a:off x="7936700" y="3118137"/>
            <a:ext cx="167394" cy="1505595"/>
          </a:xfrm>
          <a:prstGeom prst="leftBracket">
            <a:avLst/>
          </a:prstGeom>
          <a:ln w="38100">
            <a:solidFill>
              <a:srgbClr val="5464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620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E509D7-39EF-4F54-9225-5E6D7586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316965"/>
            <a:ext cx="9624495" cy="38417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A8CDE9-80B5-450A-B639-98F807406457}"/>
              </a:ext>
            </a:extLst>
          </p:cNvPr>
          <p:cNvSpPr txBox="1"/>
          <p:nvPr/>
        </p:nvSpPr>
        <p:spPr>
          <a:xfrm>
            <a:off x="2457863" y="4915840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b="1" dirty="0">
                <a:solidFill>
                  <a:schemeClr val="accent2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개월치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 더 정확</a:t>
            </a:r>
            <a:endParaRPr lang="ko-KR" altLang="en-US" dirty="0"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812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96CE6-5B2D-4EC8-A277-74A59EEF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16" y="2182848"/>
            <a:ext cx="9440676" cy="3971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E58BFD-0410-44F6-993F-49856EB73087}"/>
              </a:ext>
            </a:extLst>
          </p:cNvPr>
          <p:cNvSpPr txBox="1"/>
          <p:nvPr/>
        </p:nvSpPr>
        <p:spPr>
          <a:xfrm>
            <a:off x="6122891" y="4068425"/>
            <a:ext cx="4913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독자적인 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code, 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지수평활 시 구간을 </a:t>
            </a:r>
            <a:endParaRPr lang="en-US" altLang="ko-KR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여러 개로 나눠보면서 가장 성능 높은 것 찾기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ko-KR" altLang="en-US" dirty="0"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11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3D113-68EB-4805-9B54-5A163D83EE56}"/>
              </a:ext>
            </a:extLst>
          </p:cNvPr>
          <p:cNvSpPr txBox="1"/>
          <p:nvPr/>
        </p:nvSpPr>
        <p:spPr>
          <a:xfrm>
            <a:off x="1048926" y="2182848"/>
            <a:ext cx="978016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- 3 N EWM MAE Score :  </a:t>
            </a:r>
            <a:r>
              <a:rPr lang="pt-BR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134855.11946915495</a:t>
            </a:r>
          </a:p>
          <a:p>
            <a:pPr>
              <a:lnSpc>
                <a:spcPct val="150000"/>
              </a:lnSpc>
            </a:pPr>
            <a:r>
              <a:rPr lang="pt-BR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- 6 N EWM MAE Score :  193447.63093078104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- 2 span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 : 820102.106670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- 3 span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 : 785488.281930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- 4 span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 : 770667.895320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- 5 span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 :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767498.551420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&lt;- 5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개월로 구간을 잡았을 때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- 6 span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 : 770414.027040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011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9C266-21C6-407E-A9C4-C151EB569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4"/>
          <a:stretch/>
        </p:blipFill>
        <p:spPr>
          <a:xfrm>
            <a:off x="2533041" y="2452922"/>
            <a:ext cx="7125918" cy="37416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5947F0-64B1-4B20-9980-4364B3B852FA}"/>
              </a:ext>
            </a:extLst>
          </p:cNvPr>
          <p:cNvSpPr txBox="1"/>
          <p:nvPr/>
        </p:nvSpPr>
        <p:spPr>
          <a:xfrm>
            <a:off x="6614189" y="2431084"/>
            <a:ext cx="313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Library 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사용하여 </a:t>
            </a:r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Smoothing</a:t>
            </a:r>
            <a:r>
              <a:rPr lang="ko-KR" altLang="en-US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endParaRPr lang="ko-KR" altLang="en-US" dirty="0">
              <a:highlight>
                <a:srgbClr val="FFD966"/>
              </a:highlight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A92139-9757-4CA0-9A5B-DBDEC8F74167}"/>
              </a:ext>
            </a:extLst>
          </p:cNvPr>
          <p:cNvCxnSpPr/>
          <p:nvPr/>
        </p:nvCxnSpPr>
        <p:spPr>
          <a:xfrm>
            <a:off x="4204447" y="3191435"/>
            <a:ext cx="1891553" cy="0"/>
          </a:xfrm>
          <a:prstGeom prst="line">
            <a:avLst/>
          </a:prstGeom>
          <a:ln w="38100">
            <a:solidFill>
              <a:srgbClr val="F1B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7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54098-1721-4120-AE35-8F1F61E6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022" y="2316965"/>
            <a:ext cx="7972425" cy="3848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6D9E18-AB61-452F-86C4-C644D4DA6EF7}"/>
              </a:ext>
            </a:extLst>
          </p:cNvPr>
          <p:cNvSpPr txBox="1"/>
          <p:nvPr/>
        </p:nvSpPr>
        <p:spPr>
          <a:xfrm>
            <a:off x="4510779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train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B5AC9-A6FE-493C-88B0-E2F96D11CA3C}"/>
              </a:ext>
            </a:extLst>
          </p:cNvPr>
          <p:cNvSpPr txBox="1"/>
          <p:nvPr/>
        </p:nvSpPr>
        <p:spPr>
          <a:xfrm>
            <a:off x="7738073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266CB2-A04B-4668-86D3-C4E404F619E9}"/>
              </a:ext>
            </a:extLst>
          </p:cNvPr>
          <p:cNvSpPr txBox="1"/>
          <p:nvPr/>
        </p:nvSpPr>
        <p:spPr>
          <a:xfrm>
            <a:off x="6144231" y="2419762"/>
            <a:ext cx="38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Simple Exponential Smoothing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7CB274A-12DD-4966-9B7A-249A313C6447}"/>
              </a:ext>
            </a:extLst>
          </p:cNvPr>
          <p:cNvSpPr/>
          <p:nvPr/>
        </p:nvSpPr>
        <p:spPr>
          <a:xfrm rot="10800000">
            <a:off x="9418824" y="5158491"/>
            <a:ext cx="349623" cy="22503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Issues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786453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8088603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114018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rot="16200000" flipH="1">
            <a:off x="-1017179" y="3578242"/>
            <a:ext cx="4920344" cy="61280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216489" y="1554898"/>
            <a:ext cx="437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</a:t>
            </a:r>
            <a:endParaRPr lang="ko-KR" altLang="en-US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3EDB7B04-BA34-4C8B-9A5D-E7A05ED44765}"/>
              </a:ext>
            </a:extLst>
          </p:cNvPr>
          <p:cNvSpPr/>
          <p:nvPr/>
        </p:nvSpPr>
        <p:spPr>
          <a:xfrm>
            <a:off x="621182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0" name="양쪽 모서리가 둥근 사각형 31">
            <a:extLst>
              <a:ext uri="{FF2B5EF4-FFF2-40B4-BE49-F238E27FC236}">
                <a16:creationId xmlns:a16="http://schemas.microsoft.com/office/drawing/2014/main" id="{E02C9EAE-D585-460A-A7F6-08DB41DDE688}"/>
              </a:ext>
            </a:extLst>
          </p:cNvPr>
          <p:cNvSpPr/>
          <p:nvPr/>
        </p:nvSpPr>
        <p:spPr>
          <a:xfrm rot="16200000" flipH="1">
            <a:off x="4058640" y="3577661"/>
            <a:ext cx="4920343" cy="613973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53D6ED-1E48-42E1-87AD-2C5F0A5D0988}"/>
              </a:ext>
            </a:extLst>
          </p:cNvPr>
          <p:cNvSpPr/>
          <p:nvPr/>
        </p:nvSpPr>
        <p:spPr>
          <a:xfrm>
            <a:off x="6288083" y="1554898"/>
            <a:ext cx="447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02</a:t>
            </a:r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37F84C-A887-40F7-9928-EDF2F5EA7CC8}"/>
              </a:ext>
            </a:extLst>
          </p:cNvPr>
          <p:cNvSpPr/>
          <p:nvPr/>
        </p:nvSpPr>
        <p:spPr>
          <a:xfrm>
            <a:off x="1825655" y="1554898"/>
            <a:ext cx="3464698" cy="410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예측해야 하는 범위는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인데 데이터는 시간 단위로 나뉘어져 있음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month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단위로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resampling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후 예측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범위를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개월로 지정</a:t>
            </a:r>
          </a:p>
          <a:p>
            <a:pPr>
              <a:lnSpc>
                <a:spcPct val="150000"/>
              </a:lnSpc>
            </a:pPr>
            <a:endParaRPr lang="ko-KR" altLang="en-US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5183F-FA40-4656-A155-32506E5B9368}"/>
              </a:ext>
            </a:extLst>
          </p:cNvPr>
          <p:cNvSpPr/>
          <p:nvPr/>
        </p:nvSpPr>
        <p:spPr>
          <a:xfrm>
            <a:off x="6964058" y="1554898"/>
            <a:ext cx="3602958" cy="359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1967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개의 </a:t>
            </a:r>
            <a:r>
              <a:rPr lang="en-US" altLang="ko-KR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store_id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 </a:t>
            </a:r>
            <a:r>
              <a:rPr lang="ko-KR" altLang="en-US" sz="22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각각다른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trend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seasonality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가지고 있음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모델을 여러 개 적용해 보면서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정확도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성능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가장 좋았던 모델을 적용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13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22C2B-D1FD-4A8B-AA83-3C6C14C0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50" y="2316965"/>
            <a:ext cx="7517184" cy="36725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6D9E18-AB61-452F-86C4-C644D4DA6EF7}"/>
              </a:ext>
            </a:extLst>
          </p:cNvPr>
          <p:cNvSpPr txBox="1"/>
          <p:nvPr/>
        </p:nvSpPr>
        <p:spPr>
          <a:xfrm>
            <a:off x="4510779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train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B5AC9-A6FE-493C-88B0-E2F96D11CA3C}"/>
              </a:ext>
            </a:extLst>
          </p:cNvPr>
          <p:cNvSpPr txBox="1"/>
          <p:nvPr/>
        </p:nvSpPr>
        <p:spPr>
          <a:xfrm>
            <a:off x="7738073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AC3B9-87C2-4107-9AFA-9CF40F7DA6D5}"/>
              </a:ext>
            </a:extLst>
          </p:cNvPr>
          <p:cNvSpPr txBox="1"/>
          <p:nvPr/>
        </p:nvSpPr>
        <p:spPr>
          <a:xfrm>
            <a:off x="6137466" y="2431084"/>
            <a:ext cx="389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Holt’s Exponential Smoothing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B56A2A5-08F1-47E6-A459-A61D049EA4F7}"/>
              </a:ext>
            </a:extLst>
          </p:cNvPr>
          <p:cNvSpPr/>
          <p:nvPr/>
        </p:nvSpPr>
        <p:spPr>
          <a:xfrm rot="10800000">
            <a:off x="9239228" y="5642585"/>
            <a:ext cx="349623" cy="22503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67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37D2DE-7821-40F8-B817-66CCB8D4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76" y="2353606"/>
            <a:ext cx="8651524" cy="37872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6D9E18-AB61-452F-86C4-C644D4DA6EF7}"/>
              </a:ext>
            </a:extLst>
          </p:cNvPr>
          <p:cNvSpPr txBox="1"/>
          <p:nvPr/>
        </p:nvSpPr>
        <p:spPr>
          <a:xfrm>
            <a:off x="4510779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train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DB5AC9-A6FE-493C-88B0-E2F96D11CA3C}"/>
              </a:ext>
            </a:extLst>
          </p:cNvPr>
          <p:cNvSpPr txBox="1"/>
          <p:nvPr/>
        </p:nvSpPr>
        <p:spPr>
          <a:xfrm>
            <a:off x="8302851" y="4655863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AC3B9-87C2-4107-9AFA-9CF40F7DA6D5}"/>
              </a:ext>
            </a:extLst>
          </p:cNvPr>
          <p:cNvSpPr txBox="1"/>
          <p:nvPr/>
        </p:nvSpPr>
        <p:spPr>
          <a:xfrm>
            <a:off x="6137466" y="2812566"/>
            <a:ext cx="44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 Winter’s Exponential Smoothing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B56A2A5-08F1-47E6-A459-A61D049EA4F7}"/>
              </a:ext>
            </a:extLst>
          </p:cNvPr>
          <p:cNvSpPr/>
          <p:nvPr/>
        </p:nvSpPr>
        <p:spPr>
          <a:xfrm rot="10800000">
            <a:off x="9689381" y="5357976"/>
            <a:ext cx="349623" cy="22503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75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EMA(Exponential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3D113-68EB-4805-9B54-5A163D83EE56}"/>
              </a:ext>
            </a:extLst>
          </p:cNvPr>
          <p:cNvSpPr txBox="1"/>
          <p:nvPr/>
        </p:nvSpPr>
        <p:spPr>
          <a:xfrm>
            <a:off x="1073054" y="2376839"/>
            <a:ext cx="9780166" cy="2716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Simple Exponential Smoothing Score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818205.82245</a:t>
            </a: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Holt's Exponential Smoothing Score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922772.7023052298</a:t>
            </a: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Holt-Winter's Exponential Smoothing Score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962259.599880</a:t>
            </a:r>
          </a:p>
        </p:txBody>
      </p:sp>
    </p:spTree>
    <p:extLst>
      <p:ext uri="{BB962C8B-B14F-4D97-AF65-F5344CB8AC3E}">
        <p14:creationId xmlns:p14="http://schemas.microsoft.com/office/powerpoint/2010/main" val="357992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ARMA &amp; ARIMA (Auto Regressive Integrated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6C1CD-4A56-48A8-9F4A-CFE288DF91D2}"/>
              </a:ext>
            </a:extLst>
          </p:cNvPr>
          <p:cNvSpPr txBox="1"/>
          <p:nvPr/>
        </p:nvSpPr>
        <p:spPr>
          <a:xfrm>
            <a:off x="1048926" y="2182848"/>
            <a:ext cx="9995592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ARMA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stationary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시계열을 대상으로 분석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AR(p)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모형과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MA(q)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모형의 특징을 모두 가지는 모형으로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자기 자신의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개의 </a:t>
            </a:r>
            <a:r>
              <a:rPr lang="ko-KR" altLang="en-US" sz="2400" b="1" dirty="0" err="1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과거값과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q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개의 과거 백색 잡음의 선형 조합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현재의 값이 정해지는 모형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에서 많은 </a:t>
            </a:r>
            <a:r>
              <a:rPr lang="en-US" altLang="ko-KR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store_id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들이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|ϕ|&lt;1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정상상태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(stationary)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조건에 맞지 않아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이상의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p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값을 적용할 수 없다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 →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따라서 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차분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(difference)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이용해 비정상상태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(non-stationary)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설명이 가능한 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ARIMA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를 추가로 진행한다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81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ARMA &amp; ARIMA (Auto Regressive Integrated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6C1CD-4A56-48A8-9F4A-CFE288DF91D2}"/>
              </a:ext>
            </a:extLst>
          </p:cNvPr>
          <p:cNvSpPr txBox="1"/>
          <p:nvPr/>
        </p:nvSpPr>
        <p:spPr>
          <a:xfrm>
            <a:off x="1048926" y="2182848"/>
            <a:ext cx="9995592" cy="391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ARIMA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non-stationary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시계열을 대상으로 분석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 차분한 데이터에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AR(p)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모형과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MA(q)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모형을 합친 모형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AR(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자기상관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 + I(d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차 차분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 + MA(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이동평균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자기상관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자기 자신 이전의 값이 이후의 값에 영향을 미치는 상황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non-stationary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시계열을 차분해서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stationary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시계열로 변환한 후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stationary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모형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(ARMA)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분석한 다음 차분 시계열을 다시 누적해서 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원 시계열로 복원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3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ARMA &amp; ARIMA (Auto Regressive Integrated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9B5B9-24B6-4605-8D45-C38A200A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78" y="2807453"/>
            <a:ext cx="9452564" cy="27410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FF9566-9C7F-47A6-B815-883719D114DF}"/>
              </a:ext>
            </a:extLst>
          </p:cNvPr>
          <p:cNvSpPr txBox="1"/>
          <p:nvPr/>
        </p:nvSpPr>
        <p:spPr>
          <a:xfrm>
            <a:off x="4216992" y="3827241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train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C3C991-45FC-4458-AC54-1D466BA2F4E5}"/>
              </a:ext>
            </a:extLst>
          </p:cNvPr>
          <p:cNvSpPr txBox="1"/>
          <p:nvPr/>
        </p:nvSpPr>
        <p:spPr>
          <a:xfrm>
            <a:off x="8009064" y="3827241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4A315-106C-42E1-9240-5640F7E1D527}"/>
              </a:ext>
            </a:extLst>
          </p:cNvPr>
          <p:cNvSpPr txBox="1"/>
          <p:nvPr/>
        </p:nvSpPr>
        <p:spPr>
          <a:xfrm>
            <a:off x="9782589" y="2382116"/>
            <a:ext cx="97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ARMA</a:t>
            </a:r>
            <a:endParaRPr lang="ko-KR" altLang="en-US" dirty="0"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623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ARMA &amp; ARIMA (Auto Regressive Integrated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1A98F-2F4D-4E4C-86E2-C4306298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40" y="2779192"/>
            <a:ext cx="9508520" cy="29877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FF9566-9C7F-47A6-B815-883719D114DF}"/>
              </a:ext>
            </a:extLst>
          </p:cNvPr>
          <p:cNvSpPr txBox="1"/>
          <p:nvPr/>
        </p:nvSpPr>
        <p:spPr>
          <a:xfrm>
            <a:off x="4216992" y="3827241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train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C3C991-45FC-4458-AC54-1D466BA2F4E5}"/>
              </a:ext>
            </a:extLst>
          </p:cNvPr>
          <p:cNvSpPr txBox="1"/>
          <p:nvPr/>
        </p:nvSpPr>
        <p:spPr>
          <a:xfrm>
            <a:off x="8009064" y="3827241"/>
            <a:ext cx="1907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</a:t>
            </a:r>
            <a:endParaRPr lang="ko-KR" altLang="en-US" dirty="0">
              <a:highlight>
                <a:srgbClr val="FFD966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4A315-106C-42E1-9240-5640F7E1D527}"/>
              </a:ext>
            </a:extLst>
          </p:cNvPr>
          <p:cNvSpPr txBox="1"/>
          <p:nvPr/>
        </p:nvSpPr>
        <p:spPr>
          <a:xfrm>
            <a:off x="9782589" y="2382116"/>
            <a:ext cx="97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ARIMA</a:t>
            </a:r>
            <a:endParaRPr lang="ko-KR" altLang="en-US" dirty="0">
              <a:highlight>
                <a:srgbClr val="FFD96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184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3) ARMA &amp; ARIMA (Auto Regressive Integrated Moving Average)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3D113-68EB-4805-9B54-5A163D83EE56}"/>
              </a:ext>
            </a:extLst>
          </p:cNvPr>
          <p:cNvSpPr txBox="1"/>
          <p:nvPr/>
        </p:nvSpPr>
        <p:spPr>
          <a:xfrm>
            <a:off x="969962" y="2115036"/>
            <a:ext cx="9780166" cy="1793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ARMA Score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984368.752690 </a:t>
            </a: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ARIMA MAE Score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1080182.482790</a:t>
            </a:r>
          </a:p>
        </p:txBody>
      </p:sp>
    </p:spTree>
    <p:extLst>
      <p:ext uri="{BB962C8B-B14F-4D97-AF65-F5344CB8AC3E}">
        <p14:creationId xmlns:p14="http://schemas.microsoft.com/office/powerpoint/2010/main" val="148760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4) Facebook Prophet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3D113-68EB-4805-9B54-5A163D83EE56}"/>
              </a:ext>
            </a:extLst>
          </p:cNvPr>
          <p:cNvSpPr txBox="1"/>
          <p:nvPr/>
        </p:nvSpPr>
        <p:spPr>
          <a:xfrm>
            <a:off x="933102" y="2401692"/>
            <a:ext cx="1016641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페이스북에서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개발한 시계열 예측 패키지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ARIMA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같이 </a:t>
            </a:r>
            <a:r>
              <a:rPr lang="ko-KR" altLang="en-US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확률론적이고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이론적인 모형이 아닌 몇가지 </a:t>
            </a:r>
            <a:r>
              <a:rPr lang="ko-KR" altLang="en-US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경험적 규칙    </a:t>
            </a:r>
            <a:endParaRPr lang="en-US" altLang="ko-KR" sz="2400" b="1" dirty="0">
              <a:solidFill>
                <a:srgbClr val="595959"/>
              </a:solidFill>
              <a:highlight>
                <a:srgbClr val="FFD966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</a:t>
            </a:r>
            <a:r>
              <a:rPr lang="en-US" altLang="ko-KR" sz="24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(heuristic rule)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사용하는 단순 회귀 모형이지만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단기적 예측에서는 큰   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문제 없이 사용할 수 있음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회귀분석 모형 만드는 순서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시간 데이터의 각종 특징을 </a:t>
            </a:r>
            <a:r>
              <a:rPr lang="ko-KR" altLang="en-US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임베딩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&gt;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계절성 추정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 &gt;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나머지 데이터는 구간별 선형회귀분석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(piecewise linear regression) </a:t>
            </a:r>
          </a:p>
        </p:txBody>
      </p:sp>
    </p:spTree>
    <p:extLst>
      <p:ext uri="{BB962C8B-B14F-4D97-AF65-F5344CB8AC3E}">
        <p14:creationId xmlns:p14="http://schemas.microsoft.com/office/powerpoint/2010/main" val="367049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4) Facebook Prophet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93D113-68EB-4805-9B54-5A163D83EE56}"/>
              </a:ext>
            </a:extLst>
          </p:cNvPr>
          <p:cNvSpPr txBox="1"/>
          <p:nvPr/>
        </p:nvSpPr>
        <p:spPr>
          <a:xfrm>
            <a:off x="1024798" y="2386539"/>
            <a:ext cx="99302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𝑦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)=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𝑔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)+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𝑠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)+ℎ(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𝑡</a:t>
            </a:r>
            <a:r>
              <a:rPr lang="en-US" altLang="ko-KR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)+</a:t>
            </a:r>
            <a:r>
              <a:rPr lang="ko-KR" altLang="en-US" sz="24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𝑒𝑟𝑟𝑜𝑟 </a:t>
            </a:r>
          </a:p>
          <a:p>
            <a:endParaRPr lang="ko-KR" altLang="en-US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g(t) : Growth, 'linear'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와 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'logistic'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구분되어 있다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s(t) : Seasonality</a:t>
            </a:r>
          </a:p>
          <a:p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h(t) : Holidays,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계절성을 가지진 않지만 전체 추이에 영향을 주는 이벤트를         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        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의미하며 이벤트의 효과는 독립적이라 가정</a:t>
            </a:r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endParaRPr lang="en-US" altLang="ko-KR" sz="24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결과가 </a:t>
            </a:r>
            <a:r>
              <a:rPr lang="ko-KR" altLang="en-US" sz="24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그닥</a:t>
            </a:r>
            <a:r>
              <a:rPr lang="ko-KR" altLang="en-US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좋지 않았음</a:t>
            </a:r>
            <a:r>
              <a:rPr lang="en-US" altLang="ko-KR" sz="24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91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Issues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786453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8088603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114018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rot="16200000" flipH="1">
            <a:off x="-1017179" y="3578242"/>
            <a:ext cx="4920344" cy="61280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216489" y="1554898"/>
            <a:ext cx="437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</a:t>
            </a:r>
            <a:endParaRPr lang="ko-KR" altLang="en-US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3EDB7B04-BA34-4C8B-9A5D-E7A05ED44765}"/>
              </a:ext>
            </a:extLst>
          </p:cNvPr>
          <p:cNvSpPr/>
          <p:nvPr/>
        </p:nvSpPr>
        <p:spPr>
          <a:xfrm>
            <a:off x="621182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0" name="양쪽 모서리가 둥근 사각형 31">
            <a:extLst>
              <a:ext uri="{FF2B5EF4-FFF2-40B4-BE49-F238E27FC236}">
                <a16:creationId xmlns:a16="http://schemas.microsoft.com/office/drawing/2014/main" id="{E02C9EAE-D585-460A-A7F6-08DB41DDE688}"/>
              </a:ext>
            </a:extLst>
          </p:cNvPr>
          <p:cNvSpPr/>
          <p:nvPr/>
        </p:nvSpPr>
        <p:spPr>
          <a:xfrm rot="16200000" flipH="1">
            <a:off x="4058640" y="3577661"/>
            <a:ext cx="4920343" cy="613973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53D6ED-1E48-42E1-87AD-2C5F0A5D0988}"/>
              </a:ext>
            </a:extLst>
          </p:cNvPr>
          <p:cNvSpPr/>
          <p:nvPr/>
        </p:nvSpPr>
        <p:spPr>
          <a:xfrm>
            <a:off x="6288083" y="1554898"/>
            <a:ext cx="447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03</a:t>
            </a:r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37F84C-A887-40F7-9928-EDF2F5EA7CC8}"/>
              </a:ext>
            </a:extLst>
          </p:cNvPr>
          <p:cNvSpPr/>
          <p:nvPr/>
        </p:nvSpPr>
        <p:spPr>
          <a:xfrm>
            <a:off x="1825655" y="1554898"/>
            <a:ext cx="3464698" cy="359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 날짜는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2019-03~2019-05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동일하나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제공 데이터의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마지막 날짜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는 차이가 있음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마지막 날짜부터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개월만 예측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하여 제출한다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  <a:endParaRPr lang="ko-KR" altLang="en-US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5183F-FA40-4656-A155-32506E5B9368}"/>
              </a:ext>
            </a:extLst>
          </p:cNvPr>
          <p:cNvSpPr/>
          <p:nvPr/>
        </p:nvSpPr>
        <p:spPr>
          <a:xfrm>
            <a:off x="6964058" y="1554898"/>
            <a:ext cx="3602958" cy="4613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ex: </a:t>
            </a:r>
            <a:r>
              <a:rPr lang="en-US" altLang="ko-KR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store_id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111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 마지막 날짜는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2018-09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월로 뒤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개월인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2018-10~2018-12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만 예측하여 제출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 기간이 길어질수록 오차가 크게 발생하여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바로 뒤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개월만 예측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하는 것이 정확도가 높았음</a:t>
            </a:r>
          </a:p>
        </p:txBody>
      </p:sp>
    </p:spTree>
    <p:extLst>
      <p:ext uri="{BB962C8B-B14F-4D97-AF65-F5344CB8AC3E}">
        <p14:creationId xmlns:p14="http://schemas.microsoft.com/office/powerpoint/2010/main" val="4063297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Modeling-Time Series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5) Time-Series Model </a:t>
            </a:r>
            <a:r>
              <a:rPr lang="ko-KR" altLang="en-US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최종 </a:t>
            </a:r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Score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CBB4E-F800-4D80-9596-2501E2FAABA3}"/>
              </a:ext>
            </a:extLst>
          </p:cNvPr>
          <p:cNvSpPr txBox="1"/>
          <p:nvPr/>
        </p:nvSpPr>
        <p:spPr>
          <a:xfrm>
            <a:off x="969962" y="2107597"/>
            <a:ext cx="8794377" cy="410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Simple Moving Average(3 rolling) : 831,158.397180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Exponential Moving Average(5 span) : 767,498.551420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Simple Exponential Smoothing : 818,205.822450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Holt's Exponential Smoothing : 926,470.756080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Holt-Winter's Exponential Smoothing : 962,259.599880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ARMA model : 984,368.752690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ARIMA model : 1,080,182.482790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Facebook prophet : 1,221,173.032530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01968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Modeling-Regression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1) Models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CBB4E-F800-4D80-9596-2501E2FAABA3}"/>
              </a:ext>
            </a:extLst>
          </p:cNvPr>
          <p:cNvSpPr txBox="1"/>
          <p:nvPr/>
        </p:nvSpPr>
        <p:spPr>
          <a:xfrm>
            <a:off x="969962" y="2343166"/>
            <a:ext cx="10246046" cy="156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Linear Regression, Ridge, Lasso, </a:t>
            </a:r>
            <a:r>
              <a:rPr lang="en-US" altLang="ko-KR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ElasticNet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Gradient Boosting Regression, Support Vector Regression,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XGB Regressor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DD95D-3CF2-4013-9644-F700DCD6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6" y="4230991"/>
            <a:ext cx="9957486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7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Modeling-Regression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2) Results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CBB4E-F800-4D80-9596-2501E2FAABA3}"/>
              </a:ext>
            </a:extLst>
          </p:cNvPr>
          <p:cNvSpPr txBox="1"/>
          <p:nvPr/>
        </p:nvSpPr>
        <p:spPr>
          <a:xfrm>
            <a:off x="969962" y="2343166"/>
            <a:ext cx="10246046" cy="1351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적은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인해 점수가 굉장히 좋지 않게 나왔다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예측에 사용할 수 있는 변수들의 수가 적거나 정확한 값을 채울 수 </a:t>
            </a:r>
            <a:r>
              <a:rPr lang="ko-KR" altLang="en-US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없어서였던걸로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추정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8DD95D-3CF2-4013-9644-F700DCD6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06" y="4230991"/>
            <a:ext cx="9957486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28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Modeling-LSTM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Issues &amp; Results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CBB4E-F800-4D80-9596-2501E2FAABA3}"/>
              </a:ext>
            </a:extLst>
          </p:cNvPr>
          <p:cNvSpPr txBox="1"/>
          <p:nvPr/>
        </p:nvSpPr>
        <p:spPr>
          <a:xfrm>
            <a:off x="910437" y="2242645"/>
            <a:ext cx="10246046" cy="2071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값 부분이 거의 직선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학습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 너무 적어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예측을 제대로 못함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1967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개의 상점을 학습했지만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월 단위로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resampling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하고 나니 데이터가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33</a:t>
            </a:r>
            <a:r>
              <a:rPr lang="ko-KR" altLang="en-US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개월치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정도로 줄었고 </a:t>
            </a:r>
            <a:r>
              <a:rPr lang="en-US" altLang="ko-KR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test_size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=0.3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적용시키니 대부분의 값이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으로 나옴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   &gt; </a:t>
            </a:r>
            <a:r>
              <a:rPr lang="ko-KR" altLang="en-US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딥러닝을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하기에 데이터가 부족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52108-B712-4CFC-A139-D61339D6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8" y="4280284"/>
            <a:ext cx="8429625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43BDCD-64B3-4C69-9B23-34356BB5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74" y="4563015"/>
            <a:ext cx="8001000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173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Modeling-LSTM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07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7" name="모서리가 둥근 직사각형 22">
            <a:extLst>
              <a:ext uri="{FF2B5EF4-FFF2-40B4-BE49-F238E27FC236}">
                <a16:creationId xmlns:a16="http://schemas.microsoft.com/office/drawing/2014/main" id="{665126B6-103F-4E03-B428-7D0A8733C016}"/>
              </a:ext>
            </a:extLst>
          </p:cNvPr>
          <p:cNvSpPr/>
          <p:nvPr/>
        </p:nvSpPr>
        <p:spPr>
          <a:xfrm>
            <a:off x="851647" y="1424473"/>
            <a:ext cx="1036436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8" name="양쪽 모서리가 둥근 사각형 23">
            <a:extLst>
              <a:ext uri="{FF2B5EF4-FFF2-40B4-BE49-F238E27FC236}">
                <a16:creationId xmlns:a16="http://schemas.microsoft.com/office/drawing/2014/main" id="{DA7A0A33-9D30-4FC4-82DF-F0000BEAE327}"/>
              </a:ext>
            </a:extLst>
          </p:cNvPr>
          <p:cNvSpPr/>
          <p:nvPr/>
        </p:nvSpPr>
        <p:spPr>
          <a:xfrm flipH="1">
            <a:off x="844882" y="1409140"/>
            <a:ext cx="10377156" cy="75947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7F44AC-8071-485B-B253-3325962078E6}"/>
              </a:ext>
            </a:extLst>
          </p:cNvPr>
          <p:cNvSpPr/>
          <p:nvPr/>
        </p:nvSpPr>
        <p:spPr>
          <a:xfrm>
            <a:off x="1073054" y="1572828"/>
            <a:ext cx="9886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Issues &amp; Results</a:t>
            </a:r>
            <a:endParaRPr lang="ko-KR" altLang="en-US" sz="24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26C5FC-D822-47F2-AB31-1674EB0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93" y="2450156"/>
            <a:ext cx="6829425" cy="36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34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Conclusion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08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B91647-48B3-4025-9280-91ABEF46DD32}"/>
              </a:ext>
            </a:extLst>
          </p:cNvPr>
          <p:cNvSpPr/>
          <p:nvPr/>
        </p:nvSpPr>
        <p:spPr>
          <a:xfrm>
            <a:off x="1043738" y="1751377"/>
            <a:ext cx="10006064" cy="2124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754EA-F08C-4AA0-B96B-C4B8CE8430C3}"/>
              </a:ext>
            </a:extLst>
          </p:cNvPr>
          <p:cNvSpPr/>
          <p:nvPr/>
        </p:nvSpPr>
        <p:spPr>
          <a:xfrm>
            <a:off x="3339667" y="300937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0396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41D97-2A20-4ABE-8296-4A9FDC62D587}"/>
              </a:ext>
            </a:extLst>
          </p:cNvPr>
          <p:cNvSpPr/>
          <p:nvPr/>
        </p:nvSpPr>
        <p:spPr>
          <a:xfrm>
            <a:off x="3339667" y="3009378"/>
            <a:ext cx="4320000" cy="45719"/>
          </a:xfrm>
          <a:prstGeom prst="rect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06221-A0A0-4C50-BA63-6CFF01F208BD}"/>
              </a:ext>
            </a:extLst>
          </p:cNvPr>
          <p:cNvSpPr/>
          <p:nvPr/>
        </p:nvSpPr>
        <p:spPr>
          <a:xfrm>
            <a:off x="3250766" y="1991324"/>
            <a:ext cx="4422079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상대적으로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단순한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모형들의 점수가 높았고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그 중 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EMA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의 결과가 가장 좋았다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E19D7B5-6B68-491E-8127-F72A6EBF710C}"/>
              </a:ext>
            </a:extLst>
          </p:cNvPr>
          <p:cNvGraphicFramePr>
            <a:graphicFrameLocks noGrp="1"/>
          </p:cNvGraphicFramePr>
          <p:nvPr/>
        </p:nvGraphicFramePr>
        <p:xfrm>
          <a:off x="7347026" y="3052671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타원 35">
            <a:extLst>
              <a:ext uri="{FF2B5EF4-FFF2-40B4-BE49-F238E27FC236}">
                <a16:creationId xmlns:a16="http://schemas.microsoft.com/office/drawing/2014/main" id="{7852A742-911B-4B2A-AC5B-E74284C1EDC3}"/>
              </a:ext>
            </a:extLst>
          </p:cNvPr>
          <p:cNvSpPr/>
          <p:nvPr/>
        </p:nvSpPr>
        <p:spPr>
          <a:xfrm>
            <a:off x="1419274" y="1897129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모서리가 둥근 사각형 설명선 57">
            <a:extLst>
              <a:ext uri="{FF2B5EF4-FFF2-40B4-BE49-F238E27FC236}">
                <a16:creationId xmlns:a16="http://schemas.microsoft.com/office/drawing/2014/main" id="{75DC1011-1EF1-49C6-B9CB-7C09C6BAB9A3}"/>
              </a:ext>
            </a:extLst>
          </p:cNvPr>
          <p:cNvSpPr/>
          <p:nvPr/>
        </p:nvSpPr>
        <p:spPr>
          <a:xfrm>
            <a:off x="7802247" y="2540958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737402-CCB8-4F56-9848-26830B2A24ED}"/>
              </a:ext>
            </a:extLst>
          </p:cNvPr>
          <p:cNvSpPr/>
          <p:nvPr/>
        </p:nvSpPr>
        <p:spPr>
          <a:xfrm>
            <a:off x="1043738" y="4109372"/>
            <a:ext cx="10006064" cy="2124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dist="254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189C53-1CD4-4963-BC92-8EDA4B14EC75}"/>
              </a:ext>
            </a:extLst>
          </p:cNvPr>
          <p:cNvSpPr/>
          <p:nvPr/>
        </p:nvSpPr>
        <p:spPr>
          <a:xfrm>
            <a:off x="3339667" y="5514643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A8BB01-2DC0-45EE-9F2C-331D2F565103}"/>
              </a:ext>
            </a:extLst>
          </p:cNvPr>
          <p:cNvSpPr/>
          <p:nvPr/>
        </p:nvSpPr>
        <p:spPr>
          <a:xfrm>
            <a:off x="3339667" y="5514643"/>
            <a:ext cx="2593994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F8A8BF8-F410-4A40-84CF-A5500BDEA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33799"/>
              </p:ext>
            </p:extLst>
          </p:nvPr>
        </p:nvGraphicFramePr>
        <p:xfrm>
          <a:off x="5206905" y="5560362"/>
          <a:ext cx="1071314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타원 42">
            <a:extLst>
              <a:ext uri="{FF2B5EF4-FFF2-40B4-BE49-F238E27FC236}">
                <a16:creationId xmlns:a16="http://schemas.microsoft.com/office/drawing/2014/main" id="{CB896105-3CB2-46AF-8D22-442ED5B3A409}"/>
              </a:ext>
            </a:extLst>
          </p:cNvPr>
          <p:cNvSpPr/>
          <p:nvPr/>
        </p:nvSpPr>
        <p:spPr>
          <a:xfrm>
            <a:off x="1419273" y="4329740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85E170-BA5F-4773-83D3-C9703E675D7D}"/>
              </a:ext>
            </a:extLst>
          </p:cNvPr>
          <p:cNvSpPr/>
          <p:nvPr/>
        </p:nvSpPr>
        <p:spPr>
          <a:xfrm>
            <a:off x="1871652" y="2260868"/>
            <a:ext cx="79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</a:t>
            </a:r>
            <a:endParaRPr lang="ko-KR" altLang="en-US" sz="4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00EBE7-0B51-41B7-A0AA-BF847460A356}"/>
              </a:ext>
            </a:extLst>
          </p:cNvPr>
          <p:cNvSpPr/>
          <p:nvPr/>
        </p:nvSpPr>
        <p:spPr>
          <a:xfrm>
            <a:off x="1871651" y="4685495"/>
            <a:ext cx="79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</a:t>
            </a:r>
            <a:endParaRPr lang="ko-KR" altLang="en-US" sz="4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91304D-F27A-4DA4-9549-4D0AE928B404}"/>
              </a:ext>
            </a:extLst>
          </p:cNvPr>
          <p:cNvSpPr/>
          <p:nvPr/>
        </p:nvSpPr>
        <p:spPr>
          <a:xfrm>
            <a:off x="3250766" y="4156484"/>
            <a:ext cx="5584973" cy="1298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뚜렷한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trend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나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seasonality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가 없고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D966"/>
              </a:highlight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data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의 수가 적어서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파악하기 힘든 관계로 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신경망 학습 자체는 가능하나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D966"/>
                </a:highlight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올바른 예측이 불가능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8509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5385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Q&amp;A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09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2" name="원호 71"/>
          <p:cNvSpPr/>
          <p:nvPr/>
        </p:nvSpPr>
        <p:spPr>
          <a:xfrm>
            <a:off x="4793421" y="2214512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38100" cap="rnd">
            <a:solidFill>
              <a:srgbClr val="3039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눈물 방울 74"/>
          <p:cNvSpPr/>
          <p:nvPr/>
        </p:nvSpPr>
        <p:spPr>
          <a:xfrm>
            <a:off x="4887803" y="2308893"/>
            <a:ext cx="1932735" cy="1932735"/>
          </a:xfrm>
          <a:prstGeom prst="teardrop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793421" y="2890539"/>
            <a:ext cx="2121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Q&amp;A</a:t>
            </a:r>
            <a:endParaRPr lang="en-US" altLang="ko-K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33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F654E2-496B-47EE-A2C5-42D5A6D256FD}"/>
              </a:ext>
            </a:extLst>
          </p:cNvPr>
          <p:cNvSpPr/>
          <p:nvPr/>
        </p:nvSpPr>
        <p:spPr>
          <a:xfrm>
            <a:off x="376027" y="344201"/>
            <a:ext cx="11439945" cy="60827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rgbClr val="ECEB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원호 71"/>
          <p:cNvSpPr/>
          <p:nvPr/>
        </p:nvSpPr>
        <p:spPr>
          <a:xfrm>
            <a:off x="4793421" y="2214512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38100" cap="rnd">
            <a:solidFill>
              <a:srgbClr val="ECEB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5" name="눈물 방울 74"/>
          <p:cNvSpPr/>
          <p:nvPr/>
        </p:nvSpPr>
        <p:spPr>
          <a:xfrm>
            <a:off x="4887803" y="2308893"/>
            <a:ext cx="1932735" cy="1932735"/>
          </a:xfrm>
          <a:prstGeom prst="teardrop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793420" y="3041780"/>
            <a:ext cx="2121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감사합니다</a:t>
            </a:r>
            <a:endParaRPr lang="en-US" altLang="ko-KR" sz="16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Issues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03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786453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8088603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114018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rot="16200000" flipH="1">
            <a:off x="-1017179" y="3578242"/>
            <a:ext cx="4920344" cy="61280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216489" y="1554898"/>
            <a:ext cx="437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04</a:t>
            </a:r>
            <a:endParaRPr lang="ko-KR" altLang="en-US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3EDB7B04-BA34-4C8B-9A5D-E7A05ED44765}"/>
              </a:ext>
            </a:extLst>
          </p:cNvPr>
          <p:cNvSpPr/>
          <p:nvPr/>
        </p:nvSpPr>
        <p:spPr>
          <a:xfrm>
            <a:off x="621182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0" name="양쪽 모서리가 둥근 사각형 31">
            <a:extLst>
              <a:ext uri="{FF2B5EF4-FFF2-40B4-BE49-F238E27FC236}">
                <a16:creationId xmlns:a16="http://schemas.microsoft.com/office/drawing/2014/main" id="{E02C9EAE-D585-460A-A7F6-08DB41DDE688}"/>
              </a:ext>
            </a:extLst>
          </p:cNvPr>
          <p:cNvSpPr/>
          <p:nvPr/>
        </p:nvSpPr>
        <p:spPr>
          <a:xfrm rot="16200000" flipH="1">
            <a:off x="4058640" y="3577661"/>
            <a:ext cx="4920343" cy="613973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53D6ED-1E48-42E1-87AD-2C5F0A5D0988}"/>
              </a:ext>
            </a:extLst>
          </p:cNvPr>
          <p:cNvSpPr/>
          <p:nvPr/>
        </p:nvSpPr>
        <p:spPr>
          <a:xfrm>
            <a:off x="6288083" y="1554898"/>
            <a:ext cx="447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05</a:t>
            </a:r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37F84C-A887-40F7-9928-EDF2F5EA7CC8}"/>
              </a:ext>
            </a:extLst>
          </p:cNvPr>
          <p:cNvSpPr/>
          <p:nvPr/>
        </p:nvSpPr>
        <p:spPr>
          <a:xfrm>
            <a:off x="1825655" y="1554897"/>
            <a:ext cx="3464698" cy="359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amount&lt;0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인 값에 대한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해석과 처리가 애매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amount&lt;0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인 값을 포함시켜도 보고 분리시켜도 보아 둘 중 성능이 좋은 쪽으로 결정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분리시킬 때가 더 좋았음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5183F-FA40-4656-A155-32506E5B9368}"/>
              </a:ext>
            </a:extLst>
          </p:cNvPr>
          <p:cNvSpPr/>
          <p:nvPr/>
        </p:nvSpPr>
        <p:spPr>
          <a:xfrm>
            <a:off x="6964058" y="1554898"/>
            <a:ext cx="3602958" cy="359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딥러닝 시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raw-data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값이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적어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학습할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양이 충분하지 못함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-&gt;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time-series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모델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통해 모델링하여 예측 정확도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향상</a:t>
            </a:r>
          </a:p>
        </p:txBody>
      </p:sp>
    </p:spTree>
    <p:extLst>
      <p:ext uri="{BB962C8B-B14F-4D97-AF65-F5344CB8AC3E}">
        <p14:creationId xmlns:p14="http://schemas.microsoft.com/office/powerpoint/2010/main" val="247016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786453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8088603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114018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rot="16200000" flipH="1">
            <a:off x="-1017179" y="3578242"/>
            <a:ext cx="4920344" cy="612807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216489" y="1554898"/>
            <a:ext cx="437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01</a:t>
            </a:r>
            <a:endParaRPr lang="ko-KR" altLang="en-US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9" name="모서리가 둥근 직사각형 30">
            <a:extLst>
              <a:ext uri="{FF2B5EF4-FFF2-40B4-BE49-F238E27FC236}">
                <a16:creationId xmlns:a16="http://schemas.microsoft.com/office/drawing/2014/main" id="{3EDB7B04-BA34-4C8B-9A5D-E7A05ED44765}"/>
              </a:ext>
            </a:extLst>
          </p:cNvPr>
          <p:cNvSpPr/>
          <p:nvPr/>
        </p:nvSpPr>
        <p:spPr>
          <a:xfrm>
            <a:off x="6211825" y="1424473"/>
            <a:ext cx="4355191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0" name="양쪽 모서리가 둥근 사각형 31">
            <a:extLst>
              <a:ext uri="{FF2B5EF4-FFF2-40B4-BE49-F238E27FC236}">
                <a16:creationId xmlns:a16="http://schemas.microsoft.com/office/drawing/2014/main" id="{E02C9EAE-D585-460A-A7F6-08DB41DDE688}"/>
              </a:ext>
            </a:extLst>
          </p:cNvPr>
          <p:cNvSpPr/>
          <p:nvPr/>
        </p:nvSpPr>
        <p:spPr>
          <a:xfrm rot="16200000" flipH="1">
            <a:off x="4058640" y="3577661"/>
            <a:ext cx="4920343" cy="613973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FFD966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53D6ED-1E48-42E1-87AD-2C5F0A5D0988}"/>
              </a:ext>
            </a:extLst>
          </p:cNvPr>
          <p:cNvSpPr/>
          <p:nvPr/>
        </p:nvSpPr>
        <p:spPr>
          <a:xfrm>
            <a:off x="6288083" y="1554898"/>
            <a:ext cx="4475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02</a:t>
            </a:r>
            <a:endParaRPr lang="ko-KR" altLang="en-US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37F84C-A887-40F7-9928-EDF2F5EA7CC8}"/>
              </a:ext>
            </a:extLst>
          </p:cNvPr>
          <p:cNvSpPr/>
          <p:nvPr/>
        </p:nvSpPr>
        <p:spPr>
          <a:xfrm>
            <a:off x="1819301" y="1629853"/>
            <a:ext cx="3464698" cy="359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분석 목적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상환 기간의 매출을 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예측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하여 신용 점수가 낮거나 담보를 가지지 못하는 우수 상점들에 금융 기회를 제공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5183F-FA40-4656-A155-32506E5B9368}"/>
              </a:ext>
            </a:extLst>
          </p:cNvPr>
          <p:cNvSpPr/>
          <p:nvPr/>
        </p:nvSpPr>
        <p:spPr>
          <a:xfrm>
            <a:off x="6964058" y="1629853"/>
            <a:ext cx="3602958" cy="309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* </a:t>
            </a:r>
            <a:r>
              <a:rPr lang="ko-KR" altLang="en-US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분석 목표</a:t>
            </a:r>
            <a:r>
              <a:rPr lang="en-US" altLang="ko-KR" sz="2200" b="1" dirty="0">
                <a:solidFill>
                  <a:schemeClr val="bg1"/>
                </a:solidFill>
                <a:highlight>
                  <a:srgbClr val="303962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2019-02-28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까지의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카드 거래 데이터를 이용해 </a:t>
            </a:r>
            <a:endParaRPr lang="en-US" altLang="ko-KR" sz="22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시계열 매출 분석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 통해 </a:t>
            </a:r>
            <a:r>
              <a:rPr lang="en-US" altLang="ko-KR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2019-03-01~2019-05-31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각 </a:t>
            </a:r>
            <a:r>
              <a:rPr lang="ko-KR" altLang="en-US" sz="22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상점별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3</a:t>
            </a:r>
            <a:r>
              <a:rPr lang="ko-KR" altLang="en-US" sz="22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개월 </a:t>
            </a:r>
            <a:r>
              <a:rPr lang="ko-KR" altLang="en-US" sz="22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총 매출 예측</a:t>
            </a:r>
          </a:p>
        </p:txBody>
      </p:sp>
    </p:spTree>
    <p:extLst>
      <p:ext uri="{BB962C8B-B14F-4D97-AF65-F5344CB8AC3E}">
        <p14:creationId xmlns:p14="http://schemas.microsoft.com/office/powerpoint/2010/main" val="21400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7C87A0-876E-4876-98D8-C241548414C8}"/>
              </a:ext>
            </a:extLst>
          </p:cNvPr>
          <p:cNvCxnSpPr/>
          <p:nvPr/>
        </p:nvCxnSpPr>
        <p:spPr>
          <a:xfrm>
            <a:off x="1407459" y="3429000"/>
            <a:ext cx="888402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9573ED8-55B8-4DE5-981A-190454D2600B}"/>
              </a:ext>
            </a:extLst>
          </p:cNvPr>
          <p:cNvSpPr/>
          <p:nvPr/>
        </p:nvSpPr>
        <p:spPr>
          <a:xfrm>
            <a:off x="2348753" y="3312459"/>
            <a:ext cx="233082" cy="233082"/>
          </a:xfrm>
          <a:prstGeom prst="ellipse">
            <a:avLst/>
          </a:prstGeom>
          <a:solidFill>
            <a:srgbClr val="F1B22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AD44C6-CA9C-4711-AD93-2991E88F4A26}"/>
              </a:ext>
            </a:extLst>
          </p:cNvPr>
          <p:cNvSpPr/>
          <p:nvPr/>
        </p:nvSpPr>
        <p:spPr>
          <a:xfrm>
            <a:off x="3978921" y="3312459"/>
            <a:ext cx="233082" cy="233082"/>
          </a:xfrm>
          <a:prstGeom prst="ellipse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303962"/>
              </a:highlight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6168DB3-43CA-46F9-82A2-9A8CEC524E15}"/>
              </a:ext>
            </a:extLst>
          </p:cNvPr>
          <p:cNvSpPr/>
          <p:nvPr/>
        </p:nvSpPr>
        <p:spPr>
          <a:xfrm>
            <a:off x="5732929" y="3312459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5D9A946-81C7-4C49-B3D5-B0877B85D5DA}"/>
              </a:ext>
            </a:extLst>
          </p:cNvPr>
          <p:cNvSpPr/>
          <p:nvPr/>
        </p:nvSpPr>
        <p:spPr>
          <a:xfrm>
            <a:off x="7482454" y="3299012"/>
            <a:ext cx="233082" cy="233082"/>
          </a:xfrm>
          <a:prstGeom prst="ellipse">
            <a:avLst/>
          </a:prstGeom>
          <a:solidFill>
            <a:srgbClr val="30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A9C2DE-A552-4EC8-A907-E7B9FB803EB7}"/>
              </a:ext>
            </a:extLst>
          </p:cNvPr>
          <p:cNvSpPr/>
          <p:nvPr/>
        </p:nvSpPr>
        <p:spPr>
          <a:xfrm>
            <a:off x="9115438" y="3294530"/>
            <a:ext cx="233082" cy="233082"/>
          </a:xfrm>
          <a:prstGeom prst="ellipse">
            <a:avLst/>
          </a:prstGeom>
          <a:solidFill>
            <a:srgbClr val="F1B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0D6A6F-FDC9-4EB6-BC73-DB767E0BF3A9}"/>
              </a:ext>
            </a:extLst>
          </p:cNvPr>
          <p:cNvSpPr/>
          <p:nvPr/>
        </p:nvSpPr>
        <p:spPr>
          <a:xfrm>
            <a:off x="1519150" y="3720324"/>
            <a:ext cx="18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원본 </a:t>
            </a: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 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확인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F9059E-3D1A-4C53-8D16-F74F91C0A583}"/>
              </a:ext>
            </a:extLst>
          </p:cNvPr>
          <p:cNvSpPr/>
          <p:nvPr/>
        </p:nvSpPr>
        <p:spPr>
          <a:xfrm>
            <a:off x="2914855" y="2752662"/>
            <a:ext cx="2361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Date Index</a:t>
            </a: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로 변환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501A87A-6C6E-46C5-826F-E4E61FB5A5F6}"/>
              </a:ext>
            </a:extLst>
          </p:cNvPr>
          <p:cNvSpPr/>
          <p:nvPr/>
        </p:nvSpPr>
        <p:spPr>
          <a:xfrm>
            <a:off x="6352500" y="2453012"/>
            <a:ext cx="2259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Resampling</a:t>
            </a:r>
          </a:p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(time to day)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4396394-5491-4A36-B9B0-211077B77477}"/>
              </a:ext>
            </a:extLst>
          </p:cNvPr>
          <p:cNvSpPr/>
          <p:nvPr/>
        </p:nvSpPr>
        <p:spPr>
          <a:xfrm>
            <a:off x="4334645" y="3734244"/>
            <a:ext cx="2259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환불치 분리</a:t>
            </a:r>
            <a:endParaRPr lang="en-US" altLang="ko-KR" sz="2000" dirty="0"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7AD532F-4381-41E7-B921-A8F50F55E72B}"/>
              </a:ext>
            </a:extLst>
          </p:cNvPr>
          <p:cNvSpPr/>
          <p:nvPr/>
        </p:nvSpPr>
        <p:spPr>
          <a:xfrm>
            <a:off x="8218566" y="3732118"/>
            <a:ext cx="2259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Resampling</a:t>
            </a:r>
          </a:p>
          <a:p>
            <a:pPr algn="ctr">
              <a:defRPr/>
            </a:pPr>
            <a:r>
              <a:rPr lang="en-US" altLang="ko-KR" sz="20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(day to month)</a:t>
            </a:r>
          </a:p>
        </p:txBody>
      </p:sp>
    </p:spTree>
    <p:extLst>
      <p:ext uri="{BB962C8B-B14F-4D97-AF65-F5344CB8AC3E}">
        <p14:creationId xmlns:p14="http://schemas.microsoft.com/office/powerpoint/2010/main" val="405360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626" y="249279"/>
            <a:ext cx="11572748" cy="6359441"/>
            <a:chOff x="309626" y="245385"/>
            <a:chExt cx="11572748" cy="63594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E2A7CB-9018-4640-AB43-BCC19C805324}"/>
                </a:ext>
              </a:extLst>
            </p:cNvPr>
            <p:cNvSpPr/>
            <p:nvPr/>
          </p:nvSpPr>
          <p:spPr>
            <a:xfrm>
              <a:off x="309626" y="253174"/>
              <a:ext cx="11572748" cy="6351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FADB85-E686-462D-A485-3251109C5436}"/>
                </a:ext>
              </a:extLst>
            </p:cNvPr>
            <p:cNvSpPr/>
            <p:nvPr/>
          </p:nvSpPr>
          <p:spPr>
            <a:xfrm>
              <a:off x="11217893" y="253174"/>
              <a:ext cx="664481" cy="647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31800" dist="25400" dir="5400000" algn="t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EE2FFB-3CA7-453A-9016-7D5286183A63}"/>
                </a:ext>
              </a:extLst>
            </p:cNvPr>
            <p:cNvSpPr/>
            <p:nvPr/>
          </p:nvSpPr>
          <p:spPr>
            <a:xfrm>
              <a:off x="1058925" y="245385"/>
              <a:ext cx="10157083" cy="647700"/>
            </a:xfrm>
            <a:prstGeom prst="rect">
              <a:avLst/>
            </a:prstGeom>
            <a:solidFill>
              <a:srgbClr val="3039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solidFill>
                    <a:prstClr val="white"/>
                  </a:solidFill>
                </a:rPr>
                <a:t>Data Load &amp; Resampling</a:t>
              </a: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87BA28D-33C5-43AF-970E-26999AE17915}"/>
                </a:ext>
              </a:extLst>
            </p:cNvPr>
            <p:cNvGrpSpPr/>
            <p:nvPr/>
          </p:nvGrpSpPr>
          <p:grpSpPr>
            <a:xfrm>
              <a:off x="11434660" y="462783"/>
              <a:ext cx="230946" cy="228482"/>
              <a:chOff x="11242636" y="735673"/>
              <a:chExt cx="230946" cy="22848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970DAD8-A6E3-48BF-8D1C-673AB141B080}"/>
                  </a:ext>
                </a:extLst>
              </p:cNvPr>
              <p:cNvSpPr/>
              <p:nvPr/>
            </p:nvSpPr>
            <p:spPr>
              <a:xfrm>
                <a:off x="11302773" y="800483"/>
                <a:ext cx="108789" cy="108789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사각형: 둥근 위쪽 모서리 16">
                <a:extLst>
                  <a:ext uri="{FF2B5EF4-FFF2-40B4-BE49-F238E27FC236}">
                    <a16:creationId xmlns:a16="http://schemas.microsoft.com/office/drawing/2014/main" id="{91BF2FC8-071D-4609-83EB-B8AB51FD9950}"/>
                  </a:ext>
                </a:extLst>
              </p:cNvPr>
              <p:cNvSpPr/>
              <p:nvPr/>
            </p:nvSpPr>
            <p:spPr>
              <a:xfrm>
                <a:off x="11333147" y="910155"/>
                <a:ext cx="48043" cy="54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3179C3A-7FB3-4AED-81F6-31C07000E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9549" y="735673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9DF4843-1541-4000-A861-6FA3EE6D35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459354" y="83820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5214D7D-E792-4EAE-8927-F0C29E79BB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56864" y="83542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6E0D67-EB1F-4DE7-9F1D-FCF86AEECCA2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>
                <a:off x="11282498" y="767378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60A00B5-8E54-49D9-9864-50BE611E781B}"/>
                  </a:ext>
                </a:extLst>
              </p:cNvPr>
              <p:cNvCxnSpPr>
                <a:cxnSpLocks/>
              </p:cNvCxnSpPr>
              <p:nvPr/>
            </p:nvCxnSpPr>
            <p:spPr>
              <a:xfrm rot="13500000">
                <a:off x="11433473" y="772140"/>
                <a:ext cx="0" cy="28456"/>
              </a:xfrm>
              <a:prstGeom prst="line">
                <a:avLst/>
              </a:prstGeom>
              <a:ln w="15875" cap="rnd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55BA2AA-F16D-4E85-8715-E9F4F9C65EE8}"/>
                </a:ext>
              </a:extLst>
            </p:cNvPr>
            <p:cNvSpPr/>
            <p:nvPr/>
          </p:nvSpPr>
          <p:spPr>
            <a:xfrm>
              <a:off x="309626" y="245385"/>
              <a:ext cx="749300" cy="647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dist="25400" algn="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03962"/>
                  </a:solidFill>
                </a:rPr>
                <a:t>04</a:t>
              </a:r>
              <a:endParaRPr lang="ko-KR" altLang="en-US" b="1" dirty="0">
                <a:solidFill>
                  <a:srgbClr val="303962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0BEA06-447F-4E64-9A24-AC92AF81A4E7}"/>
                </a:ext>
              </a:extLst>
            </p:cNvPr>
            <p:cNvGrpSpPr/>
            <p:nvPr/>
          </p:nvGrpSpPr>
          <p:grpSpPr>
            <a:xfrm>
              <a:off x="10703092" y="493743"/>
              <a:ext cx="267186" cy="165383"/>
              <a:chOff x="10447060" y="740631"/>
              <a:chExt cx="267186" cy="165383"/>
            </a:xfrm>
          </p:grpSpPr>
          <p:sp>
            <p:nvSpPr>
              <p:cNvPr id="25" name="화살표: 갈매기형 수장 24">
                <a:extLst>
                  <a:ext uri="{FF2B5EF4-FFF2-40B4-BE49-F238E27FC236}">
                    <a16:creationId xmlns:a16="http://schemas.microsoft.com/office/drawing/2014/main" id="{585821D6-0BBF-44C8-B0DB-6DBE5320FA21}"/>
                  </a:ext>
                </a:extLst>
              </p:cNvPr>
              <p:cNvSpPr/>
              <p:nvPr/>
            </p:nvSpPr>
            <p:spPr>
              <a:xfrm>
                <a:off x="10597188" y="740631"/>
                <a:ext cx="117058" cy="165383"/>
              </a:xfrm>
              <a:prstGeom prst="chevron">
                <a:avLst>
                  <a:gd name="adj" fmla="val 807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4B49E7D-3BAD-479B-8256-2BD7BD744D6B}"/>
                  </a:ext>
                </a:extLst>
              </p:cNvPr>
              <p:cNvSpPr/>
              <p:nvPr/>
            </p:nvSpPr>
            <p:spPr>
              <a:xfrm>
                <a:off x="10447060" y="816123"/>
                <a:ext cx="252000" cy="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" name="원형: 비어 있음 23">
            <a:extLst>
              <a:ext uri="{FF2B5EF4-FFF2-40B4-BE49-F238E27FC236}">
                <a16:creationId xmlns:a16="http://schemas.microsoft.com/office/drawing/2014/main" id="{21361AAE-CE89-4CE0-B257-CBD5047A72E5}"/>
              </a:ext>
            </a:extLst>
          </p:cNvPr>
          <p:cNvSpPr/>
          <p:nvPr/>
        </p:nvSpPr>
        <p:spPr>
          <a:xfrm>
            <a:off x="8835740" y="1027549"/>
            <a:ext cx="209550" cy="209550"/>
          </a:xfrm>
          <a:prstGeom prst="donut">
            <a:avLst>
              <a:gd name="adj" fmla="val 147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사각형: 둥근 모서리 24">
            <a:extLst>
              <a:ext uri="{FF2B5EF4-FFF2-40B4-BE49-F238E27FC236}">
                <a16:creationId xmlns:a16="http://schemas.microsoft.com/office/drawing/2014/main" id="{E5B5BFB2-C137-4CC1-9627-B4A154A8ED04}"/>
              </a:ext>
            </a:extLst>
          </p:cNvPr>
          <p:cNvSpPr/>
          <p:nvPr/>
        </p:nvSpPr>
        <p:spPr>
          <a:xfrm rot="18900000">
            <a:off x="9034433" y="1086126"/>
            <a:ext cx="36000" cy="14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0E1B-32E4-4878-8CB7-59680D56EA13}"/>
              </a:ext>
            </a:extLst>
          </p:cNvPr>
          <p:cNvSpPr txBox="1"/>
          <p:nvPr/>
        </p:nvSpPr>
        <p:spPr>
          <a:xfrm>
            <a:off x="3643019" y="2217390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▶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7D9E41-3C7F-4CA1-A9B2-7C9049752FFA}"/>
              </a:ext>
            </a:extLst>
          </p:cNvPr>
          <p:cNvSpPr/>
          <p:nvPr/>
        </p:nvSpPr>
        <p:spPr>
          <a:xfrm>
            <a:off x="7945169" y="2131321"/>
            <a:ext cx="209731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자료조사</a:t>
            </a:r>
            <a:endParaRPr lang="en-US" altLang="ko-KR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4BD8C2FF-22FB-4669-BBF4-B41CD605CF79}"/>
              </a:ext>
            </a:extLst>
          </p:cNvPr>
          <p:cNvSpPr/>
          <p:nvPr/>
        </p:nvSpPr>
        <p:spPr>
          <a:xfrm>
            <a:off x="996751" y="1424473"/>
            <a:ext cx="10062827" cy="492034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47" name="양쪽 모서리가 둥근 사각형 23">
            <a:extLst>
              <a:ext uri="{FF2B5EF4-FFF2-40B4-BE49-F238E27FC236}">
                <a16:creationId xmlns:a16="http://schemas.microsoft.com/office/drawing/2014/main" id="{19F10F97-497C-4F09-A085-147A938842B9}"/>
              </a:ext>
            </a:extLst>
          </p:cNvPr>
          <p:cNvSpPr/>
          <p:nvPr/>
        </p:nvSpPr>
        <p:spPr>
          <a:xfrm flipH="1">
            <a:off x="996741" y="1416677"/>
            <a:ext cx="10075832" cy="72361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303962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2572A2-8854-4F6F-B671-8FA563CA0DFD}"/>
              </a:ext>
            </a:extLst>
          </p:cNvPr>
          <p:cNvSpPr/>
          <p:nvPr/>
        </p:nvSpPr>
        <p:spPr>
          <a:xfrm>
            <a:off x="1073054" y="1572828"/>
            <a:ext cx="9886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ECEBE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Data List</a:t>
            </a:r>
            <a:endParaRPr lang="ko-KR" altLang="en-US" sz="2000" dirty="0">
              <a:solidFill>
                <a:srgbClr val="ECEBE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B5183F-FA40-4656-A155-32506E5B9368}"/>
              </a:ext>
            </a:extLst>
          </p:cNvPr>
          <p:cNvSpPr/>
          <p:nvPr/>
        </p:nvSpPr>
        <p:spPr>
          <a:xfrm>
            <a:off x="1183341" y="2076403"/>
            <a:ext cx="4765151" cy="381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store_id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상점의 고유 아이디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card_id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사용한 카드의 고유 아이디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card_company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비식별화된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카드 회사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trasacted_date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거래 날짜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transacted_time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거래 시간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시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분 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F53A54-ADF9-473D-BD5C-DC38A2B1C458}"/>
              </a:ext>
            </a:extLst>
          </p:cNvPr>
          <p:cNvSpPr/>
          <p:nvPr/>
        </p:nvSpPr>
        <p:spPr>
          <a:xfrm>
            <a:off x="5948492" y="2076403"/>
            <a:ext cx="4437530" cy="458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installment_term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할부 개월 수</a:t>
            </a:r>
            <a:endParaRPr lang="en-US" altLang="ko-KR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region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상점의 지역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 err="1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type_of_business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상점의 업종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- </a:t>
            </a:r>
            <a:r>
              <a:rPr lang="en-US" altLang="ko-KR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amount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: 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거래액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단위는 원이 아님</a:t>
            </a: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solidFill>
                  <a:srgbClr val="595959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	        -&gt; </a:t>
            </a:r>
            <a:r>
              <a:rPr lang="ko-KR" altLang="en-US" sz="2000" b="1" dirty="0">
                <a:solidFill>
                  <a:srgbClr val="595959"/>
                </a:solidFill>
                <a:highlight>
                  <a:srgbClr val="FFD966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종속변수</a:t>
            </a:r>
          </a:p>
          <a:p>
            <a:pPr>
              <a:lnSpc>
                <a:spcPct val="250000"/>
              </a:lnSpc>
            </a:pPr>
            <a:endParaRPr lang="ko-KR" altLang="en-US" sz="2000" b="1" dirty="0">
              <a:solidFill>
                <a:srgbClr val="595959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03605"/>
      </p:ext>
    </p:extLst>
  </p:cSld>
  <p:clrMapOvr>
    <a:masterClrMapping/>
  </p:clrMapOvr>
</p:sld>
</file>

<file path=ppt/theme/theme1.xml><?xml version="1.0" encoding="utf-8"?>
<a:theme xmlns:a="http://schemas.openxmlformats.org/drawingml/2006/main" name="3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2071</Words>
  <Application>Microsoft Office PowerPoint</Application>
  <PresentationFormat>와이드스크린</PresentationFormat>
  <Paragraphs>403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Helvetica Neue</vt:lpstr>
      <vt:lpstr>나눔스퀘어라운드OTF Bold</vt:lpstr>
      <vt:lpstr>나눔스퀘어라운드OTF ExtraBold</vt:lpstr>
      <vt:lpstr>맑은 고딕</vt:lpstr>
      <vt:lpstr>Arial</vt:lpstr>
      <vt:lpstr>35_Office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김윤명</dc:creator>
  <cp:lastModifiedBy>김윤명</cp:lastModifiedBy>
  <cp:revision>80</cp:revision>
  <cp:lastPrinted>2023-09-07T00:15:57Z</cp:lastPrinted>
  <dcterms:created xsi:type="dcterms:W3CDTF">2021-12-09T06:07:30Z</dcterms:created>
  <dcterms:modified xsi:type="dcterms:W3CDTF">2023-09-07T00:25:27Z</dcterms:modified>
</cp:coreProperties>
</file>