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6715"/>
  </p:normalViewPr>
  <p:slideViewPr>
    <p:cSldViewPr snapToGrid="0" snapToObjects="1">
      <p:cViewPr varScale="1">
        <p:scale>
          <a:sx n="129" d="100"/>
          <a:sy n="129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09:30:07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1178 12 24575,'-6'-1'0,"-2"-1"0,1 1 0,-4-2 0,-1 3 0,-6-2 0,-5 1 0,-6 0 0,1 1 0,-5 0 0,7 0 0,-3 0 0,-1 0 0,1 0 0,-14 3 0,5 0 0,-11 4 0,11-3 0,-5 2 0,15-1 0,-5 2 0,10 0 0,-4 3 0,3 1 0,0 1 0,-3 1 0,7-1 0,-7 2 0,7-2 0,-8 4 0,7-5 0,-7 8 0,4-7 0,-8 10 0,3-7 0,-3 4 0,3-2 0,3-1 0,0 0 0,8-5 0,-2 2 0,9-8 0,-2 5 0,5-2 0,-1 2 0,2 0 0,-1 1 0,1 0 0,-1 5 0,1 3 0,-1 2 0,2 3 0,1-2 0,1 9 0,1-5 0,1 9 0,-1-9 0,2 5 0,0-6 0,1 6 0,0-3 0,0 5 0,0-1 0,0 0 0,0 3 0,0-5 0,0 8 0,1-8 0,1 5 0,1-9 0,1 6 0,-1-8 0,0 5 0,1-9 0,-1 6 0,3-5 0,-4 4 0,2-1 0,-4-5 0,3 0 0,-2-4 0,2 0 0,-2-4 0,0 2 0,0-3 0,0 1 0,0-1 0,-1 1 0,1 0 0,-1-2 0,2 2 0,-2-3 0,3 2 0,-2-2 0,2 4 0,-2-4 0,1 4 0,-2-3 0,3 3 0,-2 0 0,1 0 0,2 4 0,-1 1 0,3 3 0,-3 0 0,2 0 0,0-2 0,-1 0 0,0-4 0,-1 1 0,1-2 0,0 1 0,0-3 0,-1 1 0,0-1 0,1 1 0,-2 0 0,1-3 0,-1 2 0,1-3 0,-1 2 0,1 0 0,-1 0 0,2-1 0,0 1 0,2-2 0,0 4 0,1-1 0,1 0 0,2 2 0,-1-2 0,2 2 0,2 1 0,8 5 0,4 2 0,9 4 0,0-2 0,11 0 0,2-3 0,4-4 0,10 2 0,-12-6 0,25 3 0,-12-4 0,21 0 0,-18-4 0,10-1 0,-17-2 0,7 0 0,-13 2 0,3-2 0,-5 2 0,-8-4 0,-1-1 0,-16-1 0,2 0 0,-7 0 0,0 0 0,-2 0 0,-3 0 0,-3 0 0,1 0 0,-6 0 0,3 0 0,-2 0 0,1-1 0,0 0 0,0-1 0,1 0 0,-3 1 0,5-3 0,-2 1 0,5-2 0,-5 2 0,3-2 0,-3 2 0,1-1 0,0-1 0,0-2 0,3-1 0,-3 0 0,3 0 0,-3-2 0,1 2 0,-2-2 0,0 1 0,0-2 0,2 0 0,-3-1 0,2 0 0,-3-1 0,-1 2 0,0-3 0,-3 1 0,3-3 0,-1 2 0,1-1 0,0 2 0,1-5 0,-1 5 0,3-5 0,-2 4 0,2-5 0,-2-1 0,-1 3 0,1-5 0,-3 9 0,0-5 0,0 6 0,0-4 0,0 2 0,2-6 0,-1 2 0,1-5 0,-1 3 0,0-2 0,-1 1 0,-1-1 0,-1-1 0,-1 3 0,0-7 0,-1 6 0,2-9 0,-3 8 0,2-8 0,-2 8 0,0-6 0,0 5 0,0-8 0,0 1 0,0 0 0,0-5 0,0 7 0,0-8 0,0 8 0,0 0 0,0 5 0,1 1 0,-1 3 0,1 0 0,-1 2 0,0-2 0,2 0 0,-2 3 0,1-2 0,-1 7 0,0-3 0,0 4 0,0-1 0,0 0 0,0 1 0,-1 0 0,1 0 0,-1 3 0,1-4 0,-1 4 0,0-4 0,-1 2 0,1-1 0,-1-1 0,-1 0 0,1-2 0,-1 2 0,1-3 0,1 2 0,-3-1 0,1 0 0,-2-1 0,1 0 0,-1 0 0,-2-4 0,1 5 0,-3-7 0,1 6 0,0-6 0,-2 5 0,2-2 0,-1 0 0,-1 2 0,3-1 0,-5 1 0,4 2 0,-6-3 0,-2 3 0,-1-1 0,-4 0 0,1-1 0,-3 1 0,3 0 0,-3 2 0,6 2 0,-5-1 0,5 3 0,-5-2 0,1-1 0,2 1 0,-5-1 0,8 5 0,-6-2 0,6 3 0,-2 1 0,4 0 0,0 1 0,1 1 0,-1-1 0,0 0 0,-4 1 0,2-1 0,-2 1 0,3 1 0,0 0 0,-2-1 0,4 1 0,-7-1 0,8 1 0,-7 0 0,8-2 0,-4 1 0,6 0 0,1 2 0,2-2 0,1 0 0,2 0 0,-1 0 0,1 0 0,0 2 0,0-3 0,-1 2 0,2-1 0,-1 0 0,2 1 0,-2-2 0,2 2 0,-2-1 0,2 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09:30:15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1273 8 24575,'-13'-3'0,"-1"1"0,-2 0 0,-2 1 0,-6 1 0,-2 0 0,-12 0 0,-3 0 0,-18 4 0,6-1 0,-3 2 0,16 0 0,2-1 0,11 2 0,-4-1 0,3 1 0,1 1 0,-2-1 0,2 1 0,-7-1 0,2 1 0,-6 0 0,4-2 0,-4 2 0,3-2 0,-5 2 0,1-2 0,-11 2 0,7-1 0,1 1 0,10 0 0,7-1 0,3-1 0,7 0 0,0-1 0,6 0 0,0 0 0,3 0 0,-1 1 0,1-1 0,0 1 0,2-3 0,1 2 0,-1-1 0,1 0 0,-2 2 0,2-2 0,0 2 0,-1 0 0,1 3 0,-1-2 0,2 3 0,-1 0 0,2 0 0,-1 2 0,1 0 0,0 0 0,1-1 0,0 3 0,0-2 0,0 4 0,-1-3 0,1 7 0,-1-4 0,1 7 0,0-6 0,0 3 0,0 0 0,0 1 0,0 2 0,0 1 0,0 1 0,0-1 0,0 3 0,0-3 0,0 4 0,0-4 0,0 3 0,0-7 0,0 7 0,-2-1 0,2-2 0,-3 5 0,2-3 0,0 2 0,0-1 0,0 0 0,0-8 0,0 4 0,-1-7 0,1 2 0,-2-4 0,3 2 0,-3 1 0,2-1 0,-2 4 0,2-6 0,-2 3 0,2-3 0,-2-1 0,1 1 0,-1 0 0,1 2 0,1 4 0,1-2 0,0 2 0,0-3 0,0-3 0,-1 1 0,1-4 0,-1 2 0,1-1 0,0 3 0,0-2 0,0 3 0,0-2 0,0 2 0,0-1 0,0 2 0,1-2 0,-1 0 0,1 1 0,0-2 0,1 2 0,-1-2 0,0 1 0,0-3 0,1 1 0,0-1 0,1 2 0,-1-1 0,1 2 0,-1 2 0,1 0 0,1 2 0,-1-2 0,2-1 0,-3-1 0,5 1 0,-2-2 0,2 2 0,1 0 0,2 1 0,-2-2 0,3 5 0,0-3 0,-1 1 0,4-1 0,-4-1 0,8 4 0,-4-3 0,6 2 0,-6-4 0,7 2 0,-4-4 0,10 5 0,-7-4 0,10 5 0,-2-6 0,0-1 0,5-3 0,-5-1 0,7-2 0,-5 0 0,8-2 0,-4-1 0,7-1 0,-6-1 0,7 0 0,-14 0 0,10 0 0,-11 0 0,5 0 0,-1 0 0,1 0 0,4 0 0,-6 0 0,5 0 0,-10 0 0,8 0 0,-7 0 0,7 0 0,-7 0 0,6 0 0,0-1 0,0 1 0,4-2 0,-6 2 0,5 0 0,-7 1 0,7 0 0,-11 0 0,0-1 0,-9 0 0,-4-1 0,-1 1 0,-3-3 0,1 3 0,-3-1 0,1 1 0,-1 0 0,1-1 0,-1 0 0,0 0 0,-1 1 0,0-1 0,-2 0 0,3-2 0,0 1 0,0 0 0,4-1 0,-3 2 0,3-3 0,-2 2 0,2-1 0,-2 0 0,3 1 0,-1-1 0,2 0 0,-1 0 0,1 0 0,0 0 0,-1-1 0,1 2 0,0-1 0,-2 0 0,1 1 0,-5 0 0,1 0 0,-3 2 0,0-1 0,0 0 0,-1 0 0,0-1 0,0 2 0,-1-1 0,2 1 0,-1 0 0,1-2 0,-1 2 0,0-2 0,0 0 0,-1 0 0,2-3 0,-1 0 0,1-5 0,-2 0 0,3-6 0,-4 3 0,4-4 0,-4 6 0,3-5 0,-3 3 0,2-4 0,-1 2 0,1-4 0,0 2 0,-1 0 0,2 1 0,-3 2 0,1-2 0,0 2 0,-1-4 0,3 0 0,-3-4 0,1 1 0,-1-3 0,2 3 0,-2-3 0,1 3 0,-1-5 0,0 3 0,0 1 0,0 4 0,0 7 0,0 0 0,0 2 0,0-1 0,0 1 0,0-2 0,0 0 0,0-3 0,0-1 0,0 0 0,0-1 0,1 2 0,0-2 0,0 4 0,-1-2 0,1 2 0,-1 0 0,1 2 0,0-2 0,0 0 0,1 0 0,-1-1 0,2-1 0,-2 0 0,1 0 0,0-4 0,-1 4 0,2-6 0,-3 4 0,3-6 0,-3 1 0,2-6 0,-1 2 0,-1-6 0,2 1 0,-2 2 0,-2-2 0,1 9 0,-4-6 0,2 9 0,-3-4 0,3 7 0,-1-4 0,1 5 0,1-3 0,-1 4 0,0-4 0,0 2 0,1-1 0,-1 1 0,-1 2 0,0-3 0,-1 2 0,0-2 0,0 3 0,-3-3 0,1 6 0,-4-5 0,2 3 0,-5-3 0,1 2 0,1 0 0,1 2 0,4 2 0,-3-4 0,2 3 0,-2-3 0,2 4 0,0-4 0,1 4 0,2-2 0,-1 2 0,1-1 0,0 1 0,1-1 0,-1 0 0,1 0 0,-1-1 0,0 1 0,0-1 0,1 2 0,-1 0 0,2 2 0,-1-1 0,1 1 0,-1-2 0,-2 0 0,0-1 0,-1 0 0,1 0 0,-2 0 0,0 1 0,1 0 0,0 2 0,0-2 0,0 1 0,-4-2 0,2 4 0,-2-3 0,2 3 0,-2-1 0,-2 0 0,1 1 0,-1 0 0,2 2 0,-1 1 0,3 0 0,-1-1 0,4 3 0,-1-3 0,1 4 0,0-2 0,1 1 0,0-1 0,0 1 0,1-1 0,-1 1 0,2 0 0,0-1 0,1 1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9A89-9715-3840-A43D-5E06254C0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Speed Dating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A8447-C0BE-6E40-848B-804FAE6F7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8971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CAC3-0627-CB49-BB0C-40F9BF97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D4E9D-AFE6-434B-8C74-EAF27ABAC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67" y="1333500"/>
            <a:ext cx="9601200" cy="3581400"/>
          </a:xfrm>
        </p:spPr>
        <p:txBody>
          <a:bodyPr/>
          <a:lstStyle/>
          <a:p>
            <a:r>
              <a:rPr lang="en" dirty="0"/>
              <a:t>The Study is made on 8378 persons with multiple rounds as the “wave” information indicate.</a:t>
            </a:r>
          </a:p>
          <a:p>
            <a:r>
              <a:rPr lang="en" dirty="0"/>
              <a:t>The real number of participants that is equal to 551.</a:t>
            </a:r>
          </a:p>
          <a:p>
            <a:r>
              <a:rPr lang="en" dirty="0"/>
              <a:t>The number of Males is 277 and he number of Females is 274.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2E6E3-25BC-CB47-B41F-F594A1C7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95" y="3009646"/>
            <a:ext cx="4102100" cy="1282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0F216-6F96-004F-B342-04900E210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370" y="3009646"/>
            <a:ext cx="633032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6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CE5B-DE1F-8C44-92B3-166BEDF6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4944"/>
            <a:ext cx="9601200" cy="1485900"/>
          </a:xfrm>
        </p:spPr>
        <p:txBody>
          <a:bodyPr/>
          <a:lstStyle/>
          <a:p>
            <a:r>
              <a:rPr lang="en-US" dirty="0"/>
              <a:t>Goal for the participant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BA8F14-513C-274F-BFCD-8B1BAB4CE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030860"/>
              </p:ext>
            </p:extLst>
          </p:nvPr>
        </p:nvGraphicFramePr>
        <p:xfrm>
          <a:off x="1039368" y="1895094"/>
          <a:ext cx="296468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344">
                  <a:extLst>
                    <a:ext uri="{9D8B030D-6E8A-4147-A177-3AD203B41FA5}">
                      <a16:colId xmlns:a16="http://schemas.microsoft.com/office/drawing/2014/main" val="1535754423"/>
                    </a:ext>
                  </a:extLst>
                </a:gridCol>
                <a:gridCol w="1482344">
                  <a:extLst>
                    <a:ext uri="{9D8B030D-6E8A-4147-A177-3AD203B41FA5}">
                      <a16:colId xmlns:a16="http://schemas.microsoft.com/office/drawing/2014/main" val="2304427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5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18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3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 DID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5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1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RELASHIONSHIP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65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2123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6A4D3B9-5E82-7A44-AB8D-EAB95C64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634" y="1895094"/>
            <a:ext cx="7823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6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70C5-5B8E-0E48-8FBC-83C8CD67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Factors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F83A64-CA68-DE4E-8026-2C14784CC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1958" y="1764792"/>
            <a:ext cx="6693108" cy="3581400"/>
          </a:xfrm>
        </p:spPr>
      </p:pic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EFFBF661-CF38-8744-B411-E4C1BF37EE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090155"/>
              </p:ext>
            </p:extLst>
          </p:nvPr>
        </p:nvGraphicFramePr>
        <p:xfrm>
          <a:off x="896112" y="1895094"/>
          <a:ext cx="430682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412">
                  <a:extLst>
                    <a:ext uri="{9D8B030D-6E8A-4147-A177-3AD203B41FA5}">
                      <a16:colId xmlns:a16="http://schemas.microsoft.com/office/drawing/2014/main" val="1535754423"/>
                    </a:ext>
                  </a:extLst>
                </a:gridCol>
                <a:gridCol w="2153412">
                  <a:extLst>
                    <a:ext uri="{9D8B030D-6E8A-4147-A177-3AD203B41FA5}">
                      <a16:colId xmlns:a16="http://schemas.microsoft.com/office/drawing/2014/main" val="2304427480"/>
                    </a:ext>
                  </a:extLst>
                </a:gridCol>
              </a:tblGrid>
              <a:tr h="363474">
                <a:tc>
                  <a:txBody>
                    <a:bodyPr/>
                    <a:lstStyle/>
                    <a:p>
                      <a:r>
                        <a:rPr lang="en-US" dirty="0"/>
                        <a:t>Museum Vs 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58401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r>
                        <a:rPr lang="en-US" dirty="0"/>
                        <a:t>Music Vs Concert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185361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r>
                        <a:rPr lang="en-US" dirty="0"/>
                        <a:t>Theater Vs 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37276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r>
                        <a:rPr lang="en-US" dirty="0"/>
                        <a:t>Theater Vs Museum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55894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r>
                        <a:rPr lang="en-US" dirty="0"/>
                        <a:t>Theater Vs 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12078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r>
                        <a:rPr lang="en-US" dirty="0"/>
                        <a:t>Tv Sports Vs 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26953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r>
                        <a:rPr lang="en-US" dirty="0"/>
                        <a:t>Tv Vs shopping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656084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r>
                        <a:rPr lang="en-US" dirty="0"/>
                        <a:t>Dining Vs Shopping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21230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r>
                        <a:rPr lang="en-US" dirty="0"/>
                        <a:t>Exercise Vs 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056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82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E914-2DD2-4A46-8432-749C28C3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Factors Per Sex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771D1E-8C3F-7548-BEBB-2E5C15543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376" y="2490232"/>
            <a:ext cx="8742808" cy="404587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83C24F-B9BD-4B41-B531-2FA6F3F45B2F}"/>
              </a:ext>
            </a:extLst>
          </p:cNvPr>
          <p:cNvSpPr txBox="1"/>
          <p:nvPr/>
        </p:nvSpPr>
        <p:spPr>
          <a:xfrm>
            <a:off x="832104" y="1463041"/>
            <a:ext cx="699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Interest factor is highly correlated between sex as we can see the same highlight spots in the same places for both sex.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FFBC37A-877C-0347-B4E2-C57C789B3D10}"/>
                  </a:ext>
                </a:extLst>
              </p14:cNvPr>
              <p14:cNvContentPartPr/>
              <p14:nvPr/>
            </p14:nvContentPartPr>
            <p14:xfrm>
              <a:off x="3246552" y="3233880"/>
              <a:ext cx="705240" cy="771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FFBC37A-877C-0347-B4E2-C57C789B3D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7912" y="3225240"/>
                <a:ext cx="72288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B0D082D-A011-4440-8A4B-7439115E8E79}"/>
                  </a:ext>
                </a:extLst>
              </p14:cNvPr>
              <p14:cNvContentPartPr/>
              <p14:nvPr/>
            </p14:nvContentPartPr>
            <p14:xfrm>
              <a:off x="7566192" y="3202560"/>
              <a:ext cx="653040" cy="729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B0D082D-A011-4440-8A4B-7439115E8E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7552" y="3193560"/>
                <a:ext cx="670680" cy="7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8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CAC3-0627-CB49-BB0C-40F9BF97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90550"/>
            <a:ext cx="9601200" cy="1485900"/>
          </a:xfrm>
        </p:spPr>
        <p:txBody>
          <a:bodyPr/>
          <a:lstStyle/>
          <a:p>
            <a:r>
              <a:rPr lang="en-US" dirty="0"/>
              <a:t>How important are the Roots?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2E5DB2-B32C-0C43-8370-66CBEC6A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744" y="1755648"/>
            <a:ext cx="6583680" cy="49535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BA85A9-2546-5845-9ADC-72DD0DC1BB39}"/>
              </a:ext>
            </a:extLst>
          </p:cNvPr>
          <p:cNvSpPr txBox="1"/>
          <p:nvPr/>
        </p:nvSpPr>
        <p:spPr>
          <a:xfrm>
            <a:off x="1295400" y="1386316"/>
            <a:ext cx="68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 declaring how important is the roots when selecting a partner</a:t>
            </a:r>
          </a:p>
        </p:txBody>
      </p:sp>
    </p:spTree>
    <p:extLst>
      <p:ext uri="{BB962C8B-B14F-4D97-AF65-F5344CB8AC3E}">
        <p14:creationId xmlns:p14="http://schemas.microsoft.com/office/powerpoint/2010/main" val="428385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8E64-F398-9344-B2D6-1CD7B695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Interested by Roots per Roots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02DE855B-4675-8E4C-9DAE-3AA053E3BE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442115"/>
              </p:ext>
            </p:extLst>
          </p:nvPr>
        </p:nvGraphicFramePr>
        <p:xfrm>
          <a:off x="1371600" y="2286000"/>
          <a:ext cx="4355592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115">
                  <a:extLst>
                    <a:ext uri="{9D8B030D-6E8A-4147-A177-3AD203B41FA5}">
                      <a16:colId xmlns:a16="http://schemas.microsoft.com/office/drawing/2014/main" val="3274958078"/>
                    </a:ext>
                  </a:extLst>
                </a:gridCol>
                <a:gridCol w="2249477">
                  <a:extLst>
                    <a:ext uri="{9D8B030D-6E8A-4147-A177-3AD203B41FA5}">
                      <a16:colId xmlns:a16="http://schemas.microsoft.com/office/drawing/2014/main" val="1107315246"/>
                    </a:ext>
                  </a:extLst>
                </a:gridCol>
              </a:tblGrid>
              <a:tr h="795528">
                <a:tc>
                  <a:txBody>
                    <a:bodyPr/>
                    <a:lstStyle/>
                    <a:p>
                      <a:r>
                        <a:rPr lang="en-US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33816"/>
                  </a:ext>
                </a:extLst>
              </a:tr>
              <a:tr h="616712"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64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35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68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3682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1DA86BE-884D-DA4E-9A01-0F283D35F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640" y="2178304"/>
            <a:ext cx="6042152" cy="3418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1986CF-736C-B545-BE2B-06E363507457}"/>
              </a:ext>
            </a:extLst>
          </p:cNvPr>
          <p:cNvSpPr txBox="1"/>
          <p:nvPr/>
        </p:nvSpPr>
        <p:spPr>
          <a:xfrm>
            <a:off x="7730417" y="1582519"/>
            <a:ext cx="330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importance of roots by roots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7C544-8E65-A04C-B33C-DEB02CCBC92E}"/>
              </a:ext>
            </a:extLst>
          </p:cNvPr>
          <p:cNvSpPr txBox="1"/>
          <p:nvPr/>
        </p:nvSpPr>
        <p:spPr>
          <a:xfrm>
            <a:off x="1752052" y="1639669"/>
            <a:ext cx="330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people interested of roots by roots</a:t>
            </a:r>
          </a:p>
        </p:txBody>
      </p:sp>
    </p:spTree>
    <p:extLst>
      <p:ext uri="{BB962C8B-B14F-4D97-AF65-F5344CB8AC3E}">
        <p14:creationId xmlns:p14="http://schemas.microsoft.com/office/powerpoint/2010/main" val="945594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167</TotalTime>
  <Words>184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Speed Dating</vt:lpstr>
      <vt:lpstr>The Audience</vt:lpstr>
      <vt:lpstr>Goal for the participant</vt:lpstr>
      <vt:lpstr>Matching Factors</vt:lpstr>
      <vt:lpstr>Matching Factors Per Sex</vt:lpstr>
      <vt:lpstr>How important are the Roots?</vt:lpstr>
      <vt:lpstr>Interested by Roots per Roots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Dating</dc:title>
  <dc:creator>Microsoft Office User</dc:creator>
  <cp:lastModifiedBy>Microsoft Office User</cp:lastModifiedBy>
  <cp:revision>12</cp:revision>
  <dcterms:created xsi:type="dcterms:W3CDTF">2020-06-19T08:27:06Z</dcterms:created>
  <dcterms:modified xsi:type="dcterms:W3CDTF">2020-06-19T11:14:18Z</dcterms:modified>
</cp:coreProperties>
</file>