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414" r:id="rId3"/>
    <p:sldId id="416" r:id="rId4"/>
    <p:sldId id="428" r:id="rId5"/>
    <p:sldId id="415" r:id="rId6"/>
    <p:sldId id="418" r:id="rId7"/>
    <p:sldId id="419" r:id="rId8"/>
    <p:sldId id="420" r:id="rId9"/>
    <p:sldId id="429" r:id="rId10"/>
    <p:sldId id="421" r:id="rId11"/>
    <p:sldId id="422" r:id="rId12"/>
    <p:sldId id="426" r:id="rId13"/>
    <p:sldId id="423" r:id="rId14"/>
    <p:sldId id="424" r:id="rId15"/>
    <p:sldId id="4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CFF"/>
    <a:srgbClr val="FDFDFD"/>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177"/>
  </p:normalViewPr>
  <p:slideViewPr>
    <p:cSldViewPr snapToGrid="0" snapToObjects="1">
      <p:cViewPr varScale="1">
        <p:scale>
          <a:sx n="113" d="100"/>
          <a:sy n="113"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2/24/22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here a batch of 32 sequences (random values in this case), each is 10 values in length, and each value is an 8-element vector, maybe these are vector embeddings of words, I </a:t>
            </a:r>
            <a:r>
              <a:rPr lang="en-US" dirty="0" err="1"/>
              <a:t>dunno</a:t>
            </a:r>
            <a:r>
              <a:rPr lang="en-US" dirty="0"/>
              <a:t>. We then have 4 LSTM units, each of which will accept the input in parallel. So, each of those 4 LSTM units could be unrolled, and be seen to be taking the 10-vector sequence, separately, and learning something different about the sequence. All 4 produce a single output at the end of processing the sequence, hence why we end up with 4 outputs for the 32 observations (sequences). If we </a:t>
            </a:r>
            <a:r>
              <a:rPr lang="en-US" dirty="0" err="1"/>
              <a:t>return_sequences</a:t>
            </a:r>
            <a:r>
              <a:rPr lang="en-US" dirty="0"/>
              <a:t>=True, it means that every time step spits out an output, in addition to passing that output onward to the next temporal step in the LSTM. So, we end up with 10 outputs from each of the 4 LSTM units, a sequence-to-sequence mapping. </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389457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169600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2/24/22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2/24/22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2/24/22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2/24/22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2/24/22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2/24/22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2/24/22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2/24/22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2/24/22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2/24/22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2/24/22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Week 6: RNNs for Forecasting</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RNN Layers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1508105"/>
          </a:xfrm>
          <a:prstGeom prst="rect">
            <a:avLst/>
          </a:prstGeom>
          <a:noFill/>
        </p:spPr>
        <p:txBody>
          <a:bodyPr wrap="square" rtlCol="0">
            <a:spAutoFit/>
          </a:bodyPr>
          <a:lstStyle/>
          <a:p>
            <a:r>
              <a:rPr lang="en-US" sz="2000" b="1" dirty="0">
                <a:latin typeface="Quicksand" pitchFamily="2" charset="77"/>
              </a:rPr>
              <a:t>Gated Recurrent Unit (GRU)</a:t>
            </a:r>
          </a:p>
          <a:p>
            <a:pPr marL="285750" indent="-285750">
              <a:buFont typeface="Arial" panose="020B0604020202020204" pitchFamily="34" charset="0"/>
              <a:buChar char="•"/>
            </a:pPr>
            <a:r>
              <a:rPr lang="en-US" dirty="0"/>
              <a:t>Less complex than an LSTM. Combines elements of the LSTM into simpler gated structure.</a:t>
            </a:r>
          </a:p>
          <a:p>
            <a:pPr marL="285750" indent="-285750">
              <a:buFont typeface="Arial" panose="020B0604020202020204" pitchFamily="34" charset="0"/>
              <a:buChar char="•"/>
            </a:pPr>
            <a:r>
              <a:rPr lang="en-US" dirty="0"/>
              <a:t>Fits more quickly, with less data, but memory tends to be shorter.</a:t>
            </a:r>
          </a:p>
          <a:p>
            <a:pPr marL="285750" indent="-285750">
              <a:buFont typeface="Arial" panose="020B0604020202020204" pitchFamily="34" charset="0"/>
              <a:buChar char="•"/>
            </a:pPr>
            <a:r>
              <a:rPr lang="en-US" dirty="0"/>
              <a:t>More common in NLP tasks, e.g., because “within sentence” or “within paragraph” memory is often sufficient.</a:t>
            </a:r>
          </a:p>
        </p:txBody>
      </p:sp>
      <p:pic>
        <p:nvPicPr>
          <p:cNvPr id="10242" name="Picture 2" descr="Illustrated Guide to LSTM&amp;#39;s and GRU&amp;#39;s: A step by step explanation | by  Michael Phi | Towards Data Science">
            <a:extLst>
              <a:ext uri="{FF2B5EF4-FFF2-40B4-BE49-F238E27FC236}">
                <a16:creationId xmlns:a16="http://schemas.microsoft.com/office/drawing/2014/main" id="{B80E5435-56C6-924F-873A-535C22E478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49" t="751" r="-12" b="32032"/>
          <a:stretch/>
        </p:blipFill>
        <p:spPr bwMode="auto">
          <a:xfrm>
            <a:off x="1643692" y="3488670"/>
            <a:ext cx="3206663" cy="30550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llustrated Guide to LSTM&amp;#39;s and GRU&amp;#39;s: A step by step explanation | by  Michael Phi | Towards Data Science">
            <a:extLst>
              <a:ext uri="{FF2B5EF4-FFF2-40B4-BE49-F238E27FC236}">
                <a16:creationId xmlns:a16="http://schemas.microsoft.com/office/drawing/2014/main" id="{697FB823-5250-A64C-B569-E657D1F39C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967" r="-12" b="-751"/>
          <a:stretch/>
        </p:blipFill>
        <p:spPr bwMode="auto">
          <a:xfrm>
            <a:off x="5303407" y="3968011"/>
            <a:ext cx="5919913" cy="115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31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a:latin typeface="Economica" panose="02000506040000020004" pitchFamily="2" charset="77"/>
              </a:rPr>
              <a:t>Fighting Overfitting in RNNs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1785104"/>
          </a:xfrm>
          <a:prstGeom prst="rect">
            <a:avLst/>
          </a:prstGeom>
          <a:noFill/>
        </p:spPr>
        <p:txBody>
          <a:bodyPr wrap="square" rtlCol="0">
            <a:spAutoFit/>
          </a:bodyPr>
          <a:lstStyle/>
          <a:p>
            <a:r>
              <a:rPr lang="en-US" sz="2000" b="1" dirty="0">
                <a:latin typeface="Quicksand" pitchFamily="2" charset="77"/>
              </a:rPr>
              <a:t>Recurrent Dropout</a:t>
            </a:r>
          </a:p>
          <a:p>
            <a:pPr marL="285750" indent="-285750">
              <a:buFont typeface="Arial" panose="020B0604020202020204" pitchFamily="34" charset="0"/>
              <a:buChar char="•"/>
            </a:pPr>
            <a:r>
              <a:rPr lang="en-US" dirty="0"/>
              <a:t>We apply dropout in a fixed fashion to all the recurrent steps within an RNN layer.</a:t>
            </a:r>
          </a:p>
          <a:p>
            <a:pPr marL="285750" indent="-285750">
              <a:buFont typeface="Arial" panose="020B0604020202020204" pitchFamily="34" charset="0"/>
              <a:buChar char="•"/>
            </a:pPr>
            <a:r>
              <a:rPr lang="en-US" dirty="0"/>
              <a:t>The </a:t>
            </a:r>
            <a:r>
              <a:rPr lang="en-US" dirty="0" err="1"/>
              <a:t>recurrent_dropout</a:t>
            </a:r>
            <a:r>
              <a:rPr lang="en-US" dirty="0"/>
              <a:t> argument achieves this (ensures we are applying it homogenously at each time step). </a:t>
            </a:r>
          </a:p>
          <a:p>
            <a:pPr marL="285750" indent="-285750">
              <a:buFont typeface="Arial" panose="020B0604020202020204" pitchFamily="34" charset="0"/>
              <a:buChar char="•"/>
            </a:pPr>
            <a:r>
              <a:rPr lang="en-US" dirty="0"/>
              <a:t>The dropout argument applies dropout to the inputs entering the RNN layer (like the Dropout you’ve seen previously). </a:t>
            </a:r>
          </a:p>
        </p:txBody>
      </p:sp>
      <p:pic>
        <p:nvPicPr>
          <p:cNvPr id="2" name="Picture 1">
            <a:extLst>
              <a:ext uri="{FF2B5EF4-FFF2-40B4-BE49-F238E27FC236}">
                <a16:creationId xmlns:a16="http://schemas.microsoft.com/office/drawing/2014/main" id="{59DBDA71-2A43-B842-B260-BC720DE24B4C}"/>
              </a:ext>
            </a:extLst>
          </p:cNvPr>
          <p:cNvPicPr>
            <a:picLocks noChangeAspect="1"/>
          </p:cNvPicPr>
          <p:nvPr/>
        </p:nvPicPr>
        <p:blipFill>
          <a:blip r:embed="rId2"/>
          <a:stretch>
            <a:fillRect/>
          </a:stretch>
        </p:blipFill>
        <p:spPr>
          <a:xfrm>
            <a:off x="2938712" y="3756799"/>
            <a:ext cx="5919611" cy="2815190"/>
          </a:xfrm>
          <a:prstGeom prst="rect">
            <a:avLst/>
          </a:prstGeom>
        </p:spPr>
      </p:pic>
    </p:spTree>
    <p:extLst>
      <p:ext uri="{BB962C8B-B14F-4D97-AF65-F5344CB8AC3E}">
        <p14:creationId xmlns:p14="http://schemas.microsoft.com/office/powerpoint/2010/main" val="162598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a:latin typeface="Economica" panose="02000506040000020004" pitchFamily="2" charset="77"/>
              </a:rPr>
              <a:t>Stacking RNN Layers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954107"/>
          </a:xfrm>
          <a:prstGeom prst="rect">
            <a:avLst/>
          </a:prstGeom>
          <a:noFill/>
        </p:spPr>
        <p:txBody>
          <a:bodyPr wrap="square" rtlCol="0">
            <a:spAutoFit/>
          </a:bodyPr>
          <a:lstStyle/>
          <a:p>
            <a:r>
              <a:rPr lang="en-US" sz="2000" b="1" dirty="0">
                <a:latin typeface="Quicksand" pitchFamily="2" charset="77"/>
              </a:rPr>
              <a:t>Stacked Layers (LSTM or GRUs)</a:t>
            </a:r>
          </a:p>
          <a:p>
            <a:pPr marL="285750" indent="-285750">
              <a:buFont typeface="Arial" panose="020B0604020202020204" pitchFamily="34" charset="0"/>
              <a:buChar char="•"/>
            </a:pPr>
            <a:r>
              <a:rPr lang="en-US" dirty="0"/>
              <a:t>Same as other ‘layer’ types, but we need to pass the entire sequence of outputs (not just the last output). We do this with the ‘</a:t>
            </a:r>
            <a:r>
              <a:rPr lang="en-US" dirty="0" err="1"/>
              <a:t>return_sequences</a:t>
            </a:r>
            <a:r>
              <a:rPr lang="en-US" dirty="0"/>
              <a:t>=True’ argument to the layer.</a:t>
            </a:r>
          </a:p>
        </p:txBody>
      </p:sp>
      <p:pic>
        <p:nvPicPr>
          <p:cNvPr id="3" name="Picture 2">
            <a:extLst>
              <a:ext uri="{FF2B5EF4-FFF2-40B4-BE49-F238E27FC236}">
                <a16:creationId xmlns:a16="http://schemas.microsoft.com/office/drawing/2014/main" id="{FCE75E1A-9E54-E243-9207-DA993F40C32D}"/>
              </a:ext>
            </a:extLst>
          </p:cNvPr>
          <p:cNvPicPr>
            <a:picLocks noChangeAspect="1"/>
          </p:cNvPicPr>
          <p:nvPr/>
        </p:nvPicPr>
        <p:blipFill>
          <a:blip r:embed="rId2"/>
          <a:stretch>
            <a:fillRect/>
          </a:stretch>
        </p:blipFill>
        <p:spPr>
          <a:xfrm>
            <a:off x="1924048" y="3429000"/>
            <a:ext cx="8343900" cy="1778000"/>
          </a:xfrm>
          <a:prstGeom prst="rect">
            <a:avLst/>
          </a:prstGeom>
        </p:spPr>
      </p:pic>
    </p:spTree>
    <p:extLst>
      <p:ext uri="{BB962C8B-B14F-4D97-AF65-F5344CB8AC3E}">
        <p14:creationId xmlns:p14="http://schemas.microsoft.com/office/powerpoint/2010/main" val="127617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a:latin typeface="Economica" panose="02000506040000020004" pitchFamily="2" charset="77"/>
              </a:rPr>
              <a:t>Bidirectional RNNs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1231106"/>
          </a:xfrm>
          <a:prstGeom prst="rect">
            <a:avLst/>
          </a:prstGeom>
          <a:noFill/>
        </p:spPr>
        <p:txBody>
          <a:bodyPr wrap="square" rtlCol="0">
            <a:spAutoFit/>
          </a:bodyPr>
          <a:lstStyle/>
          <a:p>
            <a:r>
              <a:rPr lang="en-US" sz="2000" b="1" dirty="0">
                <a:latin typeface="Quicksand" pitchFamily="2" charset="77"/>
              </a:rPr>
              <a:t>Some Sequences Yield Information in Both Directions</a:t>
            </a:r>
          </a:p>
          <a:p>
            <a:pPr marL="285750" indent="-285750">
              <a:buFont typeface="Arial" panose="020B0604020202020204" pitchFamily="34" charset="0"/>
              <a:buChar char="•"/>
            </a:pPr>
            <a:r>
              <a:rPr lang="en-US" dirty="0"/>
              <a:t>Consider that, in language, words that come later in a sentence can be predictive of what came before.</a:t>
            </a:r>
          </a:p>
          <a:p>
            <a:pPr marL="285750" indent="-285750">
              <a:buFont typeface="Arial" panose="020B0604020202020204" pitchFamily="34" charset="0"/>
              <a:buChar char="•"/>
            </a:pPr>
            <a:r>
              <a:rPr lang="en-US" dirty="0"/>
              <a:t>Bidirectional RNNs implement a standard RNN, but they also incorporate a parallel layer implementation that takes the sequence ordered in reverse. </a:t>
            </a:r>
          </a:p>
        </p:txBody>
      </p:sp>
      <p:pic>
        <p:nvPicPr>
          <p:cNvPr id="7170" name="Picture 2">
            <a:extLst>
              <a:ext uri="{FF2B5EF4-FFF2-40B4-BE49-F238E27FC236}">
                <a16:creationId xmlns:a16="http://schemas.microsoft.com/office/drawing/2014/main" id="{2841EE7D-AECD-8B44-90B7-4863D36E2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451" y="3429000"/>
            <a:ext cx="3213098" cy="28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53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a:latin typeface="Economica" panose="02000506040000020004" pitchFamily="2" charset="77"/>
              </a:rPr>
              <a:t>Advanced Scenarios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1785104"/>
          </a:xfrm>
          <a:prstGeom prst="rect">
            <a:avLst/>
          </a:prstGeom>
          <a:noFill/>
        </p:spPr>
        <p:txBody>
          <a:bodyPr wrap="square" rtlCol="0">
            <a:spAutoFit/>
          </a:bodyPr>
          <a:lstStyle/>
          <a:p>
            <a:r>
              <a:rPr lang="en-US" sz="2000" b="1" dirty="0">
                <a:latin typeface="Quicksand" pitchFamily="2" charset="77"/>
              </a:rPr>
              <a:t>Forecasting Multiple Series in Parallel</a:t>
            </a:r>
          </a:p>
          <a:p>
            <a:pPr marL="285750" indent="-285750">
              <a:buFont typeface="Arial" panose="020B0604020202020204" pitchFamily="34" charset="0"/>
              <a:buChar char="•"/>
            </a:pPr>
            <a:r>
              <a:rPr lang="en-US" dirty="0"/>
              <a:t>Sometimes we need to implement forecasts for a panel of units (e.g., revenue of different stores in a chain, or demand for transit at different transit stops).</a:t>
            </a:r>
          </a:p>
          <a:p>
            <a:pPr marL="285750" indent="-285750">
              <a:buFont typeface="Arial" panose="020B0604020202020204" pitchFamily="34" charset="0"/>
              <a:buChar char="•"/>
            </a:pPr>
            <a:r>
              <a:rPr lang="en-US" dirty="0"/>
              <a:t>We can implement such multivariate timeseries forecasting in </a:t>
            </a:r>
            <a:r>
              <a:rPr lang="en-US" dirty="0" err="1"/>
              <a:t>Keras</a:t>
            </a:r>
            <a:r>
              <a:rPr lang="en-US" dirty="0"/>
              <a:t> a well. Choices need to be made about topology and how to handle the different series’. </a:t>
            </a:r>
          </a:p>
          <a:p>
            <a:pPr marL="285750" indent="-285750">
              <a:buFont typeface="Arial" panose="020B0604020202020204" pitchFamily="34" charset="0"/>
              <a:buChar char="•"/>
            </a:pPr>
            <a:r>
              <a:rPr lang="en-US" dirty="0"/>
              <a:t>Sometimes (often) it can be better to train separate forecasting models for each series. </a:t>
            </a:r>
          </a:p>
        </p:txBody>
      </p:sp>
      <p:sp>
        <p:nvSpPr>
          <p:cNvPr id="6" name="TextBox 5">
            <a:extLst>
              <a:ext uri="{FF2B5EF4-FFF2-40B4-BE49-F238E27FC236}">
                <a16:creationId xmlns:a16="http://schemas.microsoft.com/office/drawing/2014/main" id="{B6636B1C-CE2D-7744-9B7B-D08671C21FC3}"/>
              </a:ext>
            </a:extLst>
          </p:cNvPr>
          <p:cNvSpPr txBox="1"/>
          <p:nvPr/>
        </p:nvSpPr>
        <p:spPr>
          <a:xfrm>
            <a:off x="890337" y="3925250"/>
            <a:ext cx="10016362" cy="1231106"/>
          </a:xfrm>
          <a:prstGeom prst="rect">
            <a:avLst/>
          </a:prstGeom>
          <a:noFill/>
        </p:spPr>
        <p:txBody>
          <a:bodyPr wrap="square" rtlCol="0">
            <a:spAutoFit/>
          </a:bodyPr>
          <a:lstStyle/>
          <a:p>
            <a:r>
              <a:rPr lang="en-US" sz="2000" b="1" dirty="0">
                <a:latin typeface="Quicksand" pitchFamily="2" charset="77"/>
              </a:rPr>
              <a:t>Multi-Step Forecasting</a:t>
            </a:r>
          </a:p>
          <a:p>
            <a:pPr marL="285750" indent="-285750">
              <a:buFont typeface="Arial" panose="020B0604020202020204" pitchFamily="34" charset="0"/>
              <a:buChar char="•"/>
            </a:pPr>
            <a:r>
              <a:rPr lang="en-US" dirty="0"/>
              <a:t>We may want to forecast over a range of future values. These different horizons can be setup as different labels. The model will optimize jointly over the different labels.</a:t>
            </a:r>
          </a:p>
          <a:p>
            <a:pPr marL="285750" indent="-285750">
              <a:buFont typeface="Arial" panose="020B0604020202020204" pitchFamily="34" charset="0"/>
              <a:buChar char="•"/>
            </a:pPr>
            <a:r>
              <a:rPr lang="en-US" dirty="0"/>
              <a:t>You can also train different models for different horizons. </a:t>
            </a:r>
          </a:p>
        </p:txBody>
      </p:sp>
    </p:spTree>
    <p:extLst>
      <p:ext uri="{BB962C8B-B14F-4D97-AF65-F5344CB8AC3E}">
        <p14:creationId xmlns:p14="http://schemas.microsoft.com/office/powerpoint/2010/main" val="250887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785652"/>
          </a:xfrm>
          <a:prstGeom prst="rect">
            <a:avLst/>
          </a:prstGeom>
          <a:noFill/>
        </p:spPr>
        <p:txBody>
          <a:bodyPr wrap="square" rtlCol="0">
            <a:spAutoFit/>
          </a:bodyPr>
          <a:lstStyle/>
          <a:p>
            <a:r>
              <a:rPr lang="en-US" sz="2000" b="1" dirty="0">
                <a:latin typeface="Quicksand" pitchFamily="2" charset="77"/>
              </a:rPr>
              <a:t>Basic Setup for Forecasting</a:t>
            </a:r>
          </a:p>
          <a:p>
            <a:pPr marL="342900" indent="-342900">
              <a:buFont typeface="Arial" panose="020B0604020202020204" pitchFamily="34" charset="0"/>
              <a:buChar char="•"/>
            </a:pPr>
            <a:r>
              <a:rPr lang="en-US" dirty="0">
                <a:latin typeface="Quicksand" pitchFamily="2" charset="77"/>
              </a:rPr>
              <a:t>Train vs. validation / test, and setting up data.</a:t>
            </a:r>
          </a:p>
          <a:p>
            <a:endParaRPr lang="en-US" b="1" dirty="0">
              <a:latin typeface="Quicksand" pitchFamily="2" charset="77"/>
            </a:endParaRPr>
          </a:p>
          <a:p>
            <a:r>
              <a:rPr lang="en-US" sz="2000" b="1" dirty="0">
                <a:latin typeface="Quicksand" pitchFamily="2" charset="77"/>
              </a:rPr>
              <a:t>Sequence Data</a:t>
            </a:r>
          </a:p>
          <a:p>
            <a:pPr marL="285750" indent="-285750">
              <a:buFont typeface="Arial" panose="020B0604020202020204" pitchFamily="34" charset="0"/>
              <a:buChar char="•"/>
            </a:pPr>
            <a:r>
              <a:rPr lang="en-US" dirty="0"/>
              <a:t>Temporal (1D) Convolution</a:t>
            </a:r>
          </a:p>
          <a:p>
            <a:pPr marL="285750" indent="-285750">
              <a:buFont typeface="Arial" panose="020B0604020202020204" pitchFamily="34" charset="0"/>
              <a:buChar char="•"/>
            </a:pPr>
            <a:r>
              <a:rPr lang="en-US" dirty="0"/>
              <a:t>Recurrent Neural Networks (RNNs): </a:t>
            </a:r>
          </a:p>
          <a:p>
            <a:pPr marL="742950" lvl="1" indent="-285750">
              <a:buFont typeface="Arial" panose="020B0604020202020204" pitchFamily="34" charset="0"/>
              <a:buChar char="•"/>
            </a:pPr>
            <a:r>
              <a:rPr lang="en-US" dirty="0" err="1"/>
              <a:t>SimpleRNN</a:t>
            </a:r>
            <a:endParaRPr lang="en-US" dirty="0"/>
          </a:p>
          <a:p>
            <a:pPr marL="742950" lvl="1" indent="-285750">
              <a:buFont typeface="Arial" panose="020B0604020202020204" pitchFamily="34" charset="0"/>
              <a:buChar char="•"/>
            </a:pPr>
            <a:r>
              <a:rPr lang="en-US" dirty="0"/>
              <a:t>LSTM (Long Short-Term Memory)</a:t>
            </a:r>
          </a:p>
          <a:p>
            <a:pPr marL="742950" lvl="1" indent="-285750">
              <a:buFont typeface="Arial" panose="020B0604020202020204" pitchFamily="34" charset="0"/>
              <a:buChar char="•"/>
            </a:pPr>
            <a:r>
              <a:rPr lang="en-US" dirty="0"/>
              <a:t>GRU (Gated Recurrent Unit)</a:t>
            </a:r>
          </a:p>
          <a:p>
            <a:pPr marL="285750" indent="-285750">
              <a:buFont typeface="Arial" panose="020B0604020202020204" pitchFamily="34" charset="0"/>
              <a:buChar char="•"/>
            </a:pPr>
            <a:endParaRPr lang="en-US" dirty="0"/>
          </a:p>
          <a:p>
            <a:r>
              <a:rPr lang="en-US" sz="2000" b="1" dirty="0">
                <a:latin typeface="Quicksand" pitchFamily="2" charset="77"/>
              </a:rPr>
              <a:t>Other Stuff</a:t>
            </a:r>
          </a:p>
          <a:p>
            <a:pPr marL="285750" indent="-285750">
              <a:buFont typeface="Arial" panose="020B0604020202020204" pitchFamily="34" charset="0"/>
              <a:buChar char="•"/>
            </a:pPr>
            <a:r>
              <a:rPr lang="en-US" dirty="0"/>
              <a:t>Bidirectional RNN</a:t>
            </a:r>
          </a:p>
          <a:p>
            <a:pPr marL="285750" indent="-285750">
              <a:buFont typeface="Arial" panose="020B0604020202020204" pitchFamily="34" charset="0"/>
              <a:buChar char="•"/>
            </a:pPr>
            <a:r>
              <a:rPr lang="en-US" dirty="0"/>
              <a:t>Advanced Forecasting</a:t>
            </a:r>
          </a:p>
        </p:txBody>
      </p:sp>
      <p:pic>
        <p:nvPicPr>
          <p:cNvPr id="11266" name="Picture 2" descr="Build an Effective Meeting Agenda Template | WorkPatterns">
            <a:extLst>
              <a:ext uri="{FF2B5EF4-FFF2-40B4-BE49-F238E27FC236}">
                <a16:creationId xmlns:a16="http://schemas.microsoft.com/office/drawing/2014/main" id="{1B2BD26E-97E2-9542-A425-F7BAD37BD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36" y="2540000"/>
            <a:ext cx="6434164" cy="338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1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325629" y="639657"/>
            <a:ext cx="9540742" cy="923330"/>
          </a:xfrm>
          <a:prstGeom prst="rect">
            <a:avLst/>
          </a:prstGeom>
          <a:noFill/>
        </p:spPr>
        <p:txBody>
          <a:bodyPr wrap="square" rtlCol="0">
            <a:spAutoFit/>
          </a:bodyPr>
          <a:lstStyle/>
          <a:p>
            <a:pPr algn="ctr"/>
            <a:r>
              <a:rPr lang="en-US" sz="5400" dirty="0">
                <a:latin typeface="Economica" panose="02000506040000020004" pitchFamily="2" charset="77"/>
              </a:rPr>
              <a:t>Basic Structure for Forecasting Problems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816429"/>
          </a:xfrm>
          <a:prstGeom prst="rect">
            <a:avLst/>
          </a:prstGeom>
          <a:noFill/>
        </p:spPr>
        <p:txBody>
          <a:bodyPr wrap="square" rtlCol="0">
            <a:spAutoFit/>
          </a:bodyPr>
          <a:lstStyle/>
          <a:p>
            <a:r>
              <a:rPr lang="en-US" sz="2000" b="1" dirty="0">
                <a:latin typeface="Quicksand" pitchFamily="2" charset="77"/>
              </a:rPr>
              <a:t>Earlier Data Serves as Training, Later Data Serves as Validation / Holdout</a:t>
            </a:r>
          </a:p>
          <a:p>
            <a:pPr marL="285750" indent="-285750">
              <a:buFont typeface="Arial" panose="020B0604020202020204" pitchFamily="34" charset="0"/>
              <a:buChar char="•"/>
            </a:pPr>
            <a:r>
              <a:rPr lang="en-US" dirty="0"/>
              <a:t>Never train on future data and test on historical data.</a:t>
            </a:r>
          </a:p>
          <a:p>
            <a:pPr marL="285750" indent="-285750">
              <a:buFont typeface="Arial" panose="020B0604020202020204" pitchFamily="34" charset="0"/>
              <a:buChar char="•"/>
            </a:pPr>
            <a:r>
              <a:rPr lang="en-US" dirty="0"/>
              <a:t>Temporal precedence often has a big effect on predictive performance. </a:t>
            </a:r>
          </a:p>
          <a:p>
            <a:pPr marL="285750" indent="-285750">
              <a:buFont typeface="Arial" panose="020B0604020202020204" pitchFamily="34" charset="0"/>
              <a:buChar char="•"/>
            </a:pPr>
            <a:endParaRPr lang="en-US" dirty="0"/>
          </a:p>
          <a:p>
            <a:r>
              <a:rPr lang="en-US" sz="2000" b="1" dirty="0"/>
              <a:t>Structuring Time Series Data for Prediction</a:t>
            </a:r>
          </a:p>
          <a:p>
            <a:pPr marL="342900" indent="-342900">
              <a:buFont typeface="Arial" panose="020B0604020202020204" pitchFamily="34" charset="0"/>
              <a:buChar char="•"/>
            </a:pPr>
            <a:r>
              <a:rPr lang="en-US" dirty="0"/>
              <a:t>We need to construct sequences of fixed length </a:t>
            </a:r>
            <a:br>
              <a:rPr lang="en-US" dirty="0"/>
            </a:br>
            <a:r>
              <a:rPr lang="en-US" dirty="0"/>
              <a:t>followed by a prediction at some point in the future.</a:t>
            </a:r>
          </a:p>
          <a:p>
            <a:endParaRPr lang="en-US" sz="2000" b="1" dirty="0"/>
          </a:p>
          <a:p>
            <a:r>
              <a:rPr lang="en-US" sz="2000" b="1" dirty="0"/>
              <a:t>Handling Data</a:t>
            </a:r>
          </a:p>
          <a:p>
            <a:pPr marL="285750" indent="-285750">
              <a:buFont typeface="Arial" panose="020B0604020202020204" pitchFamily="34" charset="0"/>
              <a:buChar char="•"/>
            </a:pPr>
            <a:r>
              <a:rPr lang="en-US" dirty="0"/>
              <a:t>TensorFlow dataset generator / iterator so we </a:t>
            </a:r>
            <a:br>
              <a:rPr lang="en-US" dirty="0"/>
            </a:br>
            <a:r>
              <a:rPr lang="en-US" dirty="0"/>
              <a:t>do not have to store many overlapping sequences </a:t>
            </a:r>
            <a:br>
              <a:rPr lang="en-US" dirty="0"/>
            </a:br>
            <a:r>
              <a:rPr lang="en-US" dirty="0"/>
              <a:t>of values in memory. </a:t>
            </a:r>
          </a:p>
          <a:p>
            <a:pPr marL="285750" indent="-285750">
              <a:buFont typeface="Arial" panose="020B0604020202020204" pitchFamily="34" charset="0"/>
              <a:buChar char="•"/>
            </a:pPr>
            <a:r>
              <a:rPr lang="en-US" dirty="0"/>
              <a:t>Or we can make the sequences / labels from scratch.</a:t>
            </a:r>
          </a:p>
        </p:txBody>
      </p:sp>
      <p:pic>
        <p:nvPicPr>
          <p:cNvPr id="12290" name="Picture 2" descr="Metal Structural Steel Beam Clip Art, PNG, 600x570px, Metal, Area, Beam,  Black, Black And White Download">
            <a:extLst>
              <a:ext uri="{FF2B5EF4-FFF2-40B4-BE49-F238E27FC236}">
                <a16:creationId xmlns:a16="http://schemas.microsoft.com/office/drawing/2014/main" id="{46E9A14C-169B-844A-BA83-C7658BB3342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51" b="97193" l="10000" r="90000">
                        <a14:foregroundMark x1="71341" y1="3158" x2="45976" y2="15439"/>
                        <a14:foregroundMark x1="45976" y1="15439" x2="41098" y2="65965"/>
                        <a14:foregroundMark x1="41098" y1="65965" x2="42683" y2="81579"/>
                        <a14:foregroundMark x1="42683" y1="81579" x2="33659" y2="93158"/>
                        <a14:foregroundMark x1="33659" y1="93158" x2="44878" y2="87895"/>
                        <a14:foregroundMark x1="44878" y1="87895" x2="54878" y2="92982"/>
                        <a14:foregroundMark x1="54878" y1="92982" x2="69146" y2="68772"/>
                        <a14:foregroundMark x1="69146" y1="68772" x2="79268" y2="44912"/>
                        <a14:foregroundMark x1="24878" y1="97018" x2="37317" y2="97368"/>
                        <a14:foregroundMark x1="37317" y1="97368" x2="59878" y2="95789"/>
                        <a14:foregroundMark x1="38415" y1="16491" x2="60854" y2="351"/>
                        <a14:foregroundMark x1="60854" y1="351" x2="72561" y2="6491"/>
                      </a14:backgroundRemoval>
                    </a14:imgEffect>
                  </a14:imgLayer>
                </a14:imgProps>
              </a:ext>
              <a:ext uri="{28A0092B-C50C-407E-A947-70E740481C1C}">
                <a14:useLocalDpi xmlns:a14="http://schemas.microsoft.com/office/drawing/2010/main" val="0"/>
              </a:ext>
            </a:extLst>
          </a:blip>
          <a:srcRect/>
          <a:stretch>
            <a:fillRect/>
          </a:stretch>
        </p:blipFill>
        <p:spPr bwMode="auto">
          <a:xfrm>
            <a:off x="6793234" y="3138310"/>
            <a:ext cx="4734206" cy="329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82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Preparing Data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677108"/>
          </a:xfrm>
          <a:prstGeom prst="rect">
            <a:avLst/>
          </a:prstGeom>
          <a:noFill/>
        </p:spPr>
        <p:txBody>
          <a:bodyPr wrap="square" rtlCol="0">
            <a:spAutoFit/>
          </a:bodyPr>
          <a:lstStyle/>
          <a:p>
            <a:r>
              <a:rPr lang="en-US" sz="2000" b="1" dirty="0">
                <a:latin typeface="Quicksand" pitchFamily="2" charset="77"/>
              </a:rPr>
              <a:t>Constructing our Observations / Labels</a:t>
            </a:r>
          </a:p>
          <a:p>
            <a:pPr marL="285750" indent="-285750">
              <a:buFont typeface="Arial" panose="020B0604020202020204" pitchFamily="34" charset="0"/>
              <a:buChar char="•"/>
            </a:pPr>
            <a:r>
              <a:rPr lang="en-US" dirty="0"/>
              <a:t>This might be one observation (a sequence of prior values, i.e., x’s, to one or more outcomes, i.e., y’s)</a:t>
            </a:r>
          </a:p>
        </p:txBody>
      </p:sp>
      <p:pic>
        <p:nvPicPr>
          <p:cNvPr id="9218" name="Picture 2" descr="LSTM Model Architecture for Rare Event Time Series Forecasting">
            <a:extLst>
              <a:ext uri="{FF2B5EF4-FFF2-40B4-BE49-F238E27FC236}">
                <a16:creationId xmlns:a16="http://schemas.microsoft.com/office/drawing/2014/main" id="{8D4B5B36-AF85-4B4F-B8AE-E78FBBA18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777" y="2683165"/>
            <a:ext cx="8692444" cy="358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47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ow to Use Convolutional Neural Networks for Time Series Classification">
            <a:extLst>
              <a:ext uri="{FF2B5EF4-FFF2-40B4-BE49-F238E27FC236}">
                <a16:creationId xmlns:a16="http://schemas.microsoft.com/office/drawing/2014/main" id="{22BB85A9-651D-294B-BCDD-E5107D171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15" y="2902504"/>
            <a:ext cx="9087556" cy="39071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Temporal 1D Convolution</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1D Convolution Accomplishes Same Goal as 2D</a:t>
            </a:r>
          </a:p>
          <a:p>
            <a:pPr marL="285750" indent="-285750">
              <a:buFont typeface="Arial" panose="020B0604020202020204" pitchFamily="34" charset="0"/>
              <a:buChar char="•"/>
            </a:pPr>
            <a:r>
              <a:rPr lang="en-US" dirty="0"/>
              <a:t>It only considers arrangement of features in one dimension (temporal ordering).</a:t>
            </a:r>
          </a:p>
          <a:p>
            <a:pPr marL="285750" indent="-285750">
              <a:buFont typeface="Arial" panose="020B0604020202020204" pitchFamily="34" charset="0"/>
              <a:buChar char="•"/>
            </a:pPr>
            <a:r>
              <a:rPr lang="en-US" dirty="0"/>
              <a:t>Compresses into shorter sequences, across the entire set of features (just as 2D Conv compresses matrices into smaller matrices, across the entire set of input channels (e.g., RGB). </a:t>
            </a:r>
          </a:p>
        </p:txBody>
      </p:sp>
    </p:spTree>
    <p:extLst>
      <p:ext uri="{BB962C8B-B14F-4D97-AF65-F5344CB8AC3E}">
        <p14:creationId xmlns:p14="http://schemas.microsoft.com/office/powerpoint/2010/main" val="172780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a:latin typeface="Economica" panose="02000506040000020004" pitchFamily="2" charset="77"/>
              </a:rPr>
              <a:t>RNN: Processing /w Memory</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Incorporating Memory into a NN</a:t>
            </a:r>
          </a:p>
          <a:p>
            <a:pPr marL="285750" indent="-285750">
              <a:buFont typeface="Arial" panose="020B0604020202020204" pitchFamily="34" charset="0"/>
              <a:buChar char="•"/>
            </a:pPr>
            <a:r>
              <a:rPr lang="en-US" dirty="0"/>
              <a:t>We include a feedback loop, where output feeds back into the same layer alongside the next input in the sequence (each gets its own separate set of weights, and they are able to interact with one another.</a:t>
            </a:r>
          </a:p>
        </p:txBody>
      </p:sp>
      <p:pic>
        <p:nvPicPr>
          <p:cNvPr id="2050" name="Picture 2">
            <a:extLst>
              <a:ext uri="{FF2B5EF4-FFF2-40B4-BE49-F238E27FC236}">
                <a16:creationId xmlns:a16="http://schemas.microsoft.com/office/drawing/2014/main" id="{719B8F04-BC7D-1543-8FA9-83B530F25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298" y="3541890"/>
            <a:ext cx="2463800" cy="2070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681C775-C65C-9245-8EC3-CA9F200D2E5E}"/>
              </a:ext>
            </a:extLst>
          </p:cNvPr>
          <p:cNvPicPr>
            <a:picLocks noChangeAspect="1"/>
          </p:cNvPicPr>
          <p:nvPr/>
        </p:nvPicPr>
        <p:blipFill>
          <a:blip r:embed="rId3"/>
          <a:stretch>
            <a:fillRect/>
          </a:stretch>
        </p:blipFill>
        <p:spPr>
          <a:xfrm>
            <a:off x="5034844" y="4036293"/>
            <a:ext cx="6575776" cy="1198651"/>
          </a:xfrm>
          <a:prstGeom prst="rect">
            <a:avLst/>
          </a:prstGeom>
        </p:spPr>
      </p:pic>
    </p:spTree>
    <p:extLst>
      <p:ext uri="{BB962C8B-B14F-4D97-AF65-F5344CB8AC3E}">
        <p14:creationId xmlns:p14="http://schemas.microsoft.com/office/powerpoint/2010/main" val="297820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RNN Layers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1785104"/>
          </a:xfrm>
          <a:prstGeom prst="rect">
            <a:avLst/>
          </a:prstGeom>
          <a:noFill/>
        </p:spPr>
        <p:txBody>
          <a:bodyPr wrap="square" rtlCol="0">
            <a:spAutoFit/>
          </a:bodyPr>
          <a:lstStyle/>
          <a:p>
            <a:r>
              <a:rPr lang="en-US" sz="2000" b="1" dirty="0" err="1">
                <a:latin typeface="Quicksand" pitchFamily="2" charset="77"/>
              </a:rPr>
              <a:t>SimpleRNN</a:t>
            </a:r>
            <a:endParaRPr lang="en-US" sz="2000" b="1" dirty="0">
              <a:latin typeface="Quicksand" pitchFamily="2" charset="77"/>
            </a:endParaRPr>
          </a:p>
          <a:p>
            <a:pPr marL="285750" indent="-285750">
              <a:buFont typeface="Arial" panose="020B0604020202020204" pitchFamily="34" charset="0"/>
              <a:buChar char="•"/>
            </a:pPr>
            <a:r>
              <a:rPr lang="en-US" dirty="0"/>
              <a:t>We can, in practice, unroll a one-lag RNN into a Dense Network, as follows.</a:t>
            </a:r>
          </a:p>
          <a:p>
            <a:pPr marL="285750" indent="-285750">
              <a:buFont typeface="Arial" panose="020B0604020202020204" pitchFamily="34" charset="0"/>
              <a:buChar char="•"/>
            </a:pPr>
            <a:r>
              <a:rPr lang="en-US" dirty="0"/>
              <a:t>It’s just a large Dense network with many inputs and many outputs. The inputs are arranged to interact with each other on the basis of their temporal sequencing in the data.</a:t>
            </a:r>
          </a:p>
          <a:p>
            <a:pPr marL="285750" indent="-285750">
              <a:buFont typeface="Arial" panose="020B0604020202020204" pitchFamily="34" charset="0"/>
              <a:buChar char="•"/>
            </a:pPr>
            <a:r>
              <a:rPr lang="en-US" dirty="0"/>
              <a:t>In practice we cannot use </a:t>
            </a:r>
            <a:r>
              <a:rPr lang="en-US" dirty="0" err="1"/>
              <a:t>SimpleRNNs</a:t>
            </a:r>
            <a:r>
              <a:rPr lang="en-US" dirty="0"/>
              <a:t> to achieve meaningful memory (vanishing gradients arise quickly).</a:t>
            </a:r>
          </a:p>
        </p:txBody>
      </p:sp>
      <p:pic>
        <p:nvPicPr>
          <p:cNvPr id="2050" name="Picture 2">
            <a:extLst>
              <a:ext uri="{FF2B5EF4-FFF2-40B4-BE49-F238E27FC236}">
                <a16:creationId xmlns:a16="http://schemas.microsoft.com/office/drawing/2014/main" id="{ECD1FBB3-6333-E349-8621-E709F725D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103" y="3684058"/>
            <a:ext cx="8583789" cy="2258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9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RNN Layers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2339102"/>
          </a:xfrm>
          <a:prstGeom prst="rect">
            <a:avLst/>
          </a:prstGeom>
          <a:noFill/>
        </p:spPr>
        <p:txBody>
          <a:bodyPr wrap="square" rtlCol="0">
            <a:spAutoFit/>
          </a:bodyPr>
          <a:lstStyle/>
          <a:p>
            <a:r>
              <a:rPr lang="en-US" sz="2000" b="1" dirty="0">
                <a:latin typeface="Quicksand" pitchFamily="2" charset="77"/>
              </a:rPr>
              <a:t>Long Short-Term Memory (LSTM)</a:t>
            </a:r>
          </a:p>
          <a:p>
            <a:pPr marL="285750" indent="-285750">
              <a:buFont typeface="Arial" panose="020B0604020202020204" pitchFamily="34" charset="0"/>
              <a:buChar char="•"/>
            </a:pPr>
            <a:r>
              <a:rPr lang="en-US" dirty="0"/>
              <a:t>We add what’s called a “carry track” – this is an additional connection that combines output at step t, inputs at step t, and the last carry track’s output. The topology means your network can ‘learn’ to use these connections as passthroughs for old info, or it can learn to ‘block’ that information in favor of more recent information (whatever is useful for accurate prediction).</a:t>
            </a:r>
          </a:p>
          <a:p>
            <a:pPr marL="285750" indent="-285750">
              <a:buFont typeface="Arial" panose="020B0604020202020204" pitchFamily="34" charset="0"/>
              <a:buChar char="•"/>
            </a:pPr>
            <a:r>
              <a:rPr lang="en-US" dirty="0"/>
              <a:t>Carry tracks are basically just another degree of freedom for learning how to use lagged information.</a:t>
            </a:r>
          </a:p>
          <a:p>
            <a:pPr marL="285750" indent="-285750">
              <a:buFont typeface="Arial" panose="020B0604020202020204" pitchFamily="34" charset="0"/>
              <a:buChar char="•"/>
            </a:pPr>
            <a:r>
              <a:rPr lang="en-US" dirty="0"/>
              <a:t>These ideas inspired the design of LSTM units, but nothing guarantees that these gates serve these functions… </a:t>
            </a:r>
          </a:p>
        </p:txBody>
      </p:sp>
      <p:pic>
        <p:nvPicPr>
          <p:cNvPr id="7" name="Picture 2" descr="Illustrated Guide to LSTM&amp;#39;s and GRU&amp;#39;s: A step by step explanation | by  Michael Phi | Towards Data Science">
            <a:extLst>
              <a:ext uri="{FF2B5EF4-FFF2-40B4-BE49-F238E27FC236}">
                <a16:creationId xmlns:a16="http://schemas.microsoft.com/office/drawing/2014/main" id="{8690F76F-690B-1343-A722-B274588E0D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31032"/>
          <a:stretch/>
        </p:blipFill>
        <p:spPr bwMode="auto">
          <a:xfrm>
            <a:off x="2229633" y="4067048"/>
            <a:ext cx="3182095" cy="27909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llustrated Guide to LSTM&amp;#39;s and GRU&amp;#39;s: A step by step explanation | by  Michael Phi | Towards Data Science">
            <a:extLst>
              <a:ext uri="{FF2B5EF4-FFF2-40B4-BE49-F238E27FC236}">
                <a16:creationId xmlns:a16="http://schemas.microsoft.com/office/drawing/2014/main" id="{08AAA282-F05F-6A4D-B977-C34BA4453B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967" r="-12" b="-751"/>
          <a:stretch/>
        </p:blipFill>
        <p:spPr bwMode="auto">
          <a:xfrm>
            <a:off x="5541402" y="4741397"/>
            <a:ext cx="5919913" cy="115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42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RNN Layers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400110"/>
          </a:xfrm>
          <a:prstGeom prst="rect">
            <a:avLst/>
          </a:prstGeom>
          <a:noFill/>
        </p:spPr>
        <p:txBody>
          <a:bodyPr wrap="square" rtlCol="0">
            <a:spAutoFit/>
          </a:bodyPr>
          <a:lstStyle/>
          <a:p>
            <a:r>
              <a:rPr lang="en-US" sz="2000" b="1" dirty="0">
                <a:latin typeface="Quicksand" pitchFamily="2" charset="77"/>
              </a:rPr>
              <a:t>Long Short-Term Memory (LSTM)</a:t>
            </a:r>
          </a:p>
        </p:txBody>
      </p:sp>
      <p:pic>
        <p:nvPicPr>
          <p:cNvPr id="2" name="Picture 1">
            <a:extLst>
              <a:ext uri="{FF2B5EF4-FFF2-40B4-BE49-F238E27FC236}">
                <a16:creationId xmlns:a16="http://schemas.microsoft.com/office/drawing/2014/main" id="{3B1B7CAC-76E3-264C-99FE-709479C888CD}"/>
              </a:ext>
            </a:extLst>
          </p:cNvPr>
          <p:cNvPicPr>
            <a:picLocks noChangeAspect="1"/>
          </p:cNvPicPr>
          <p:nvPr/>
        </p:nvPicPr>
        <p:blipFill>
          <a:blip r:embed="rId3"/>
          <a:stretch>
            <a:fillRect/>
          </a:stretch>
        </p:blipFill>
        <p:spPr>
          <a:xfrm>
            <a:off x="2127248" y="2540256"/>
            <a:ext cx="7937500" cy="3416300"/>
          </a:xfrm>
          <a:prstGeom prst="rect">
            <a:avLst/>
          </a:prstGeom>
        </p:spPr>
      </p:pic>
    </p:spTree>
    <p:extLst>
      <p:ext uri="{BB962C8B-B14F-4D97-AF65-F5344CB8AC3E}">
        <p14:creationId xmlns:p14="http://schemas.microsoft.com/office/powerpoint/2010/main" val="2880629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24126</TotalTime>
  <Words>1070</Words>
  <Application>Microsoft Macintosh PowerPoint</Application>
  <PresentationFormat>Widescreen</PresentationFormat>
  <Paragraphs>79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113</cp:revision>
  <cp:lastPrinted>2020-10-20T21:27:15Z</cp:lastPrinted>
  <dcterms:created xsi:type="dcterms:W3CDTF">2019-12-28T13:51:56Z</dcterms:created>
  <dcterms:modified xsi:type="dcterms:W3CDTF">2022-02-26T20:38:49Z</dcterms:modified>
</cp:coreProperties>
</file>