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414" r:id="rId3"/>
    <p:sldId id="418" r:id="rId4"/>
    <p:sldId id="281" r:id="rId5"/>
    <p:sldId id="417" r:id="rId6"/>
    <p:sldId id="419" r:id="rId7"/>
    <p:sldId id="420" r:id="rId8"/>
    <p:sldId id="422" r:id="rId9"/>
    <p:sldId id="423" r:id="rId10"/>
    <p:sldId id="424" r:id="rId11"/>
    <p:sldId id="426" r:id="rId12"/>
    <p:sldId id="427" r:id="rId13"/>
    <p:sldId id="428" r:id="rId14"/>
    <p:sldId id="429" r:id="rId15"/>
    <p:sldId id="430" r:id="rId16"/>
    <p:sldId id="433" r:id="rId17"/>
    <p:sldId id="4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FFFFF"/>
    <a:srgbClr val="FFFCFF"/>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pre-trained embedding layers (e.g., trained on Wikipedia page data), but you can also fit these models on your own corpus of text, to learn context-specific embeddings.</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768730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pre-trained embedding layers (e.g., trained on Wikipedia page data), but you can also fit these models on your own corpus of text, to learn context-specific embeddings.</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96219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skipgram</a:t>
            </a:r>
            <a:r>
              <a:rPr lang="en-US" dirty="0"/>
              <a:t> on the right. One word to surrounding context words (we map input word to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108956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skipgram</a:t>
            </a:r>
            <a:r>
              <a:rPr lang="en-US" dirty="0"/>
              <a:t> on the right. One word to surrounding context words (we map input word to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2713251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skipgram</a:t>
            </a:r>
            <a:r>
              <a:rPr lang="en-US" dirty="0"/>
              <a:t> on the right. One word to surrounding context words (we map input word to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81885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skipgram</a:t>
            </a:r>
            <a:r>
              <a:rPr lang="en-US" dirty="0"/>
              <a:t> on the right. One word to surrounding context words (we map input word to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384365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Attention layers are a very general concept. They are also implemented in many ways, using custom layers in </a:t>
            </a:r>
            <a:r>
              <a:rPr lang="en-US" dirty="0" err="1"/>
              <a:t>Keras</a:t>
            </a:r>
            <a:r>
              <a:rPr lang="en-US" dirty="0"/>
              <a:t>, for example, or using pre-defined layers. The book gives one example of an attention mechanism, Self-Attention, which is based on vector dot products between words’ vector embeddings. Just understand that this is merely one example of attention, and it’s not how every attention layer works. </a:t>
            </a:r>
          </a:p>
          <a:p>
            <a:endParaRPr lang="en-US" dirty="0"/>
          </a:p>
          <a:p>
            <a:r>
              <a:rPr lang="en-US" dirty="0"/>
              <a:t>Matrix on the left is the result of taking dot products between word (e.g., on the row index, station) and every other word (column index) (this is imaginary). We then take the resulting values and scale them / run them through a </a:t>
            </a:r>
            <a:r>
              <a:rPr lang="en-US" dirty="0" err="1"/>
              <a:t>softmax</a:t>
            </a:r>
            <a:r>
              <a:rPr lang="en-US" dirty="0"/>
              <a:t>. This will yield values 0-1, that sum to 1. Last step is to multiply those scores by all the associated term vectors in the sequence, and then add them together. The result is a new ‘shifted’ word vector for ‘train’, which is ‘context aware’ (of other items in the sequence with it). </a:t>
            </a:r>
          </a:p>
          <a:p>
            <a:endParaRPr lang="en-US" dirty="0"/>
          </a:p>
          <a:p>
            <a:r>
              <a:rPr lang="en-US" dirty="0"/>
              <a:t>Remember, vector dot product is project of A onto B. So, if two words are orthogonal in embedding space (they are completely unrelated) then the dot product with be 0. If two words are parallel, it means they are semantically related, and their dot product will approach 1.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8436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1046705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212030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2/28/22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2/28/22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2/28/22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2/28/22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2/28/22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2/28/22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2/28/22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2/28/22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2/28/22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2/28/22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2/28/22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6: RNNs for Text</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Pre-Trained Embeddings: Word2Vec</a:t>
            </a:r>
          </a:p>
        </p:txBody>
      </p:sp>
      <p:sp>
        <p:nvSpPr>
          <p:cNvPr id="5" name="TextBox 4">
            <a:extLst>
              <a:ext uri="{FF2B5EF4-FFF2-40B4-BE49-F238E27FC236}">
                <a16:creationId xmlns:a16="http://schemas.microsoft.com/office/drawing/2014/main" id="{21B2E298-9F21-FF4E-96E1-1B758B6D7AC7}"/>
              </a:ext>
            </a:extLst>
          </p:cNvPr>
          <p:cNvSpPr txBox="1"/>
          <p:nvPr/>
        </p:nvSpPr>
        <p:spPr>
          <a:xfrm>
            <a:off x="772620" y="1950155"/>
            <a:ext cx="10093751" cy="1015663"/>
          </a:xfrm>
          <a:prstGeom prst="rect">
            <a:avLst/>
          </a:prstGeom>
          <a:noFill/>
        </p:spPr>
        <p:txBody>
          <a:bodyPr wrap="square" rtlCol="0">
            <a:spAutoFit/>
          </a:bodyPr>
          <a:lstStyle/>
          <a:p>
            <a:r>
              <a:rPr lang="en-US" sz="2000" b="1" dirty="0">
                <a:latin typeface="Quicksand" pitchFamily="2" charset="77"/>
              </a:rPr>
              <a:t>Word2Vec </a:t>
            </a:r>
          </a:p>
          <a:p>
            <a:pPr marL="342900" indent="-342900">
              <a:buFont typeface="Arial" panose="020B0604020202020204" pitchFamily="34" charset="0"/>
              <a:buChar char="•"/>
            </a:pPr>
            <a:r>
              <a:rPr lang="en-US" sz="2000" dirty="0">
                <a:latin typeface="Quicksand" pitchFamily="2" charset="77"/>
              </a:rPr>
              <a:t>Two types: </a:t>
            </a:r>
            <a:r>
              <a:rPr lang="en-US" sz="2000" dirty="0" err="1">
                <a:latin typeface="Quicksand" pitchFamily="2" charset="77"/>
              </a:rPr>
              <a:t>CBoW</a:t>
            </a:r>
            <a:r>
              <a:rPr lang="en-US" sz="2000" dirty="0">
                <a:latin typeface="Quicksand" pitchFamily="2" charset="77"/>
              </a:rPr>
              <a:t> and </a:t>
            </a:r>
            <a:r>
              <a:rPr lang="en-US" sz="2000" dirty="0" err="1">
                <a:latin typeface="Quicksand" pitchFamily="2" charset="77"/>
              </a:rPr>
              <a:t>Skipgram</a:t>
            </a:r>
            <a:endParaRPr lang="en-US" sz="2000" dirty="0">
              <a:latin typeface="Quicksand" pitchFamily="2" charset="77"/>
            </a:endParaRPr>
          </a:p>
          <a:p>
            <a:pPr marL="342900" indent="-342900">
              <a:buFont typeface="Arial" panose="020B0604020202020204" pitchFamily="34" charset="0"/>
              <a:buChar char="•"/>
            </a:pPr>
            <a:r>
              <a:rPr lang="en-US" sz="2000" dirty="0">
                <a:latin typeface="Quicksand" pitchFamily="2" charset="77"/>
              </a:rPr>
              <a:t>Construct training examples and labels.</a:t>
            </a:r>
          </a:p>
        </p:txBody>
      </p:sp>
      <p:pic>
        <p:nvPicPr>
          <p:cNvPr id="3078" name="Picture 6">
            <a:extLst>
              <a:ext uri="{FF2B5EF4-FFF2-40B4-BE49-F238E27FC236}">
                <a16:creationId xmlns:a16="http://schemas.microsoft.com/office/drawing/2014/main" id="{A9CB7D02-D6E3-E045-83C4-01CC54E60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20" y="3352986"/>
            <a:ext cx="4415802" cy="252031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42DE757-224E-1042-A93F-BCAE094BE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006" y="2025940"/>
            <a:ext cx="5574686" cy="368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64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Pre-Trained Embeddings: Limitation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772620" y="1950155"/>
            <a:ext cx="10093751" cy="3170099"/>
          </a:xfrm>
          <a:prstGeom prst="rect">
            <a:avLst/>
          </a:prstGeom>
          <a:noFill/>
        </p:spPr>
        <p:txBody>
          <a:bodyPr wrap="square" rtlCol="0">
            <a:spAutoFit/>
          </a:bodyPr>
          <a:lstStyle/>
          <a:p>
            <a:r>
              <a:rPr lang="en-US" sz="2000" b="1" dirty="0">
                <a:latin typeface="Quicksand" pitchFamily="2" charset="77"/>
              </a:rPr>
              <a:t>Out of Sample Words</a:t>
            </a:r>
          </a:p>
          <a:p>
            <a:pPr marL="342900" indent="-342900">
              <a:buFont typeface="Arial" panose="020B0604020202020204" pitchFamily="34" charset="0"/>
              <a:buChar char="•"/>
            </a:pPr>
            <a:r>
              <a:rPr lang="en-US" sz="2000" dirty="0">
                <a:latin typeface="Quicksand" pitchFamily="2" charset="77"/>
              </a:rPr>
              <a:t>Both </a:t>
            </a:r>
            <a:r>
              <a:rPr lang="en-US" sz="2000" dirty="0" err="1">
                <a:latin typeface="Quicksand" pitchFamily="2" charset="77"/>
              </a:rPr>
              <a:t>GloVe</a:t>
            </a:r>
            <a:r>
              <a:rPr lang="en-US" sz="2000" dirty="0">
                <a:latin typeface="Quicksand" pitchFamily="2" charset="77"/>
              </a:rPr>
              <a:t> and Word2Vec are limited to words you’ve seen before in training. They cannot handle new words. Those words thus get omitted / dropped, or you need to do something different. </a:t>
            </a:r>
          </a:p>
          <a:p>
            <a:pPr marL="342900" indent="-342900">
              <a:buFont typeface="Arial" panose="020B0604020202020204" pitchFamily="34" charset="0"/>
              <a:buChar char="•"/>
            </a:pPr>
            <a:endParaRPr lang="en-US" sz="2000" dirty="0">
              <a:latin typeface="Quicksand" pitchFamily="2" charset="77"/>
            </a:endParaRPr>
          </a:p>
          <a:p>
            <a:r>
              <a:rPr lang="en-US" sz="2000" b="1" dirty="0" err="1">
                <a:latin typeface="Quicksand" pitchFamily="2" charset="77"/>
              </a:rPr>
              <a:t>FastText</a:t>
            </a:r>
            <a:endParaRPr lang="en-US" sz="2000" b="1" dirty="0">
              <a:latin typeface="Quicksand" pitchFamily="2" charset="77"/>
            </a:endParaRPr>
          </a:p>
          <a:p>
            <a:pPr marL="342900" indent="-342900">
              <a:buFont typeface="Arial" panose="020B0604020202020204" pitchFamily="34" charset="0"/>
              <a:buChar char="•"/>
            </a:pPr>
            <a:r>
              <a:rPr lang="en-US" sz="2000" dirty="0">
                <a:latin typeface="Quicksand" pitchFamily="2" charset="77"/>
              </a:rPr>
              <a:t>An extension to Word2Vec which learns character n-grams of words. So, instead of embedding words, we embed portions of words (e.g., a 3-gram character representation would break up the word ‘coffee’ into ‘</a:t>
            </a:r>
            <a:r>
              <a:rPr lang="en-US" sz="2000" dirty="0" err="1">
                <a:latin typeface="Quicksand" pitchFamily="2" charset="77"/>
              </a:rPr>
              <a:t>cof</a:t>
            </a:r>
            <a:r>
              <a:rPr lang="en-US" sz="2000" dirty="0">
                <a:latin typeface="Quicksand" pitchFamily="2" charset="77"/>
              </a:rPr>
              <a:t>’, ‘off’, ‘</a:t>
            </a:r>
            <a:r>
              <a:rPr lang="en-US" sz="2000" dirty="0" err="1">
                <a:latin typeface="Quicksand" pitchFamily="2" charset="77"/>
              </a:rPr>
              <a:t>ffe</a:t>
            </a:r>
            <a:r>
              <a:rPr lang="en-US" sz="2000" dirty="0">
                <a:latin typeface="Quicksand" pitchFamily="2" charset="77"/>
              </a:rPr>
              <a:t>’, … and then learn vector embeddings of each. </a:t>
            </a:r>
          </a:p>
        </p:txBody>
      </p:sp>
      <p:pic>
        <p:nvPicPr>
          <p:cNvPr id="6146" name="Picture 2" descr="A Visual Guide to FastText Word Embeddings">
            <a:extLst>
              <a:ext uri="{FF2B5EF4-FFF2-40B4-BE49-F238E27FC236}">
                <a16:creationId xmlns:a16="http://schemas.microsoft.com/office/drawing/2014/main" id="{D902F2E4-9001-7743-8417-80670B755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602" y="5000195"/>
            <a:ext cx="3848796" cy="153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RNN for Audio</a:t>
            </a:r>
          </a:p>
        </p:txBody>
      </p:sp>
      <p:sp>
        <p:nvSpPr>
          <p:cNvPr id="5" name="TextBox 4">
            <a:extLst>
              <a:ext uri="{FF2B5EF4-FFF2-40B4-BE49-F238E27FC236}">
                <a16:creationId xmlns:a16="http://schemas.microsoft.com/office/drawing/2014/main" id="{21B2E298-9F21-FF4E-96E1-1B758B6D7AC7}"/>
              </a:ext>
            </a:extLst>
          </p:cNvPr>
          <p:cNvSpPr txBox="1"/>
          <p:nvPr/>
        </p:nvSpPr>
        <p:spPr>
          <a:xfrm>
            <a:off x="772620" y="1950155"/>
            <a:ext cx="10093751" cy="1631216"/>
          </a:xfrm>
          <a:prstGeom prst="rect">
            <a:avLst/>
          </a:prstGeom>
          <a:noFill/>
        </p:spPr>
        <p:txBody>
          <a:bodyPr wrap="square" rtlCol="0">
            <a:spAutoFit/>
          </a:bodyPr>
          <a:lstStyle/>
          <a:p>
            <a:r>
              <a:rPr lang="en-US" sz="2000" b="1" dirty="0">
                <a:latin typeface="Quicksand" pitchFamily="2" charset="77"/>
              </a:rPr>
              <a:t>Same Sequence Concepts Work for Audio Data</a:t>
            </a:r>
          </a:p>
          <a:p>
            <a:pPr marL="342900" indent="-342900">
              <a:buFont typeface="Arial" panose="020B0604020202020204" pitchFamily="34" charset="0"/>
              <a:buChar char="•"/>
            </a:pPr>
            <a:r>
              <a:rPr lang="en-US" sz="2000" dirty="0">
                <a:latin typeface="Quicksand" pitchFamily="2" charset="77"/>
              </a:rPr>
              <a:t>Audio files are just sequences of numeric values (amplitude), possibly two if it was recorded in stereo. </a:t>
            </a:r>
          </a:p>
          <a:p>
            <a:pPr marL="342900" indent="-342900">
              <a:buFont typeface="Arial" panose="020B0604020202020204" pitchFamily="34" charset="0"/>
              <a:buChar char="•"/>
            </a:pPr>
            <a:r>
              <a:rPr lang="en-US" sz="2000" dirty="0">
                <a:latin typeface="Quicksand" pitchFamily="2" charset="77"/>
              </a:rPr>
              <a:t>Once we recognize this, we realize we can predict things about audio sequences too!</a:t>
            </a:r>
          </a:p>
          <a:p>
            <a:pPr marL="342900" indent="-342900">
              <a:buFont typeface="Arial" panose="020B0604020202020204" pitchFamily="34" charset="0"/>
              <a:buChar char="•"/>
            </a:pPr>
            <a:endParaRPr lang="en-US" sz="2000" dirty="0">
              <a:latin typeface="Quicksand" pitchFamily="2" charset="77"/>
            </a:endParaRPr>
          </a:p>
        </p:txBody>
      </p:sp>
      <p:pic>
        <p:nvPicPr>
          <p:cNvPr id="1026" name="Picture 2">
            <a:extLst>
              <a:ext uri="{FF2B5EF4-FFF2-40B4-BE49-F238E27FC236}">
                <a16:creationId xmlns:a16="http://schemas.microsoft.com/office/drawing/2014/main" id="{B487CCC6-484F-7D45-ADFD-8D1E14C5F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050" y="3429000"/>
            <a:ext cx="35179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50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CNN-RNN for Video</a:t>
            </a:r>
          </a:p>
        </p:txBody>
      </p:sp>
      <p:sp>
        <p:nvSpPr>
          <p:cNvPr id="5" name="TextBox 4">
            <a:extLst>
              <a:ext uri="{FF2B5EF4-FFF2-40B4-BE49-F238E27FC236}">
                <a16:creationId xmlns:a16="http://schemas.microsoft.com/office/drawing/2014/main" id="{21B2E298-9F21-FF4E-96E1-1B758B6D7AC7}"/>
              </a:ext>
            </a:extLst>
          </p:cNvPr>
          <p:cNvSpPr txBox="1"/>
          <p:nvPr/>
        </p:nvSpPr>
        <p:spPr>
          <a:xfrm>
            <a:off x="772620" y="1950155"/>
            <a:ext cx="10093751" cy="2246769"/>
          </a:xfrm>
          <a:prstGeom prst="rect">
            <a:avLst/>
          </a:prstGeom>
          <a:noFill/>
        </p:spPr>
        <p:txBody>
          <a:bodyPr wrap="square" rtlCol="0">
            <a:spAutoFit/>
          </a:bodyPr>
          <a:lstStyle/>
          <a:p>
            <a:r>
              <a:rPr lang="en-US" sz="2000" b="1" dirty="0">
                <a:latin typeface="Quicksand" pitchFamily="2" charset="77"/>
              </a:rPr>
              <a:t>Hybrid Topology for Image Sequences</a:t>
            </a:r>
          </a:p>
          <a:p>
            <a:pPr marL="342900" indent="-342900">
              <a:buFont typeface="Arial" panose="020B0604020202020204" pitchFamily="34" charset="0"/>
              <a:buChar char="•"/>
            </a:pPr>
            <a:r>
              <a:rPr lang="en-US" sz="2000" dirty="0">
                <a:latin typeface="Quicksand" pitchFamily="2" charset="77"/>
              </a:rPr>
              <a:t>We Use CNN’s to detect features at a given input.</a:t>
            </a:r>
          </a:p>
          <a:p>
            <a:pPr marL="342900" indent="-342900">
              <a:buFont typeface="Arial" panose="020B0604020202020204" pitchFamily="34" charset="0"/>
              <a:buChar char="•"/>
            </a:pPr>
            <a:r>
              <a:rPr lang="en-US" sz="2000" dirty="0">
                <a:latin typeface="Quicksand" pitchFamily="2" charset="77"/>
              </a:rPr>
              <a:t>We feed those feature maps into an RNN architecture, like LSTM. </a:t>
            </a:r>
          </a:p>
          <a:p>
            <a:pPr marL="342900" indent="-342900">
              <a:buFont typeface="Arial" panose="020B0604020202020204" pitchFamily="34" charset="0"/>
              <a:buChar char="•"/>
            </a:pPr>
            <a:r>
              <a:rPr lang="en-US" sz="2000" dirty="0">
                <a:latin typeface="Quicksand" pitchFamily="2" charset="77"/>
              </a:rPr>
              <a:t>We can use this topology to predict things about videos. </a:t>
            </a:r>
          </a:p>
          <a:p>
            <a:pPr marL="342900" indent="-342900">
              <a:buFont typeface="Arial" panose="020B0604020202020204" pitchFamily="34" charset="0"/>
              <a:buChar char="•"/>
            </a:pPr>
            <a:r>
              <a:rPr lang="en-US" sz="2000" dirty="0">
                <a:latin typeface="Quicksand" pitchFamily="2" charset="77"/>
              </a:rPr>
              <a:t>You might pre-process frames using a pre-trained CNN and pass feature maps as sequences to an RNN.</a:t>
            </a:r>
          </a:p>
          <a:p>
            <a:pPr marL="342900" indent="-342900">
              <a:buFont typeface="Arial" panose="020B0604020202020204" pitchFamily="34" charset="0"/>
              <a:buChar char="•"/>
            </a:pPr>
            <a:endParaRPr lang="en-US" sz="2000" dirty="0">
              <a:latin typeface="Quicksand" pitchFamily="2" charset="77"/>
            </a:endParaRPr>
          </a:p>
        </p:txBody>
      </p:sp>
      <p:pic>
        <p:nvPicPr>
          <p:cNvPr id="3074" name="Picture 2" descr="Introduction to Video Classification and Human Activity Recognition">
            <a:extLst>
              <a:ext uri="{FF2B5EF4-FFF2-40B4-BE49-F238E27FC236}">
                <a16:creationId xmlns:a16="http://schemas.microsoft.com/office/drawing/2014/main" id="{14E75B11-9C9E-904E-80BD-069696CF7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00" y="3770489"/>
            <a:ext cx="5130000" cy="283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38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Attention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772620" y="1992502"/>
            <a:ext cx="10093751" cy="4401205"/>
          </a:xfrm>
          <a:prstGeom prst="rect">
            <a:avLst/>
          </a:prstGeom>
          <a:noFill/>
        </p:spPr>
        <p:txBody>
          <a:bodyPr wrap="square" rtlCol="0">
            <a:spAutoFit/>
          </a:bodyPr>
          <a:lstStyle/>
          <a:p>
            <a:r>
              <a:rPr lang="en-US" sz="2000" b="1" dirty="0">
                <a:latin typeface="Quicksand" pitchFamily="2" charset="77"/>
              </a:rPr>
              <a:t>Drawback of LSTM: Tries to Memorize Everything!</a:t>
            </a:r>
          </a:p>
          <a:p>
            <a:pPr marL="342900" indent="-342900">
              <a:buFont typeface="Arial" panose="020B0604020202020204" pitchFamily="34" charset="0"/>
              <a:buChar char="•"/>
            </a:pPr>
            <a:endParaRPr lang="en-US" sz="2000" dirty="0">
              <a:latin typeface="Quicksand" pitchFamily="2" charset="77"/>
            </a:endParaRPr>
          </a:p>
          <a:p>
            <a:pPr marL="342900" indent="-342900">
              <a:buFont typeface="Arial" panose="020B0604020202020204" pitchFamily="34" charset="0"/>
              <a:buChar char="•"/>
            </a:pPr>
            <a:r>
              <a:rPr lang="en-US" sz="2000" dirty="0">
                <a:latin typeface="Quicksand" pitchFamily="2" charset="77"/>
              </a:rPr>
              <a:t>BUT: some pieces of a sequence are more </a:t>
            </a:r>
            <a:br>
              <a:rPr lang="en-US" sz="2000" dirty="0">
                <a:latin typeface="Quicksand" pitchFamily="2" charset="77"/>
              </a:rPr>
            </a:br>
            <a:r>
              <a:rPr lang="en-US" sz="2000" dirty="0">
                <a:latin typeface="Quicksand" pitchFamily="2" charset="77"/>
              </a:rPr>
              <a:t>important than others for understanding </a:t>
            </a:r>
            <a:br>
              <a:rPr lang="en-US" sz="2000" dirty="0">
                <a:latin typeface="Quicksand" pitchFamily="2" charset="77"/>
              </a:rPr>
            </a:br>
            <a:r>
              <a:rPr lang="en-US" sz="2000" dirty="0">
                <a:latin typeface="Quicksand" pitchFamily="2" charset="77"/>
              </a:rPr>
              <a:t>values at a particular position. </a:t>
            </a:r>
          </a:p>
          <a:p>
            <a:pPr marL="342900" indent="-342900">
              <a:buFont typeface="Arial" panose="020B0604020202020204" pitchFamily="34" charset="0"/>
              <a:buChar char="•"/>
            </a:pPr>
            <a:endParaRPr lang="en-US" sz="2000" dirty="0">
              <a:latin typeface="Quicksand" pitchFamily="2" charset="77"/>
            </a:endParaRPr>
          </a:p>
          <a:p>
            <a:pPr marL="342900" indent="-342900">
              <a:buFont typeface="Arial" panose="020B0604020202020204" pitchFamily="34" charset="0"/>
              <a:buChar char="•"/>
            </a:pPr>
            <a:r>
              <a:rPr lang="en-US" sz="2000" dirty="0">
                <a:latin typeface="Quicksand" pitchFamily="2" charset="77"/>
              </a:rPr>
              <a:t>Self-attention Layer: a dense layer that </a:t>
            </a:r>
            <a:br>
              <a:rPr lang="en-US" sz="2000" dirty="0">
                <a:latin typeface="Quicksand" pitchFamily="2" charset="77"/>
              </a:rPr>
            </a:br>
            <a:r>
              <a:rPr lang="en-US" sz="2000" dirty="0">
                <a:latin typeface="Quicksand" pitchFamily="2" charset="77"/>
              </a:rPr>
              <a:t>takes sequences of values as input and </a:t>
            </a:r>
            <a:br>
              <a:rPr lang="en-US" sz="2000" dirty="0">
                <a:latin typeface="Quicksand" pitchFamily="2" charset="77"/>
              </a:rPr>
            </a:br>
            <a:r>
              <a:rPr lang="en-US" sz="2000" dirty="0">
                <a:latin typeface="Quicksand" pitchFamily="2" charset="77"/>
              </a:rPr>
              <a:t>implements some mechanism to figure</a:t>
            </a:r>
            <a:br>
              <a:rPr lang="en-US" sz="2000" dirty="0">
                <a:latin typeface="Quicksand" pitchFamily="2" charset="77"/>
              </a:rPr>
            </a:br>
            <a:r>
              <a:rPr lang="en-US" sz="2000" dirty="0">
                <a:latin typeface="Quicksand" pitchFamily="2" charset="77"/>
              </a:rPr>
              <a:t>out weights that can be used to</a:t>
            </a:r>
            <a:br>
              <a:rPr lang="en-US" sz="2000" dirty="0">
                <a:latin typeface="Quicksand" pitchFamily="2" charset="77"/>
              </a:rPr>
            </a:br>
            <a:r>
              <a:rPr lang="en-US" sz="2000" dirty="0">
                <a:latin typeface="Quicksand" pitchFamily="2" charset="77"/>
              </a:rPr>
              <a:t>amplify or attenuate sequence elements.</a:t>
            </a:r>
          </a:p>
          <a:p>
            <a:pPr marL="342900" indent="-342900">
              <a:buFont typeface="Arial" panose="020B0604020202020204" pitchFamily="34" charset="0"/>
              <a:buChar char="•"/>
            </a:pPr>
            <a:endParaRPr lang="en-US" sz="2000" dirty="0">
              <a:latin typeface="Quicksand" pitchFamily="2" charset="77"/>
            </a:endParaRPr>
          </a:p>
          <a:p>
            <a:pPr marL="342900" indent="-342900">
              <a:buFont typeface="Arial" panose="020B0604020202020204" pitchFamily="34" charset="0"/>
              <a:buChar char="•"/>
            </a:pPr>
            <a:r>
              <a:rPr lang="en-US" sz="2000" dirty="0">
                <a:latin typeface="Quicksand" pitchFamily="2" charset="77"/>
              </a:rPr>
              <a:t>Basically, it gives the network a way to</a:t>
            </a:r>
            <a:br>
              <a:rPr lang="en-US" sz="2000" dirty="0">
                <a:latin typeface="Quicksand" pitchFamily="2" charset="77"/>
              </a:rPr>
            </a:br>
            <a:r>
              <a:rPr lang="en-US" sz="2000" dirty="0">
                <a:latin typeface="Quicksand" pitchFamily="2" charset="77"/>
              </a:rPr>
              <a:t>shift focus to certain items that are useful </a:t>
            </a:r>
          </a:p>
        </p:txBody>
      </p:sp>
      <p:pic>
        <p:nvPicPr>
          <p:cNvPr id="3076" name="Picture 4">
            <a:extLst>
              <a:ext uri="{FF2B5EF4-FFF2-40B4-BE49-F238E27FC236}">
                <a16:creationId xmlns:a16="http://schemas.microsoft.com/office/drawing/2014/main" id="{C7C3DF69-542D-F140-84D5-2217D183D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27777"/>
            <a:ext cx="5743046" cy="39670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E4BCD43-2CFF-7D43-A898-0422B7A1BAD1}"/>
              </a:ext>
            </a:extLst>
          </p:cNvPr>
          <p:cNvPicPr>
            <a:picLocks noChangeAspect="1"/>
          </p:cNvPicPr>
          <p:nvPr/>
        </p:nvPicPr>
        <p:blipFill>
          <a:blip r:embed="rId4"/>
          <a:stretch>
            <a:fillRect/>
          </a:stretch>
        </p:blipFill>
        <p:spPr>
          <a:xfrm>
            <a:off x="8533444" y="498062"/>
            <a:ext cx="3492500" cy="1600200"/>
          </a:xfrm>
          <a:prstGeom prst="rect">
            <a:avLst/>
          </a:prstGeom>
        </p:spPr>
      </p:pic>
    </p:spTree>
    <p:extLst>
      <p:ext uri="{BB962C8B-B14F-4D97-AF65-F5344CB8AC3E}">
        <p14:creationId xmlns:p14="http://schemas.microsoft.com/office/powerpoint/2010/main" val="298696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737ECA-F75F-9042-8E26-CEA967DDBAF7}"/>
              </a:ext>
            </a:extLst>
          </p:cNvPr>
          <p:cNvPicPr>
            <a:picLocks noChangeAspect="1"/>
          </p:cNvPicPr>
          <p:nvPr/>
        </p:nvPicPr>
        <p:blipFill>
          <a:blip r:embed="rId3"/>
          <a:stretch>
            <a:fillRect/>
          </a:stretch>
        </p:blipFill>
        <p:spPr>
          <a:xfrm>
            <a:off x="115641" y="664140"/>
            <a:ext cx="11960718" cy="5529720"/>
          </a:xfrm>
          <a:prstGeom prst="rect">
            <a:avLst/>
          </a:prstGeom>
        </p:spPr>
      </p:pic>
      <p:sp>
        <p:nvSpPr>
          <p:cNvPr id="6" name="TextBox 5">
            <a:extLst>
              <a:ext uri="{FF2B5EF4-FFF2-40B4-BE49-F238E27FC236}">
                <a16:creationId xmlns:a16="http://schemas.microsoft.com/office/drawing/2014/main" id="{3C2D70BF-FF73-D84A-BB00-B4F0EA41A4BE}"/>
              </a:ext>
            </a:extLst>
          </p:cNvPr>
          <p:cNvSpPr txBox="1"/>
          <p:nvPr/>
        </p:nvSpPr>
        <p:spPr>
          <a:xfrm>
            <a:off x="4317184" y="402590"/>
            <a:ext cx="9540742" cy="923330"/>
          </a:xfrm>
          <a:prstGeom prst="rect">
            <a:avLst/>
          </a:prstGeom>
          <a:noFill/>
        </p:spPr>
        <p:txBody>
          <a:bodyPr wrap="square" rtlCol="0">
            <a:spAutoFit/>
          </a:bodyPr>
          <a:lstStyle/>
          <a:p>
            <a:pPr algn="ctr"/>
            <a:r>
              <a:rPr lang="en-US" sz="5400" dirty="0">
                <a:latin typeface="Economica" panose="02000506040000020004" pitchFamily="2" charset="77"/>
              </a:rPr>
              <a:t>Self-Attention Layer</a:t>
            </a:r>
          </a:p>
        </p:txBody>
      </p:sp>
    </p:spTree>
    <p:extLst>
      <p:ext uri="{BB962C8B-B14F-4D97-AF65-F5344CB8AC3E}">
        <p14:creationId xmlns:p14="http://schemas.microsoft.com/office/powerpoint/2010/main" val="111023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2D70BF-FF73-D84A-BB00-B4F0EA41A4BE}"/>
              </a:ext>
            </a:extLst>
          </p:cNvPr>
          <p:cNvSpPr txBox="1"/>
          <p:nvPr/>
        </p:nvSpPr>
        <p:spPr>
          <a:xfrm>
            <a:off x="1325629" y="570405"/>
            <a:ext cx="9540742" cy="923330"/>
          </a:xfrm>
          <a:prstGeom prst="rect">
            <a:avLst/>
          </a:prstGeom>
          <a:noFill/>
        </p:spPr>
        <p:txBody>
          <a:bodyPr wrap="square" rtlCol="0">
            <a:spAutoFit/>
          </a:bodyPr>
          <a:lstStyle/>
          <a:p>
            <a:pPr algn="ctr"/>
            <a:r>
              <a:rPr lang="en-US" sz="5400" dirty="0">
                <a:latin typeface="Economica" panose="02000506040000020004" pitchFamily="2" charset="77"/>
              </a:rPr>
              <a:t>Transformer Architecture</a:t>
            </a:r>
          </a:p>
        </p:txBody>
      </p:sp>
      <p:sp>
        <p:nvSpPr>
          <p:cNvPr id="7" name="TextBox 6">
            <a:extLst>
              <a:ext uri="{FF2B5EF4-FFF2-40B4-BE49-F238E27FC236}">
                <a16:creationId xmlns:a16="http://schemas.microsoft.com/office/drawing/2014/main" id="{B88681F6-DD33-E945-A627-04501A7D22C8}"/>
              </a:ext>
            </a:extLst>
          </p:cNvPr>
          <p:cNvSpPr txBox="1"/>
          <p:nvPr/>
        </p:nvSpPr>
        <p:spPr>
          <a:xfrm>
            <a:off x="772620" y="1880984"/>
            <a:ext cx="10093751" cy="4093428"/>
          </a:xfrm>
          <a:prstGeom prst="rect">
            <a:avLst/>
          </a:prstGeom>
          <a:noFill/>
        </p:spPr>
        <p:txBody>
          <a:bodyPr wrap="square" rtlCol="0">
            <a:spAutoFit/>
          </a:bodyPr>
          <a:lstStyle/>
          <a:p>
            <a:r>
              <a:rPr lang="en-US" sz="2000" b="1" dirty="0">
                <a:latin typeface="Quicksand" pitchFamily="2" charset="77"/>
              </a:rPr>
              <a:t>Implement Multiple, Parallel Attention Mechanisms</a:t>
            </a:r>
            <a:endParaRPr lang="en-US" sz="2000" dirty="0">
              <a:latin typeface="Quicksand" pitchFamily="2" charset="77"/>
            </a:endParaRPr>
          </a:p>
          <a:p>
            <a:pPr marL="342900" indent="-342900">
              <a:buFont typeface="Arial" panose="020B0604020202020204" pitchFamily="34" charset="0"/>
              <a:buChar char="•"/>
            </a:pPr>
            <a:r>
              <a:rPr lang="en-US" sz="2000" dirty="0">
                <a:latin typeface="Quicksand" pitchFamily="2" charset="77"/>
              </a:rPr>
              <a:t>This allows the model to figure out different ‘types’ </a:t>
            </a:r>
            <a:br>
              <a:rPr lang="en-US" sz="2000" dirty="0">
                <a:latin typeface="Quicksand" pitchFamily="2" charset="77"/>
              </a:rPr>
            </a:br>
            <a:r>
              <a:rPr lang="en-US" sz="2000" dirty="0">
                <a:latin typeface="Quicksand" pitchFamily="2" charset="77"/>
              </a:rPr>
              <a:t>of attention patterns. </a:t>
            </a:r>
          </a:p>
          <a:p>
            <a:pPr marL="342900" indent="-342900">
              <a:buFont typeface="Arial" panose="020B0604020202020204" pitchFamily="34" charset="0"/>
              <a:buChar char="•"/>
            </a:pPr>
            <a:r>
              <a:rPr lang="en-US" sz="2000" dirty="0">
                <a:latin typeface="Quicksand" pitchFamily="2" charset="77"/>
              </a:rPr>
              <a:t>So, maybe the model should pay attention to word 1 and word 4 </a:t>
            </a:r>
            <a:br>
              <a:rPr lang="en-US" sz="2000" dirty="0">
                <a:latin typeface="Quicksand" pitchFamily="2" charset="77"/>
              </a:rPr>
            </a:br>
            <a:r>
              <a:rPr lang="en-US" sz="2000" dirty="0">
                <a:latin typeface="Quicksand" pitchFamily="2" charset="77"/>
              </a:rPr>
              <a:t>for one ‘reason’ and it should pay attention to word 3 and word 8 </a:t>
            </a:r>
            <a:br>
              <a:rPr lang="en-US" sz="2000" dirty="0">
                <a:latin typeface="Quicksand" pitchFamily="2" charset="77"/>
              </a:rPr>
            </a:br>
            <a:r>
              <a:rPr lang="en-US" sz="2000" dirty="0">
                <a:latin typeface="Quicksand" pitchFamily="2" charset="77"/>
              </a:rPr>
              <a:t>too, for a different ‘reason’. </a:t>
            </a:r>
          </a:p>
          <a:p>
            <a:pPr marL="342900" indent="-342900">
              <a:buFont typeface="Arial" panose="020B0604020202020204" pitchFamily="34" charset="0"/>
              <a:buChar char="•"/>
            </a:pPr>
            <a:endParaRPr lang="en-US" sz="2000" dirty="0">
              <a:latin typeface="Quicksand" pitchFamily="2" charset="77"/>
            </a:endParaRPr>
          </a:p>
          <a:p>
            <a:r>
              <a:rPr lang="en-US" sz="2000" b="1" dirty="0">
                <a:latin typeface="Quicksand" pitchFamily="2" charset="77"/>
              </a:rPr>
              <a:t>Transformer Builds on Multi-Head Attention</a:t>
            </a:r>
          </a:p>
          <a:p>
            <a:pPr marL="342900" indent="-342900">
              <a:buFont typeface="Arial" panose="020B0604020202020204" pitchFamily="34" charset="0"/>
              <a:buChar char="•"/>
            </a:pPr>
            <a:r>
              <a:rPr lang="en-US" sz="2000" dirty="0">
                <a:latin typeface="Quicksand" pitchFamily="2" charset="77"/>
              </a:rPr>
              <a:t>It stacks the parallel attention layers with normalization layers</a:t>
            </a:r>
            <a:br>
              <a:rPr lang="en-US" sz="2000" dirty="0">
                <a:latin typeface="Quicksand" pitchFamily="2" charset="77"/>
              </a:rPr>
            </a:br>
            <a:r>
              <a:rPr lang="en-US" sz="2000" dirty="0">
                <a:latin typeface="Quicksand" pitchFamily="2" charset="77"/>
              </a:rPr>
              <a:t>and dense layers, plus some residual connections to enable </a:t>
            </a:r>
            <a:br>
              <a:rPr lang="en-US" sz="2000" dirty="0">
                <a:latin typeface="Quicksand" pitchFamily="2" charset="77"/>
              </a:rPr>
            </a:br>
            <a:r>
              <a:rPr lang="en-US" sz="2000" dirty="0">
                <a:latin typeface="Quicksand" pitchFamily="2" charset="77"/>
              </a:rPr>
              <a:t>better gradient updates.</a:t>
            </a:r>
          </a:p>
          <a:p>
            <a:pPr marL="342900" indent="-342900">
              <a:buFont typeface="Arial" panose="020B0604020202020204" pitchFamily="34" charset="0"/>
              <a:buChar char="•"/>
            </a:pPr>
            <a:r>
              <a:rPr lang="en-US" sz="2000" dirty="0" err="1">
                <a:latin typeface="Quicksand" pitchFamily="2" charset="77"/>
              </a:rPr>
              <a:t>LayerNormalization</a:t>
            </a:r>
            <a:r>
              <a:rPr lang="en-US" sz="2000" dirty="0">
                <a:latin typeface="Quicksand" pitchFamily="2" charset="77"/>
              </a:rPr>
              <a:t>() normalizes within sequence, instead of across</a:t>
            </a:r>
            <a:br>
              <a:rPr lang="en-US" sz="2000" dirty="0">
                <a:latin typeface="Quicksand" pitchFamily="2" charset="77"/>
              </a:rPr>
            </a:br>
            <a:r>
              <a:rPr lang="en-US" sz="2000" dirty="0">
                <a:latin typeface="Quicksand" pitchFamily="2" charset="77"/>
              </a:rPr>
              <a:t>the batch.</a:t>
            </a:r>
          </a:p>
        </p:txBody>
      </p:sp>
      <p:pic>
        <p:nvPicPr>
          <p:cNvPr id="10242" name="Picture 2">
            <a:extLst>
              <a:ext uri="{FF2B5EF4-FFF2-40B4-BE49-F238E27FC236}">
                <a16:creationId xmlns:a16="http://schemas.microsoft.com/office/drawing/2014/main" id="{048CDEED-F208-2C45-99F1-12B1C7ED6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004" y="1962349"/>
            <a:ext cx="2568690" cy="418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56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4124206"/>
          </a:xfrm>
          <a:prstGeom prst="rect">
            <a:avLst/>
          </a:prstGeom>
          <a:noFill/>
        </p:spPr>
        <p:txBody>
          <a:bodyPr wrap="square" rtlCol="0">
            <a:spAutoFit/>
          </a:bodyPr>
          <a:lstStyle/>
          <a:p>
            <a:r>
              <a:rPr lang="en-US" sz="2000" b="1" dirty="0">
                <a:latin typeface="Quicksand" pitchFamily="2" charset="77"/>
              </a:rPr>
              <a:t>Background on NLP</a:t>
            </a:r>
          </a:p>
          <a:p>
            <a:pPr marL="342900" indent="-342900">
              <a:buFont typeface="Arial" panose="020B0604020202020204" pitchFamily="34" charset="0"/>
              <a:buChar char="•"/>
            </a:pPr>
            <a:r>
              <a:rPr lang="en-US" dirty="0">
                <a:latin typeface="Quicksand" pitchFamily="2" charset="77"/>
              </a:rPr>
              <a:t>Use Cases</a:t>
            </a:r>
          </a:p>
          <a:p>
            <a:pPr marL="342900" indent="-342900">
              <a:buFont typeface="Arial" panose="020B0604020202020204" pitchFamily="34" charset="0"/>
              <a:buChar char="•"/>
            </a:pPr>
            <a:r>
              <a:rPr lang="en-US" dirty="0">
                <a:latin typeface="Quicksand" pitchFamily="2" charset="77"/>
              </a:rPr>
              <a:t>Quick review on bag of words approaches, etc.</a:t>
            </a:r>
          </a:p>
          <a:p>
            <a:endParaRPr lang="en-US" b="1" dirty="0">
              <a:latin typeface="Quicksand" pitchFamily="2" charset="77"/>
            </a:endParaRPr>
          </a:p>
          <a:p>
            <a:r>
              <a:rPr lang="en-US" sz="2000" b="1" dirty="0" err="1">
                <a:latin typeface="Quicksand" pitchFamily="2" charset="77"/>
              </a:rPr>
              <a:t>TextVectorization</a:t>
            </a:r>
            <a:r>
              <a:rPr lang="en-US" sz="2000" b="1" dirty="0">
                <a:latin typeface="Quicksand" pitchFamily="2" charset="77"/>
              </a:rPr>
              <a:t> Layer</a:t>
            </a:r>
          </a:p>
          <a:p>
            <a:pPr marL="342900" indent="-342900">
              <a:buFont typeface="Arial" panose="020B0604020202020204" pitchFamily="34" charset="0"/>
              <a:buChar char="•"/>
            </a:pPr>
            <a:r>
              <a:rPr lang="en-US" dirty="0">
                <a:latin typeface="Quicksand" pitchFamily="2" charset="77"/>
              </a:rPr>
              <a:t>This implements basic standardization and punctuation</a:t>
            </a:r>
            <a:br>
              <a:rPr lang="en-US" dirty="0">
                <a:latin typeface="Quicksand" pitchFamily="2" charset="77"/>
              </a:rPr>
            </a:br>
            <a:r>
              <a:rPr lang="en-US" dirty="0">
                <a:latin typeface="Quicksand" pitchFamily="2" charset="77"/>
              </a:rPr>
              <a:t>removal. It assumes 1-grams, then one-hot encodes.</a:t>
            </a:r>
          </a:p>
          <a:p>
            <a:pPr marL="342900" indent="-342900">
              <a:buFont typeface="Arial" panose="020B0604020202020204" pitchFamily="34" charset="0"/>
              <a:buChar char="•"/>
            </a:pPr>
            <a:r>
              <a:rPr lang="en-US" dirty="0">
                <a:latin typeface="Quicksand" pitchFamily="2" charset="77"/>
              </a:rPr>
              <a:t>No stemming or stop word removal, by default.</a:t>
            </a:r>
          </a:p>
          <a:p>
            <a:endParaRPr lang="en-US" sz="2000" b="1" dirty="0">
              <a:latin typeface="Quicksand" pitchFamily="2" charset="77"/>
            </a:endParaRPr>
          </a:p>
          <a:p>
            <a:r>
              <a:rPr lang="en-US" sz="2000" b="1" dirty="0">
                <a:latin typeface="Quicksand" pitchFamily="2" charset="77"/>
              </a:rPr>
              <a:t>Sequence vs. Bag-of-Words</a:t>
            </a:r>
          </a:p>
          <a:p>
            <a:pPr marL="285750" indent="-285750">
              <a:buFont typeface="Arial" panose="020B0604020202020204" pitchFamily="34" charset="0"/>
              <a:buChar char="•"/>
            </a:pPr>
            <a:r>
              <a:rPr lang="en-US" dirty="0"/>
              <a:t>Conceptually</a:t>
            </a:r>
          </a:p>
          <a:p>
            <a:pPr marL="285750" indent="-285750">
              <a:buFont typeface="Arial" panose="020B0604020202020204" pitchFamily="34" charset="0"/>
              <a:buChar char="•"/>
            </a:pPr>
            <a:endParaRPr lang="en-US" dirty="0"/>
          </a:p>
          <a:p>
            <a:r>
              <a:rPr lang="en-US" sz="2000" b="1" dirty="0">
                <a:latin typeface="Quicksand" pitchFamily="2" charset="77"/>
              </a:rPr>
              <a:t>Architectures for Sequences</a:t>
            </a:r>
          </a:p>
          <a:p>
            <a:pPr marL="285750" indent="-285750">
              <a:buFont typeface="Arial" panose="020B0604020202020204" pitchFamily="34" charset="0"/>
              <a:buChar char="•"/>
            </a:pPr>
            <a:r>
              <a:rPr lang="en-US" dirty="0"/>
              <a:t>Bidirectional LSTM</a:t>
            </a:r>
          </a:p>
        </p:txBody>
      </p:sp>
      <p:pic>
        <p:nvPicPr>
          <p:cNvPr id="11266" name="Picture 2" descr="Build an Effective Meeting Agenda Template | WorkPatterns">
            <a:extLst>
              <a:ext uri="{FF2B5EF4-FFF2-40B4-BE49-F238E27FC236}">
                <a16:creationId xmlns:a16="http://schemas.microsoft.com/office/drawing/2014/main" id="{1B2BD26E-97E2-9542-A425-F7BAD37BD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36" y="2540000"/>
            <a:ext cx="6434164" cy="338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Quick Review of NLP Concepts</a:t>
            </a:r>
          </a:p>
        </p:txBody>
      </p:sp>
      <p:sp>
        <p:nvSpPr>
          <p:cNvPr id="5" name="TextBox 4">
            <a:extLst>
              <a:ext uri="{FF2B5EF4-FFF2-40B4-BE49-F238E27FC236}">
                <a16:creationId xmlns:a16="http://schemas.microsoft.com/office/drawing/2014/main" id="{21B2E298-9F21-FF4E-96E1-1B758B6D7AC7}"/>
              </a:ext>
            </a:extLst>
          </p:cNvPr>
          <p:cNvSpPr txBox="1"/>
          <p:nvPr/>
        </p:nvSpPr>
        <p:spPr>
          <a:xfrm>
            <a:off x="1025803" y="1819294"/>
            <a:ext cx="9438997" cy="1508105"/>
          </a:xfrm>
          <a:prstGeom prst="rect">
            <a:avLst/>
          </a:prstGeom>
          <a:noFill/>
        </p:spPr>
        <p:txBody>
          <a:bodyPr wrap="square" rtlCol="0">
            <a:spAutoFit/>
          </a:bodyPr>
          <a:lstStyle/>
          <a:p>
            <a:r>
              <a:rPr lang="en-US" sz="2000" b="1" dirty="0">
                <a:latin typeface="Quicksand" pitchFamily="2" charset="77"/>
              </a:rPr>
              <a:t>Pre-processing Text</a:t>
            </a:r>
          </a:p>
          <a:p>
            <a:pPr marL="285750" indent="-285750">
              <a:buFont typeface="Arial" panose="020B0604020202020204" pitchFamily="34" charset="0"/>
              <a:buChar char="•"/>
            </a:pPr>
            <a:r>
              <a:rPr lang="en-US" dirty="0"/>
              <a:t>Standardization, stop words, stemming, tokenization (words), n-grams.</a:t>
            </a:r>
          </a:p>
          <a:p>
            <a:pPr marL="285750" indent="-285750">
              <a:buFont typeface="Arial" panose="020B0604020202020204" pitchFamily="34" charset="0"/>
              <a:buChar char="•"/>
            </a:pPr>
            <a:r>
              <a:rPr lang="en-US" dirty="0"/>
              <a:t>One-hot-encoding / vectorization.</a:t>
            </a:r>
          </a:p>
          <a:p>
            <a:pPr marL="285750" indent="-285750">
              <a:buFont typeface="Arial" panose="020B0604020202020204" pitchFamily="34" charset="0"/>
              <a:buChar char="•"/>
            </a:pPr>
            <a:r>
              <a:rPr lang="en-US" dirty="0"/>
              <a:t>Final state is often a Term-Frequency Matrix </a:t>
            </a:r>
          </a:p>
          <a:p>
            <a:pPr marL="285750" indent="-285750">
              <a:buFont typeface="Arial" panose="020B0604020202020204" pitchFamily="34" charset="0"/>
              <a:buChar char="•"/>
            </a:pPr>
            <a:r>
              <a:rPr lang="en-US" i="1" dirty="0"/>
              <a:t>Q: why is this called a bag-of-words approach?</a:t>
            </a:r>
            <a:endParaRPr lang="en-US" dirty="0"/>
          </a:p>
        </p:txBody>
      </p:sp>
      <p:graphicFrame>
        <p:nvGraphicFramePr>
          <p:cNvPr id="6" name="Group 110">
            <a:extLst>
              <a:ext uri="{FF2B5EF4-FFF2-40B4-BE49-F238E27FC236}">
                <a16:creationId xmlns:a16="http://schemas.microsoft.com/office/drawing/2014/main" id="{CB9E159B-586F-D04B-8F28-C4A08F81384F}"/>
              </a:ext>
            </a:extLst>
          </p:cNvPr>
          <p:cNvGraphicFramePr>
            <a:graphicFrameLocks noGrp="1"/>
          </p:cNvGraphicFramePr>
          <p:nvPr>
            <p:extLst>
              <p:ext uri="{D42A27DB-BD31-4B8C-83A1-F6EECF244321}">
                <p14:modId xmlns:p14="http://schemas.microsoft.com/office/powerpoint/2010/main" val="4264345176"/>
              </p:ext>
            </p:extLst>
          </p:nvPr>
        </p:nvGraphicFramePr>
        <p:xfrm>
          <a:off x="2664178" y="3652820"/>
          <a:ext cx="6863643" cy="2801820"/>
        </p:xfrm>
        <a:graphic>
          <a:graphicData uri="http://schemas.openxmlformats.org/drawingml/2006/table">
            <a:tbl>
              <a:tblPr/>
              <a:tblGrid>
                <a:gridCol w="981792">
                  <a:extLst>
                    <a:ext uri="{9D8B030D-6E8A-4147-A177-3AD203B41FA5}">
                      <a16:colId xmlns:a16="http://schemas.microsoft.com/office/drawing/2014/main" val="20000"/>
                    </a:ext>
                  </a:extLst>
                </a:gridCol>
                <a:gridCol w="980309">
                  <a:extLst>
                    <a:ext uri="{9D8B030D-6E8A-4147-A177-3AD203B41FA5}">
                      <a16:colId xmlns:a16="http://schemas.microsoft.com/office/drawing/2014/main" val="20001"/>
                    </a:ext>
                  </a:extLst>
                </a:gridCol>
                <a:gridCol w="980308">
                  <a:extLst>
                    <a:ext uri="{9D8B030D-6E8A-4147-A177-3AD203B41FA5}">
                      <a16:colId xmlns:a16="http://schemas.microsoft.com/office/drawing/2014/main" val="20002"/>
                    </a:ext>
                  </a:extLst>
                </a:gridCol>
                <a:gridCol w="978825">
                  <a:extLst>
                    <a:ext uri="{9D8B030D-6E8A-4147-A177-3AD203B41FA5}">
                      <a16:colId xmlns:a16="http://schemas.microsoft.com/office/drawing/2014/main" val="20003"/>
                    </a:ext>
                  </a:extLst>
                </a:gridCol>
                <a:gridCol w="980309">
                  <a:extLst>
                    <a:ext uri="{9D8B030D-6E8A-4147-A177-3AD203B41FA5}">
                      <a16:colId xmlns:a16="http://schemas.microsoft.com/office/drawing/2014/main" val="20004"/>
                    </a:ext>
                  </a:extLst>
                </a:gridCol>
                <a:gridCol w="980308">
                  <a:extLst>
                    <a:ext uri="{9D8B030D-6E8A-4147-A177-3AD203B41FA5}">
                      <a16:colId xmlns:a16="http://schemas.microsoft.com/office/drawing/2014/main" val="20005"/>
                    </a:ext>
                  </a:extLst>
                </a:gridCol>
                <a:gridCol w="981792">
                  <a:extLst>
                    <a:ext uri="{9D8B030D-6E8A-4147-A177-3AD203B41FA5}">
                      <a16:colId xmlns:a16="http://schemas.microsoft.com/office/drawing/2014/main" val="20006"/>
                    </a:ext>
                  </a:extLst>
                </a:gridCol>
              </a:tblGrid>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altLang="en-US" sz="1100" b="0" i="0" u="none" strike="noStrike" cap="none" normalizeH="0" baseline="0">
                        <a:ln>
                          <a:noFill/>
                        </a:ln>
                        <a:solidFill>
                          <a:schemeClr val="tx1"/>
                        </a:solidFill>
                        <a:effectLst/>
                        <a:latin typeface="Quicksand" pitchFamily="2" charset="77"/>
                        <a:ea typeface="ＭＳ Ｐゴシック" charset="-128"/>
                      </a:endParaRP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Database</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SQL</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Index</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Regression</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Likelihood</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linear</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D1</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24</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21</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9</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D2</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32</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10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5</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D3</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12</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16</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5</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D4</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6</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7</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2</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D5</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43</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31</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20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D6</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2</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18</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7</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6</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D7</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1</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32</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12</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D8</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22</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4</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4</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1232">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D9</a:t>
                      </a:r>
                    </a:p>
                  </a:txBody>
                  <a:tcPr marL="112542" marR="112542" marT="56271" marB="562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1</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0</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34</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a:ln>
                            <a:noFill/>
                          </a:ln>
                          <a:solidFill>
                            <a:schemeClr val="tx1"/>
                          </a:solidFill>
                          <a:effectLst/>
                          <a:latin typeface="Quicksand" pitchFamily="2" charset="77"/>
                          <a:ea typeface="ＭＳ Ｐゴシック" charset="-128"/>
                        </a:rPr>
                        <a:t>27</a:t>
                      </a:r>
                    </a:p>
                  </a:txBody>
                  <a:tcPr marL="112542" marR="112542" marT="56271" marB="562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7A0019"/>
                        </a:buClr>
                        <a:defRPr sz="2800">
                          <a:solidFill>
                            <a:schemeClr val="tx1"/>
                          </a:solidFill>
                          <a:latin typeface="Rockwell" charset="0"/>
                          <a:ea typeface="ＭＳ Ｐゴシック" charset="-128"/>
                        </a:defRPr>
                      </a:lvl1pPr>
                      <a:lvl2pPr marL="742950" indent="-285750">
                        <a:spcBef>
                          <a:spcPct val="20000"/>
                        </a:spcBef>
                        <a:buClr>
                          <a:srgbClr val="7A0019"/>
                        </a:buClr>
                        <a:defRPr sz="2400">
                          <a:solidFill>
                            <a:schemeClr val="tx1"/>
                          </a:solidFill>
                          <a:latin typeface="Rockwell" charset="0"/>
                          <a:ea typeface="ＭＳ Ｐゴシック" charset="-128"/>
                        </a:defRPr>
                      </a:lvl2pPr>
                      <a:lvl3pPr marL="1143000" indent="-228600">
                        <a:spcBef>
                          <a:spcPct val="20000"/>
                        </a:spcBef>
                        <a:buClr>
                          <a:srgbClr val="7A0019"/>
                        </a:buClr>
                        <a:defRPr sz="2000">
                          <a:solidFill>
                            <a:schemeClr val="tx1"/>
                          </a:solidFill>
                          <a:latin typeface="Rockwell" charset="0"/>
                          <a:ea typeface="ＭＳ Ｐゴシック" charset="-128"/>
                        </a:defRPr>
                      </a:lvl3pPr>
                      <a:lvl4pPr marL="1600200" indent="-228600">
                        <a:spcBef>
                          <a:spcPct val="20000"/>
                        </a:spcBef>
                        <a:buClr>
                          <a:srgbClr val="7A0019"/>
                        </a:buClr>
                        <a:defRPr>
                          <a:solidFill>
                            <a:schemeClr val="tx1"/>
                          </a:solidFill>
                          <a:latin typeface="Rockwell" charset="0"/>
                          <a:ea typeface="ＭＳ Ｐゴシック" charset="-128"/>
                        </a:defRPr>
                      </a:lvl4pPr>
                      <a:lvl5pPr marL="2057400" indent="-228600">
                        <a:spcBef>
                          <a:spcPct val="20000"/>
                        </a:spcBef>
                        <a:buClr>
                          <a:srgbClr val="7A0019"/>
                        </a:buClr>
                        <a:defRPr>
                          <a:solidFill>
                            <a:schemeClr val="tx1"/>
                          </a:solidFill>
                          <a:latin typeface="Rockwell" charset="0"/>
                          <a:ea typeface="ＭＳ Ｐゴシック" charset="-128"/>
                        </a:defRPr>
                      </a:lvl5pPr>
                      <a:lvl6pPr marL="25146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6pPr>
                      <a:lvl7pPr marL="29718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7pPr>
                      <a:lvl8pPr marL="34290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8pPr>
                      <a:lvl9pPr marL="3886200" indent="-228600" eaLnBrk="0" fontAlgn="base" hangingPunct="0">
                        <a:spcBef>
                          <a:spcPct val="20000"/>
                        </a:spcBef>
                        <a:spcAft>
                          <a:spcPct val="0"/>
                        </a:spcAft>
                        <a:buClr>
                          <a:srgbClr val="7A0019"/>
                        </a:buClr>
                        <a:defRPr>
                          <a:solidFill>
                            <a:schemeClr val="tx1"/>
                          </a:solidFill>
                          <a:latin typeface="Rockwel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Quicksand" pitchFamily="2" charset="77"/>
                          <a:ea typeface="ＭＳ Ｐゴシック" charset="-128"/>
                        </a:rPr>
                        <a:t>25</a:t>
                      </a:r>
                    </a:p>
                  </a:txBody>
                  <a:tcPr marL="112542" marR="112542" marT="56271" marB="562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0534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a:extLst>
              <a:ext uri="{FF2B5EF4-FFF2-40B4-BE49-F238E27FC236}">
                <a16:creationId xmlns:a16="http://schemas.microsoft.com/office/drawing/2014/main" id="{74F71321-C08C-634F-BD19-D50F26552A4A}"/>
              </a:ext>
            </a:extLst>
          </p:cNvPr>
          <p:cNvSpPr>
            <a:spLocks noGrp="1" noChangeArrowheads="1"/>
          </p:cNvSpPr>
          <p:nvPr>
            <p:ph type="title"/>
          </p:nvPr>
        </p:nvSpPr>
        <p:spPr>
          <a:xfrm>
            <a:off x="838200" y="376414"/>
            <a:ext cx="10515600" cy="1325563"/>
          </a:xfrm>
        </p:spPr>
        <p:txBody>
          <a:bodyPr/>
          <a:lstStyle/>
          <a:p>
            <a:pPr algn="ctr" eaLnBrk="1" hangingPunct="1"/>
            <a:r>
              <a:rPr lang="en-US" altLang="en-US" sz="4923" dirty="0">
                <a:latin typeface="Economica" panose="02000506040000020004" pitchFamily="2" charset="77"/>
                <a:ea typeface="ＭＳ Ｐゴシック" panose="020B0600070205080204" pitchFamily="34" charset="-128"/>
              </a:rPr>
              <a:t>Weighting Term-Documents: TF-IDF</a:t>
            </a:r>
          </a:p>
        </p:txBody>
      </p:sp>
      <p:sp>
        <p:nvSpPr>
          <p:cNvPr id="31745" name="Rectangle 3">
            <a:extLst>
              <a:ext uri="{FF2B5EF4-FFF2-40B4-BE49-F238E27FC236}">
                <a16:creationId xmlns:a16="http://schemas.microsoft.com/office/drawing/2014/main" id="{46B4236A-DF7D-224A-96AB-B960FFE4AE0F}"/>
              </a:ext>
            </a:extLst>
          </p:cNvPr>
          <p:cNvSpPr>
            <a:spLocks noGrp="1" noChangeArrowheads="1"/>
          </p:cNvSpPr>
          <p:nvPr>
            <p:ph idx="1"/>
          </p:nvPr>
        </p:nvSpPr>
        <p:spPr/>
        <p:txBody>
          <a:bodyPr>
            <a:normAutofit fontScale="92500" lnSpcReduction="10000"/>
          </a:bodyPr>
          <a:lstStyle/>
          <a:p>
            <a:pPr marL="0" indent="0" eaLnBrk="1" hangingPunct="1">
              <a:lnSpc>
                <a:spcPct val="90000"/>
              </a:lnSpc>
              <a:buNone/>
            </a:pPr>
            <a:r>
              <a:rPr lang="en-US" altLang="en-US" sz="2200" b="1" dirty="0">
                <a:ea typeface="ＭＳ Ｐゴシック" panose="020B0600070205080204" pitchFamily="34" charset="-128"/>
              </a:rPr>
              <a:t>Not all phrases are of equal importance…</a:t>
            </a:r>
          </a:p>
          <a:p>
            <a:pPr marL="347663" lvl="1" indent="-236538"/>
            <a:r>
              <a:rPr lang="en-US" altLang="en-US" sz="1900" dirty="0">
                <a:ea typeface="ＭＳ Ｐゴシック" panose="020B0600070205080204" pitchFamily="34" charset="-128"/>
              </a:rPr>
              <a:t>E.g., David less important than Beckham</a:t>
            </a:r>
          </a:p>
          <a:p>
            <a:pPr marL="347663" lvl="1" indent="-236538"/>
            <a:r>
              <a:rPr lang="en-US" altLang="en-US" sz="1900" dirty="0">
                <a:ea typeface="ＭＳ Ｐゴシック" panose="020B0600070205080204" pitchFamily="34" charset="-128"/>
              </a:rPr>
              <a:t>If a term occurs all the time, observing its presence is less informative</a:t>
            </a:r>
          </a:p>
          <a:p>
            <a:pPr eaLnBrk="1" hangingPunct="1">
              <a:lnSpc>
                <a:spcPct val="90000"/>
              </a:lnSpc>
            </a:pPr>
            <a:endParaRPr lang="en-US" altLang="en-US" sz="2954" dirty="0">
              <a:ea typeface="ＭＳ Ｐゴシック" panose="020B0600070205080204" pitchFamily="34" charset="-128"/>
            </a:endParaRPr>
          </a:p>
          <a:p>
            <a:pPr marL="0" indent="0" eaLnBrk="1" hangingPunct="1">
              <a:lnSpc>
                <a:spcPct val="90000"/>
              </a:lnSpc>
              <a:buNone/>
            </a:pPr>
            <a:r>
              <a:rPr lang="en-US" altLang="en-US" sz="2200" b="1" dirty="0">
                <a:ea typeface="ＭＳ Ｐゴシック" panose="020B0600070205080204" pitchFamily="34" charset="-128"/>
              </a:rPr>
              <a:t>Inverse-document frequency (IDF) helps address this.  </a:t>
            </a:r>
          </a:p>
          <a:p>
            <a:pPr lvl="1" eaLnBrk="1" hangingPunct="1">
              <a:lnSpc>
                <a:spcPct val="90000"/>
              </a:lnSpc>
            </a:pPr>
            <a:endParaRPr lang="en-US" altLang="en-US" sz="2462" dirty="0">
              <a:ea typeface="ＭＳ Ｐゴシック" panose="020B0600070205080204" pitchFamily="34" charset="-128"/>
            </a:endParaRPr>
          </a:p>
          <a:p>
            <a:pPr lvl="1" eaLnBrk="1" hangingPunct="1">
              <a:lnSpc>
                <a:spcPct val="90000"/>
              </a:lnSpc>
            </a:pPr>
            <a:endParaRPr lang="en-US" altLang="en-US" sz="2462" dirty="0">
              <a:ea typeface="ＭＳ Ｐゴシック" panose="020B0600070205080204" pitchFamily="34" charset="-128"/>
            </a:endParaRPr>
          </a:p>
          <a:p>
            <a:pPr lvl="1" eaLnBrk="1" hangingPunct="1">
              <a:lnSpc>
                <a:spcPct val="90000"/>
              </a:lnSpc>
            </a:pPr>
            <a:endParaRPr lang="en-US" altLang="en-US" sz="2462" dirty="0">
              <a:ea typeface="ＭＳ Ｐゴシック" panose="020B0600070205080204" pitchFamily="34" charset="-128"/>
            </a:endParaRPr>
          </a:p>
          <a:p>
            <a:pPr lvl="1" eaLnBrk="1" hangingPunct="1">
              <a:lnSpc>
                <a:spcPct val="90000"/>
              </a:lnSpc>
            </a:pPr>
            <a:r>
              <a:rPr lang="en-US" altLang="en-US" sz="1900" dirty="0">
                <a:ea typeface="ＭＳ Ｐゴシック" panose="020B0600070205080204" pitchFamily="34" charset="-128"/>
              </a:rPr>
              <a:t>Term ‘weighting’ is then calculated as Term Frequency (TF) x IDF</a:t>
            </a:r>
          </a:p>
          <a:p>
            <a:pPr lvl="1" eaLnBrk="1" hangingPunct="1">
              <a:lnSpc>
                <a:spcPct val="90000"/>
              </a:lnSpc>
            </a:pPr>
            <a:r>
              <a:rPr lang="en-US" altLang="en-US" sz="1900" dirty="0" err="1">
                <a:ea typeface="ＭＳ Ｐゴシック" panose="020B0600070205080204" pitchFamily="34" charset="-128"/>
              </a:rPr>
              <a:t>n</a:t>
            </a:r>
            <a:r>
              <a:rPr lang="en-US" altLang="en-US" sz="1900" baseline="-25000" dirty="0" err="1">
                <a:ea typeface="ＭＳ Ｐゴシック" panose="020B0600070205080204" pitchFamily="34" charset="-128"/>
              </a:rPr>
              <a:t>j</a:t>
            </a:r>
            <a:r>
              <a:rPr lang="en-US" altLang="en-US" sz="1900" dirty="0">
                <a:ea typeface="ＭＳ Ｐゴシック" panose="020B0600070205080204" pitchFamily="34" charset="-128"/>
              </a:rPr>
              <a:t>= # of docs containing the term, N = total # of docs</a:t>
            </a:r>
          </a:p>
          <a:p>
            <a:pPr lvl="1" eaLnBrk="1" hangingPunct="1">
              <a:lnSpc>
                <a:spcPct val="90000"/>
              </a:lnSpc>
            </a:pPr>
            <a:r>
              <a:rPr lang="en-US" altLang="en-US" sz="1900" dirty="0">
                <a:ea typeface="ＭＳ Ｐゴシック" panose="020B0600070205080204" pitchFamily="34" charset="-128"/>
              </a:rPr>
              <a:t>A term is deemed important if it has a high TF and/or a high IDF.</a:t>
            </a:r>
          </a:p>
          <a:p>
            <a:pPr lvl="1" eaLnBrk="1" hangingPunct="1">
              <a:lnSpc>
                <a:spcPct val="90000"/>
              </a:lnSpc>
            </a:pPr>
            <a:r>
              <a:rPr lang="en-US" altLang="en-US" sz="1900" dirty="0">
                <a:ea typeface="ＭＳ Ｐゴシック" panose="020B0600070205080204" pitchFamily="34" charset="-128"/>
              </a:rPr>
              <a:t>As TF goes up, the word is more common generally. As IDF goes up, it means very few documents contain this term.</a:t>
            </a:r>
          </a:p>
        </p:txBody>
      </p:sp>
      <p:pic>
        <p:nvPicPr>
          <p:cNvPr id="31746" name="Picture 4">
            <a:extLst>
              <a:ext uri="{FF2B5EF4-FFF2-40B4-BE49-F238E27FC236}">
                <a16:creationId xmlns:a16="http://schemas.microsoft.com/office/drawing/2014/main" id="{972228C5-17BC-874E-93C3-CA619073B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525" y="4001294"/>
            <a:ext cx="2194950" cy="28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718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err="1">
                <a:latin typeface="Economica" panose="02000506040000020004" pitchFamily="2" charset="77"/>
              </a:rPr>
              <a:t>TextVectorization</a:t>
            </a:r>
            <a:r>
              <a:rPr lang="en-US" sz="5400" dirty="0">
                <a:latin typeface="Economica" panose="02000506040000020004" pitchFamily="2" charset="77"/>
              </a:rPr>
              <a:t> Layer</a:t>
            </a:r>
          </a:p>
        </p:txBody>
      </p:sp>
      <p:sp>
        <p:nvSpPr>
          <p:cNvPr id="5" name="TextBox 4">
            <a:extLst>
              <a:ext uri="{FF2B5EF4-FFF2-40B4-BE49-F238E27FC236}">
                <a16:creationId xmlns:a16="http://schemas.microsoft.com/office/drawing/2014/main" id="{21B2E298-9F21-FF4E-96E1-1B758B6D7AC7}"/>
              </a:ext>
            </a:extLst>
          </p:cNvPr>
          <p:cNvSpPr txBox="1"/>
          <p:nvPr/>
        </p:nvSpPr>
        <p:spPr>
          <a:xfrm>
            <a:off x="1014515" y="1826371"/>
            <a:ext cx="4878285" cy="4031873"/>
          </a:xfrm>
          <a:prstGeom prst="rect">
            <a:avLst/>
          </a:prstGeom>
          <a:noFill/>
        </p:spPr>
        <p:txBody>
          <a:bodyPr wrap="square" rtlCol="0">
            <a:spAutoFit/>
          </a:bodyPr>
          <a:lstStyle/>
          <a:p>
            <a:r>
              <a:rPr lang="en-US" sz="2000" b="1" dirty="0">
                <a:latin typeface="Quicksand" pitchFamily="2" charset="77"/>
              </a:rPr>
              <a:t>Pre-processing Text</a:t>
            </a:r>
          </a:p>
          <a:p>
            <a:pPr marL="285750" indent="-285750">
              <a:buFont typeface="Arial" panose="020B0604020202020204" pitchFamily="34" charset="0"/>
              <a:buChar char="•"/>
            </a:pPr>
            <a:r>
              <a:rPr lang="en-US" dirty="0"/>
              <a:t>Standardization, tokenization (words), </a:t>
            </a:r>
            <a:br>
              <a:rPr lang="en-US" dirty="0"/>
            </a:br>
            <a:r>
              <a:rPr lang="en-US" dirty="0"/>
              <a:t>one-hot-encoding / vectorization.</a:t>
            </a:r>
          </a:p>
          <a:p>
            <a:pPr marL="285750" indent="-285750">
              <a:buFont typeface="Arial" panose="020B0604020202020204" pitchFamily="34" charset="0"/>
              <a:buChar char="•"/>
            </a:pPr>
            <a:r>
              <a:rPr lang="en-US" dirty="0"/>
              <a:t>The </a:t>
            </a:r>
            <a:r>
              <a:rPr lang="en-US" dirty="0" err="1"/>
              <a:t>Keras</a:t>
            </a:r>
            <a:r>
              <a:rPr lang="en-US" dirty="0"/>
              <a:t> </a:t>
            </a:r>
            <a:r>
              <a:rPr lang="en-US" dirty="0" err="1"/>
              <a:t>TextVectorization</a:t>
            </a:r>
            <a:r>
              <a:rPr lang="en-US" dirty="0"/>
              <a:t>() layer achieves </a:t>
            </a:r>
            <a:br>
              <a:rPr lang="en-US" dirty="0"/>
            </a:br>
            <a:r>
              <a:rPr lang="en-US" dirty="0"/>
              <a:t>these steps quickly.</a:t>
            </a:r>
          </a:p>
          <a:p>
            <a:endParaRPr lang="en-US" dirty="0"/>
          </a:p>
          <a:p>
            <a:r>
              <a:rPr lang="en-US" sz="2000" b="1" dirty="0">
                <a:latin typeface="Quicksand" pitchFamily="2" charset="77"/>
              </a:rPr>
              <a:t>Customization</a:t>
            </a:r>
          </a:p>
          <a:p>
            <a:pPr marL="285750" indent="-285750">
              <a:buFont typeface="Arial" panose="020B0604020202020204" pitchFamily="34" charset="0"/>
              <a:buChar char="•"/>
            </a:pPr>
            <a:r>
              <a:rPr lang="en-US" dirty="0"/>
              <a:t>You can work with n-grams, and do other sorts of pre-processing, using arguments.</a:t>
            </a:r>
          </a:p>
          <a:p>
            <a:pPr marL="285750" indent="-285750">
              <a:buFont typeface="Arial" panose="020B0604020202020204" pitchFamily="34" charset="0"/>
              <a:buChar char="•"/>
            </a:pPr>
            <a:endParaRPr lang="en-US" dirty="0"/>
          </a:p>
          <a:p>
            <a:r>
              <a:rPr lang="en-US" sz="2000" b="1" dirty="0"/>
              <a:t>Options</a:t>
            </a:r>
            <a:endParaRPr lang="en-US" b="1" dirty="0"/>
          </a:p>
          <a:p>
            <a:pPr marL="285750" indent="-285750">
              <a:buFont typeface="Arial" panose="020B0604020202020204" pitchFamily="34" charset="0"/>
              <a:buChar char="•"/>
            </a:pPr>
            <a:r>
              <a:rPr lang="en-US" dirty="0"/>
              <a:t>Include as part of TF Dataset pipeline (more efficient)</a:t>
            </a:r>
          </a:p>
          <a:p>
            <a:pPr marL="285750" indent="-285750">
              <a:buFont typeface="Arial" panose="020B0604020202020204" pitchFamily="34" charset="0"/>
              <a:buChar char="•"/>
            </a:pPr>
            <a:r>
              <a:rPr lang="en-US" dirty="0"/>
              <a:t>Include as a layer in your </a:t>
            </a:r>
            <a:r>
              <a:rPr lang="en-US" dirty="0" err="1"/>
              <a:t>Keras</a:t>
            </a:r>
            <a:r>
              <a:rPr lang="en-US" dirty="0"/>
              <a:t> model. </a:t>
            </a:r>
          </a:p>
        </p:txBody>
      </p:sp>
      <p:pic>
        <p:nvPicPr>
          <p:cNvPr id="1026" name="Picture 2">
            <a:extLst>
              <a:ext uri="{FF2B5EF4-FFF2-40B4-BE49-F238E27FC236}">
                <a16:creationId xmlns:a16="http://schemas.microsoft.com/office/drawing/2014/main" id="{EC5F9F8B-4B8B-D24F-898B-C4CC48C42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029" y="2051847"/>
            <a:ext cx="4295342" cy="4103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8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a:extLst>
              <a:ext uri="{FF2B5EF4-FFF2-40B4-BE49-F238E27FC236}">
                <a16:creationId xmlns:a16="http://schemas.microsoft.com/office/drawing/2014/main" id="{74F71321-C08C-634F-BD19-D50F26552A4A}"/>
              </a:ext>
            </a:extLst>
          </p:cNvPr>
          <p:cNvSpPr>
            <a:spLocks noGrp="1" noChangeArrowheads="1"/>
          </p:cNvSpPr>
          <p:nvPr>
            <p:ph type="title"/>
          </p:nvPr>
        </p:nvSpPr>
        <p:spPr>
          <a:xfrm>
            <a:off x="838200" y="376414"/>
            <a:ext cx="10515600" cy="1325563"/>
          </a:xfrm>
        </p:spPr>
        <p:txBody>
          <a:bodyPr/>
          <a:lstStyle/>
          <a:p>
            <a:pPr algn="ctr" eaLnBrk="1" hangingPunct="1"/>
            <a:r>
              <a:rPr lang="en-US" altLang="en-US" sz="4923" dirty="0">
                <a:latin typeface="Economica" panose="02000506040000020004" pitchFamily="2" charset="77"/>
                <a:ea typeface="ＭＳ Ｐゴシック" panose="020B0600070205080204" pitchFamily="34" charset="-128"/>
              </a:rPr>
              <a:t>Sequence vs. Bag-of-Words</a:t>
            </a:r>
          </a:p>
        </p:txBody>
      </p:sp>
      <p:sp>
        <p:nvSpPr>
          <p:cNvPr id="31745" name="Rectangle 3">
            <a:extLst>
              <a:ext uri="{FF2B5EF4-FFF2-40B4-BE49-F238E27FC236}">
                <a16:creationId xmlns:a16="http://schemas.microsoft.com/office/drawing/2014/main" id="{46B4236A-DF7D-224A-96AB-B960FFE4AE0F}"/>
              </a:ext>
            </a:extLst>
          </p:cNvPr>
          <p:cNvSpPr>
            <a:spLocks noGrp="1" noChangeArrowheads="1"/>
          </p:cNvSpPr>
          <p:nvPr>
            <p:ph idx="1"/>
          </p:nvPr>
        </p:nvSpPr>
        <p:spPr/>
        <p:txBody>
          <a:bodyPr>
            <a:normAutofit/>
          </a:bodyPr>
          <a:lstStyle/>
          <a:p>
            <a:pPr marL="0" indent="0" eaLnBrk="1" hangingPunct="1">
              <a:lnSpc>
                <a:spcPct val="90000"/>
              </a:lnSpc>
              <a:buNone/>
            </a:pPr>
            <a:r>
              <a:rPr lang="en-US" altLang="en-US" sz="2200" b="1" dirty="0">
                <a:ea typeface="ＭＳ Ｐゴシック" panose="020B0600070205080204" pitchFamily="34" charset="-128"/>
              </a:rPr>
              <a:t>Word-Ordering Contains Information</a:t>
            </a:r>
          </a:p>
          <a:p>
            <a:pPr marL="347663" lvl="1" indent="-236538"/>
            <a:r>
              <a:rPr lang="en-US" altLang="en-US" sz="1900" dirty="0">
                <a:ea typeface="ＭＳ Ｐゴシック" panose="020B0600070205080204" pitchFamily="34" charset="-128"/>
              </a:rPr>
              <a:t>We can get a weak representation of language sequences using n-grams, but this can be limited.</a:t>
            </a:r>
          </a:p>
          <a:p>
            <a:pPr marL="347663" lvl="1" indent="-236538"/>
            <a:r>
              <a:rPr lang="en-US" altLang="en-US" sz="1900" dirty="0">
                <a:ea typeface="ＭＳ Ｐゴシック" panose="020B0600070205080204" pitchFamily="34" charset="-128"/>
              </a:rPr>
              <a:t>Sequence-models may provide leverage more information from language in prediction tasks (if we have enough examples, and the sequences are short enough).</a:t>
            </a:r>
          </a:p>
          <a:p>
            <a:pPr marL="347663" lvl="1" indent="-236538"/>
            <a:r>
              <a:rPr lang="en-US" altLang="en-US" sz="1900" dirty="0">
                <a:ea typeface="ＭＳ Ｐゴシック" panose="020B0600070205080204" pitchFamily="34" charset="-128"/>
              </a:rPr>
              <a:t>We can represent these sequences with RNNs, typically bidirectional RNNs (because word ordering and interpretation is not always linear). </a:t>
            </a:r>
          </a:p>
        </p:txBody>
      </p:sp>
      <p:pic>
        <p:nvPicPr>
          <p:cNvPr id="7170" name="Picture 2">
            <a:extLst>
              <a:ext uri="{FF2B5EF4-FFF2-40B4-BE49-F238E27FC236}">
                <a16:creationId xmlns:a16="http://schemas.microsoft.com/office/drawing/2014/main" id="{25B8394E-5FED-934B-8F45-3179F2F4D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4339359"/>
            <a:ext cx="5295900" cy="127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69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a:extLst>
              <a:ext uri="{FF2B5EF4-FFF2-40B4-BE49-F238E27FC236}">
                <a16:creationId xmlns:a16="http://schemas.microsoft.com/office/drawing/2014/main" id="{74F71321-C08C-634F-BD19-D50F26552A4A}"/>
              </a:ext>
            </a:extLst>
          </p:cNvPr>
          <p:cNvSpPr>
            <a:spLocks noGrp="1" noChangeArrowheads="1"/>
          </p:cNvSpPr>
          <p:nvPr>
            <p:ph type="title"/>
          </p:nvPr>
        </p:nvSpPr>
        <p:spPr>
          <a:xfrm>
            <a:off x="838200" y="376414"/>
            <a:ext cx="10515600" cy="1325563"/>
          </a:xfrm>
        </p:spPr>
        <p:txBody>
          <a:bodyPr/>
          <a:lstStyle/>
          <a:p>
            <a:pPr algn="ctr" eaLnBrk="1" hangingPunct="1"/>
            <a:r>
              <a:rPr lang="en-US" altLang="en-US" sz="4923" dirty="0">
                <a:latin typeface="Economica" panose="02000506040000020004" pitchFamily="2" charset="77"/>
                <a:ea typeface="ＭＳ Ｐゴシック" panose="020B0600070205080204" pitchFamily="34" charset="-128"/>
              </a:rPr>
              <a:t>Bidirectional LSTM</a:t>
            </a:r>
          </a:p>
        </p:txBody>
      </p:sp>
      <p:sp>
        <p:nvSpPr>
          <p:cNvPr id="31745" name="Rectangle 3">
            <a:extLst>
              <a:ext uri="{FF2B5EF4-FFF2-40B4-BE49-F238E27FC236}">
                <a16:creationId xmlns:a16="http://schemas.microsoft.com/office/drawing/2014/main" id="{46B4236A-DF7D-224A-96AB-B960FFE4AE0F}"/>
              </a:ext>
            </a:extLst>
          </p:cNvPr>
          <p:cNvSpPr>
            <a:spLocks noGrp="1" noChangeArrowheads="1"/>
          </p:cNvSpPr>
          <p:nvPr>
            <p:ph idx="1"/>
          </p:nvPr>
        </p:nvSpPr>
        <p:spPr/>
        <p:txBody>
          <a:bodyPr>
            <a:normAutofit/>
          </a:bodyPr>
          <a:lstStyle/>
          <a:p>
            <a:pPr marL="0" indent="0" eaLnBrk="1" hangingPunct="1">
              <a:lnSpc>
                <a:spcPct val="90000"/>
              </a:lnSpc>
              <a:buNone/>
            </a:pPr>
            <a:r>
              <a:rPr lang="en-US" altLang="en-US" sz="2200" b="1" dirty="0">
                <a:ea typeface="ＭＳ Ｐゴシック" panose="020B0600070205080204" pitchFamily="34" charset="-128"/>
              </a:rPr>
              <a:t>We Saw This Last Time</a:t>
            </a:r>
          </a:p>
          <a:p>
            <a:pPr marL="347663" lvl="1" indent="-236538"/>
            <a:r>
              <a:rPr lang="en-US" altLang="en-US" sz="1900" dirty="0">
                <a:ea typeface="ＭＳ Ｐゴシック" panose="020B0600070205080204" pitchFamily="34" charset="-128"/>
              </a:rPr>
              <a:t>Take each sequence as input data, as well as a flipped/reversed copy.</a:t>
            </a:r>
          </a:p>
          <a:p>
            <a:pPr marL="347663" lvl="1" indent="-236538"/>
            <a:r>
              <a:rPr lang="en-US" altLang="en-US" sz="1900" dirty="0">
                <a:ea typeface="ＭＳ Ｐゴシック" panose="020B0600070205080204" pitchFamily="34" charset="-128"/>
              </a:rPr>
              <a:t>Was state of the art for text processing until relatively recently (transformers now dominate).</a:t>
            </a:r>
          </a:p>
          <a:p>
            <a:pPr marL="347663" lvl="1" indent="-236538"/>
            <a:endParaRPr lang="en-US" altLang="en-US" sz="1900" dirty="0">
              <a:ea typeface="ＭＳ Ｐゴシック" panose="020B0600070205080204" pitchFamily="34" charset="-128"/>
            </a:endParaRPr>
          </a:p>
          <a:p>
            <a:pPr marL="0" indent="0">
              <a:buNone/>
            </a:pPr>
            <a:r>
              <a:rPr lang="en-US" altLang="en-US" sz="2200" b="1" dirty="0">
                <a:ea typeface="ＭＳ Ｐゴシック" panose="020B0600070205080204" pitchFamily="34" charset="-128"/>
              </a:rPr>
              <a:t>Instead of Time Series We Pass…</a:t>
            </a:r>
          </a:p>
          <a:p>
            <a:pPr marL="347663" lvl="1" indent="-236538"/>
            <a:r>
              <a:rPr lang="en-US" altLang="en-US" sz="1900" dirty="0">
                <a:ea typeface="ＭＳ Ｐゴシック" panose="020B0600070205080204" pitchFamily="34" charset="-128"/>
              </a:rPr>
              <a:t>Sequences of one-hot-encodings of terms.</a:t>
            </a:r>
          </a:p>
          <a:p>
            <a:pPr marL="347663" lvl="1" indent="-236538"/>
            <a:r>
              <a:rPr lang="en-US" altLang="en-US" sz="1900" dirty="0">
                <a:ea typeface="ＭＳ Ｐゴシック" panose="020B0600070205080204" pitchFamily="34" charset="-128"/>
              </a:rPr>
              <a:t>Sequences of pre-trained vector embeddings </a:t>
            </a:r>
            <a:br>
              <a:rPr lang="en-US" altLang="en-US" sz="1900" dirty="0">
                <a:ea typeface="ＭＳ Ｐゴシック" panose="020B0600070205080204" pitchFamily="34" charset="-128"/>
              </a:rPr>
            </a:br>
            <a:r>
              <a:rPr lang="en-US" altLang="en-US" sz="1900" dirty="0">
                <a:ea typeface="ＭＳ Ｐゴシック" panose="020B0600070205080204" pitchFamily="34" charset="-128"/>
              </a:rPr>
              <a:t>of terms.</a:t>
            </a:r>
          </a:p>
          <a:p>
            <a:pPr marL="347663" lvl="1" indent="-236538"/>
            <a:endParaRPr lang="en-US" altLang="en-US" sz="1900" dirty="0">
              <a:ea typeface="ＭＳ Ｐゴシック" panose="020B0600070205080204" pitchFamily="34" charset="-128"/>
            </a:endParaRPr>
          </a:p>
        </p:txBody>
      </p:sp>
      <p:pic>
        <p:nvPicPr>
          <p:cNvPr id="4" name="Picture 2">
            <a:extLst>
              <a:ext uri="{FF2B5EF4-FFF2-40B4-BE49-F238E27FC236}">
                <a16:creationId xmlns:a16="http://schemas.microsoft.com/office/drawing/2014/main" id="{64F0CA83-DB43-814B-9B98-FB05E5DC2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1452" y="3429000"/>
            <a:ext cx="3213098" cy="28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Embedding Layer</a:t>
            </a:r>
          </a:p>
        </p:txBody>
      </p:sp>
      <p:sp>
        <p:nvSpPr>
          <p:cNvPr id="5" name="TextBox 4">
            <a:extLst>
              <a:ext uri="{FF2B5EF4-FFF2-40B4-BE49-F238E27FC236}">
                <a16:creationId xmlns:a16="http://schemas.microsoft.com/office/drawing/2014/main" id="{21B2E298-9F21-FF4E-96E1-1B758B6D7AC7}"/>
              </a:ext>
            </a:extLst>
          </p:cNvPr>
          <p:cNvSpPr txBox="1"/>
          <p:nvPr/>
        </p:nvSpPr>
        <p:spPr>
          <a:xfrm>
            <a:off x="1049123" y="1984024"/>
            <a:ext cx="10093751" cy="2862322"/>
          </a:xfrm>
          <a:prstGeom prst="rect">
            <a:avLst/>
          </a:prstGeom>
          <a:noFill/>
        </p:spPr>
        <p:txBody>
          <a:bodyPr wrap="square" rtlCol="0">
            <a:spAutoFit/>
          </a:bodyPr>
          <a:lstStyle/>
          <a:p>
            <a:r>
              <a:rPr lang="en-US" sz="2000" b="1" dirty="0">
                <a:latin typeface="Quicksand" pitchFamily="2" charset="77"/>
              </a:rPr>
              <a:t>LSTM Will Still Struggle to Figure Out Semantics</a:t>
            </a:r>
          </a:p>
          <a:p>
            <a:pPr marL="342900" indent="-342900">
              <a:buFont typeface="Arial" panose="020B0604020202020204" pitchFamily="34" charset="0"/>
              <a:buChar char="•"/>
            </a:pPr>
            <a:r>
              <a:rPr lang="en-US" sz="2000" dirty="0">
                <a:latin typeface="Quicksand" pitchFamily="2" charset="77"/>
              </a:rPr>
              <a:t>Despite having sequence, it will struggle with synonyms, grammar, concepts.</a:t>
            </a:r>
          </a:p>
          <a:p>
            <a:endParaRPr lang="en-US" sz="2000" b="1" dirty="0">
              <a:latin typeface="Quicksand" pitchFamily="2" charset="77"/>
            </a:endParaRPr>
          </a:p>
          <a:p>
            <a:r>
              <a:rPr lang="en-US" sz="2000" b="1" dirty="0">
                <a:latin typeface="Quicksand" pitchFamily="2" charset="77"/>
              </a:rPr>
              <a:t>Textual Embedding Layer First Provides Dimensionality Reduction </a:t>
            </a:r>
          </a:p>
          <a:p>
            <a:pPr marL="342900" indent="-342900">
              <a:buFont typeface="Arial" panose="020B0604020202020204" pitchFamily="34" charset="0"/>
              <a:buChar char="•"/>
            </a:pPr>
            <a:r>
              <a:rPr lang="en-US" sz="2000" dirty="0">
                <a:latin typeface="Quicksand" pitchFamily="2" charset="77"/>
              </a:rPr>
              <a:t>Cast words into a latent dimensional space – similar vector = similar meaning.</a:t>
            </a:r>
          </a:p>
          <a:p>
            <a:pPr marL="342900" indent="-342900">
              <a:buFont typeface="Arial" panose="020B0604020202020204" pitchFamily="34" charset="0"/>
              <a:buChar char="•"/>
            </a:pPr>
            <a:r>
              <a:rPr lang="en-US" sz="2000" dirty="0">
                <a:latin typeface="Quicksand" pitchFamily="2" charset="77"/>
              </a:rPr>
              <a:t>The Embedding layer is a lookup table that maps tokens to vectors. The vector associations are weights in the network, randomly initialized. Network updates them to learn dimensionality reductions that help with prediction (just like with convolution filters).</a:t>
            </a:r>
          </a:p>
          <a:p>
            <a:pPr marL="342900" indent="-342900">
              <a:buFont typeface="Arial" panose="020B0604020202020204" pitchFamily="34" charset="0"/>
              <a:buChar char="•"/>
            </a:pPr>
            <a:r>
              <a:rPr lang="en-US" sz="2000" dirty="0">
                <a:latin typeface="Quicksand" pitchFamily="2" charset="77"/>
              </a:rPr>
              <a:t>We can pass the output sequences of learned vector representations into our LSTM.</a:t>
            </a:r>
          </a:p>
        </p:txBody>
      </p:sp>
      <p:pic>
        <p:nvPicPr>
          <p:cNvPr id="1026" name="Picture 2" descr="The amazing power of word vectors | the morning paper">
            <a:extLst>
              <a:ext uri="{FF2B5EF4-FFF2-40B4-BE49-F238E27FC236}">
                <a16:creationId xmlns:a16="http://schemas.microsoft.com/office/drawing/2014/main" id="{18F4F1AC-A6BE-114B-A8DA-F596FAA6F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690" y="4798213"/>
            <a:ext cx="3362619" cy="194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6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Pre-Trained Embeddings: </a:t>
            </a:r>
            <a:r>
              <a:rPr lang="en-US" sz="5400" dirty="0" err="1">
                <a:latin typeface="Economica" panose="02000506040000020004" pitchFamily="2" charset="77"/>
              </a:rPr>
              <a:t>GloVe</a:t>
            </a:r>
            <a:endParaRPr lang="en-US" sz="5400" dirty="0">
              <a:latin typeface="Economica" panose="02000506040000020004" pitchFamily="2" charset="77"/>
            </a:endParaRPr>
          </a:p>
        </p:txBody>
      </p:sp>
      <p:sp>
        <p:nvSpPr>
          <p:cNvPr id="5" name="TextBox 4">
            <a:extLst>
              <a:ext uri="{FF2B5EF4-FFF2-40B4-BE49-F238E27FC236}">
                <a16:creationId xmlns:a16="http://schemas.microsoft.com/office/drawing/2014/main" id="{21B2E298-9F21-FF4E-96E1-1B758B6D7AC7}"/>
              </a:ext>
            </a:extLst>
          </p:cNvPr>
          <p:cNvSpPr txBox="1"/>
          <p:nvPr/>
        </p:nvSpPr>
        <p:spPr>
          <a:xfrm>
            <a:off x="1049124" y="1605611"/>
            <a:ext cx="10093751" cy="2246769"/>
          </a:xfrm>
          <a:prstGeom prst="rect">
            <a:avLst/>
          </a:prstGeom>
          <a:noFill/>
        </p:spPr>
        <p:txBody>
          <a:bodyPr wrap="square" rtlCol="0">
            <a:spAutoFit/>
          </a:bodyPr>
          <a:lstStyle/>
          <a:p>
            <a:r>
              <a:rPr lang="en-US" sz="2000" b="1" dirty="0">
                <a:latin typeface="Quicksand" pitchFamily="2" charset="77"/>
              </a:rPr>
              <a:t>Global Vector Representation</a:t>
            </a:r>
          </a:p>
          <a:p>
            <a:pPr marL="342900" indent="-342900">
              <a:buFont typeface="Arial" panose="020B0604020202020204" pitchFamily="34" charset="0"/>
              <a:buChar char="•"/>
            </a:pPr>
            <a:r>
              <a:rPr lang="en-US" sz="2000" dirty="0">
                <a:latin typeface="Quicksand" pitchFamily="2" charset="77"/>
              </a:rPr>
              <a:t>Based on a giant term-term co-occurrence matrix – rows are vectors of co-occurrence (conditional) probabilities.</a:t>
            </a:r>
          </a:p>
          <a:p>
            <a:pPr marL="342900" indent="-342900">
              <a:buFont typeface="Arial" panose="020B0604020202020204" pitchFamily="34" charset="0"/>
              <a:buChar char="•"/>
            </a:pPr>
            <a:r>
              <a:rPr lang="en-US" sz="2000" dirty="0">
                <a:latin typeface="Quicksand" pitchFamily="2" charset="77"/>
              </a:rPr>
              <a:t>Two terms are similar if their ratios of co-occurrences with </a:t>
            </a:r>
            <a:r>
              <a:rPr lang="en-US" sz="2000" i="1" dirty="0">
                <a:latin typeface="Quicksand" pitchFamily="2" charset="77"/>
              </a:rPr>
              <a:t>other </a:t>
            </a:r>
            <a:r>
              <a:rPr lang="en-US" sz="2000" dirty="0">
                <a:latin typeface="Quicksand" pitchFamily="2" charset="77"/>
              </a:rPr>
              <a:t>terms are about equal. </a:t>
            </a:r>
          </a:p>
          <a:p>
            <a:pPr marL="342900" indent="-342900">
              <a:buFont typeface="Arial" panose="020B0604020202020204" pitchFamily="34" charset="0"/>
              <a:buChar char="•"/>
            </a:pPr>
            <a:r>
              <a:rPr lang="en-US" sz="2000" dirty="0">
                <a:latin typeface="Quicksand" pitchFamily="2" charset="77"/>
              </a:rPr>
              <a:t>Roughly speaking, </a:t>
            </a:r>
            <a:r>
              <a:rPr lang="en-US" sz="2000" dirty="0" err="1">
                <a:latin typeface="Quicksand" pitchFamily="2" charset="77"/>
              </a:rPr>
              <a:t>GloVe</a:t>
            </a:r>
            <a:r>
              <a:rPr lang="en-US" sz="2000" dirty="0">
                <a:latin typeface="Quicksand" pitchFamily="2" charset="77"/>
              </a:rPr>
              <a:t> learns word vectors, e.g., </a:t>
            </a:r>
            <a:r>
              <a:rPr lang="en-US" sz="2000" dirty="0" err="1">
                <a:latin typeface="Quicksand" pitchFamily="2" charset="77"/>
              </a:rPr>
              <a:t>v_i</a:t>
            </a:r>
            <a:r>
              <a:rPr lang="en-US" sz="2000" dirty="0">
                <a:latin typeface="Quicksand" pitchFamily="2" charset="77"/>
              </a:rPr>
              <a:t> and </a:t>
            </a:r>
            <a:r>
              <a:rPr lang="en-US" sz="2000" dirty="0" err="1">
                <a:latin typeface="Quicksand" pitchFamily="2" charset="77"/>
              </a:rPr>
              <a:t>v_j</a:t>
            </a:r>
            <a:r>
              <a:rPr lang="en-US" sz="2000" dirty="0">
                <a:latin typeface="Quicksand" pitchFamily="2" charset="77"/>
              </a:rPr>
              <a:t>, such that the dot product of any pair of vectors is equal to their co-occurrence ratio P(</a:t>
            </a:r>
            <a:r>
              <a:rPr lang="en-US" sz="2000" dirty="0" err="1">
                <a:latin typeface="Quicksand" pitchFamily="2" charset="77"/>
              </a:rPr>
              <a:t>v_j</a:t>
            </a:r>
            <a:r>
              <a:rPr lang="en-US" sz="2000" dirty="0">
                <a:latin typeface="Quicksand" pitchFamily="2" charset="77"/>
              </a:rPr>
              <a:t> | </a:t>
            </a:r>
            <a:r>
              <a:rPr lang="en-US" sz="2000" dirty="0" err="1">
                <a:latin typeface="Quicksand" pitchFamily="2" charset="77"/>
              </a:rPr>
              <a:t>v_i</a:t>
            </a:r>
            <a:r>
              <a:rPr lang="en-US" sz="2000" dirty="0">
                <a:latin typeface="Quicksand" pitchFamily="2" charset="77"/>
              </a:rPr>
              <a:t>).</a:t>
            </a:r>
          </a:p>
          <a:p>
            <a:pPr marL="342900" indent="-342900">
              <a:buFont typeface="Arial" panose="020B0604020202020204" pitchFamily="34" charset="0"/>
              <a:buChar char="•"/>
            </a:pPr>
            <a:r>
              <a:rPr lang="en-US" sz="2000" dirty="0">
                <a:latin typeface="Quicksand" pitchFamily="2" charset="77"/>
              </a:rPr>
              <a:t>This is achieved via a gradient-descent optimization.</a:t>
            </a:r>
          </a:p>
        </p:txBody>
      </p:sp>
      <p:pic>
        <p:nvPicPr>
          <p:cNvPr id="2054" name="Picture 6" descr="Intuitive Guide to Understanding GloVe Embeddings | by Thushan Ganegedara |  Towards Data Science">
            <a:extLst>
              <a:ext uri="{FF2B5EF4-FFF2-40B4-BE49-F238E27FC236}">
                <a16:creationId xmlns:a16="http://schemas.microsoft.com/office/drawing/2014/main" id="{6808DDD2-170E-E044-8A10-A3C867A493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620"/>
          <a:stretch/>
        </p:blipFill>
        <p:spPr bwMode="auto">
          <a:xfrm>
            <a:off x="4763381" y="4021420"/>
            <a:ext cx="2665236" cy="246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87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25228</TotalTime>
  <Words>1539</Words>
  <Application>Microsoft Macintosh PowerPoint</Application>
  <PresentationFormat>Widescreen</PresentationFormat>
  <Paragraphs>202</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Weighting Term-Documents: TF-IDF</vt:lpstr>
      <vt:lpstr>PowerPoint Presentation</vt:lpstr>
      <vt:lpstr>Sequence vs. Bag-of-Words</vt:lpstr>
      <vt:lpstr>Bidirectional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123</cp:revision>
  <cp:lastPrinted>2020-10-20T21:27:15Z</cp:lastPrinted>
  <dcterms:created xsi:type="dcterms:W3CDTF">2019-12-28T13:51:56Z</dcterms:created>
  <dcterms:modified xsi:type="dcterms:W3CDTF">2022-02-28T21:08:47Z</dcterms:modified>
</cp:coreProperties>
</file>