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5"/>
  </p:notesMasterIdLst>
  <p:sldIdLst>
    <p:sldId id="256" r:id="rId2"/>
    <p:sldId id="369" r:id="rId3"/>
    <p:sldId id="375" r:id="rId4"/>
    <p:sldId id="370" r:id="rId5"/>
    <p:sldId id="363" r:id="rId6"/>
    <p:sldId id="377" r:id="rId7"/>
    <p:sldId id="405" r:id="rId8"/>
    <p:sldId id="374" r:id="rId9"/>
    <p:sldId id="371" r:id="rId10"/>
    <p:sldId id="381" r:id="rId11"/>
    <p:sldId id="406" r:id="rId12"/>
    <p:sldId id="416" r:id="rId13"/>
    <p:sldId id="413" r:id="rId14"/>
    <p:sldId id="372" r:id="rId15"/>
    <p:sldId id="383" r:id="rId16"/>
    <p:sldId id="382" r:id="rId17"/>
    <p:sldId id="404" r:id="rId18"/>
    <p:sldId id="379" r:id="rId19"/>
    <p:sldId id="384" r:id="rId20"/>
    <p:sldId id="386" r:id="rId21"/>
    <p:sldId id="385" r:id="rId22"/>
    <p:sldId id="387" r:id="rId23"/>
    <p:sldId id="388" r:id="rId24"/>
    <p:sldId id="391" r:id="rId25"/>
    <p:sldId id="392" r:id="rId26"/>
    <p:sldId id="393" r:id="rId27"/>
    <p:sldId id="394" r:id="rId28"/>
    <p:sldId id="395" r:id="rId29"/>
    <p:sldId id="397" r:id="rId30"/>
    <p:sldId id="398" r:id="rId31"/>
    <p:sldId id="399" r:id="rId32"/>
    <p:sldId id="403" r:id="rId33"/>
    <p:sldId id="400" r:id="rId34"/>
    <p:sldId id="401" r:id="rId35"/>
    <p:sldId id="414" r:id="rId36"/>
    <p:sldId id="402" r:id="rId37"/>
    <p:sldId id="407" r:id="rId38"/>
    <p:sldId id="409" r:id="rId39"/>
    <p:sldId id="408" r:id="rId40"/>
    <p:sldId id="410" r:id="rId41"/>
    <p:sldId id="412" r:id="rId42"/>
    <p:sldId id="411" r:id="rId43"/>
    <p:sldId id="38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0F0"/>
    <a:srgbClr val="FBFBFB"/>
    <a:srgbClr val="F1F5F9"/>
    <a:srgbClr val="FDFDFD"/>
    <a:srgbClr val="F2F5FA"/>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7347"/>
  </p:normalViewPr>
  <p:slideViewPr>
    <p:cSldViewPr snapToGrid="0" snapToObjects="1">
      <p:cViewPr varScale="1">
        <p:scale>
          <a:sx n="107" d="100"/>
          <a:sy n="107" d="100"/>
        </p:scale>
        <p:origin x="1184"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A659FB-0419-C24D-A6C0-9A1B475B1E65}" type="datetimeFigureOut">
              <a:rPr lang="en-US" smtClean="0"/>
              <a:t>1/25/22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07AF2C-A832-324A-A13C-3791A9476477}" type="slidenum">
              <a:rPr lang="en-US" smtClean="0"/>
              <a:t>‹#›</a:t>
            </a:fld>
            <a:endParaRPr lang="en-US"/>
          </a:p>
        </p:txBody>
      </p:sp>
    </p:spTree>
    <p:extLst>
      <p:ext uri="{BB962C8B-B14F-4D97-AF65-F5344CB8AC3E}">
        <p14:creationId xmlns:p14="http://schemas.microsoft.com/office/powerpoint/2010/main" val="181518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5</a:t>
            </a:fld>
            <a:endParaRPr lang="en-US"/>
          </a:p>
        </p:txBody>
      </p:sp>
    </p:spTree>
    <p:extLst>
      <p:ext uri="{BB962C8B-B14F-4D97-AF65-F5344CB8AC3E}">
        <p14:creationId xmlns:p14="http://schemas.microsoft.com/office/powerpoint/2010/main" val="344462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implement the learning (optimization)? Gradient descent. We identify where we are on the loss curve, figure out a first derivative along all available dimensions (i.e., along all parameters), and proceed where the gradient is most negative (i.e., where the loss function progresses most rapidly toward zero. For this to work, we need to be able to figure out the gradient along each dimension (for each parameter) in a computationally efficient way (remember, some of the biggest models have thousands or millions of parameters!). </a:t>
            </a:r>
          </a:p>
        </p:txBody>
      </p:sp>
      <p:sp>
        <p:nvSpPr>
          <p:cNvPr id="4" name="Slide Number Placeholder 3"/>
          <p:cNvSpPr>
            <a:spLocks noGrp="1"/>
          </p:cNvSpPr>
          <p:nvPr>
            <p:ph type="sldNum" sz="quarter" idx="5"/>
          </p:nvPr>
        </p:nvSpPr>
        <p:spPr/>
        <p:txBody>
          <a:bodyPr/>
          <a:lstStyle/>
          <a:p>
            <a:fld id="{E707AF2C-A832-324A-A13C-3791A9476477}" type="slidenum">
              <a:rPr lang="en-US" smtClean="0"/>
              <a:t>15</a:t>
            </a:fld>
            <a:endParaRPr lang="en-US"/>
          </a:p>
        </p:txBody>
      </p:sp>
    </p:spTree>
    <p:extLst>
      <p:ext uri="{BB962C8B-B14F-4D97-AF65-F5344CB8AC3E}">
        <p14:creationId xmlns:p14="http://schemas.microsoft.com/office/powerpoint/2010/main" val="2490306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for initial forward pass, we initialize w’s and b’s to small random values (not zero – if we set them all to the same value, e.g., zero, the optimization will fail, because small changes to parameters will have the same effect on the loss for every parameter, meaning the optimizer will update all of the parameters identically, and the optimizer will get stuck). </a:t>
            </a:r>
          </a:p>
        </p:txBody>
      </p:sp>
      <p:sp>
        <p:nvSpPr>
          <p:cNvPr id="4" name="Slide Number Placeholder 3"/>
          <p:cNvSpPr>
            <a:spLocks noGrp="1"/>
          </p:cNvSpPr>
          <p:nvPr>
            <p:ph type="sldNum" sz="quarter" idx="5"/>
          </p:nvPr>
        </p:nvSpPr>
        <p:spPr/>
        <p:txBody>
          <a:bodyPr/>
          <a:lstStyle/>
          <a:p>
            <a:fld id="{E707AF2C-A832-324A-A13C-3791A9476477}" type="slidenum">
              <a:rPr lang="en-US" smtClean="0"/>
              <a:t>16</a:t>
            </a:fld>
            <a:endParaRPr lang="en-US"/>
          </a:p>
        </p:txBody>
      </p:sp>
    </p:spTree>
    <p:extLst>
      <p:ext uri="{BB962C8B-B14F-4D97-AF65-F5344CB8AC3E}">
        <p14:creationId xmlns:p14="http://schemas.microsoft.com/office/powerpoint/2010/main" val="1665894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for the magic, where we propagate performance backward through the network to update our weight and bias parameters. The goal here is to figure how how we should bump all the parameters (and in what direction), to reduce the error (loss). </a:t>
            </a:r>
          </a:p>
        </p:txBody>
      </p:sp>
      <p:sp>
        <p:nvSpPr>
          <p:cNvPr id="4" name="Slide Number Placeholder 3"/>
          <p:cNvSpPr>
            <a:spLocks noGrp="1"/>
          </p:cNvSpPr>
          <p:nvPr>
            <p:ph type="sldNum" sz="quarter" idx="5"/>
          </p:nvPr>
        </p:nvSpPr>
        <p:spPr/>
        <p:txBody>
          <a:bodyPr/>
          <a:lstStyle/>
          <a:p>
            <a:fld id="{E707AF2C-A832-324A-A13C-3791A9476477}" type="slidenum">
              <a:rPr lang="en-US" smtClean="0"/>
              <a:t>18</a:t>
            </a:fld>
            <a:endParaRPr lang="en-US"/>
          </a:p>
        </p:txBody>
      </p:sp>
    </p:spTree>
    <p:extLst>
      <p:ext uri="{BB962C8B-B14F-4D97-AF65-F5344CB8AC3E}">
        <p14:creationId xmlns:p14="http://schemas.microsoft.com/office/powerpoint/2010/main" val="995508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know how our loss function output will change for small increases in every parameter value. This is what a derivative tells us. For a small change in x from its current value (e.g., w_1+0.001), how will the value of y change relative to its current value (e.g., how will the loss value shift)? </a:t>
            </a:r>
          </a:p>
        </p:txBody>
      </p:sp>
      <p:sp>
        <p:nvSpPr>
          <p:cNvPr id="4" name="Slide Number Placeholder 3"/>
          <p:cNvSpPr>
            <a:spLocks noGrp="1"/>
          </p:cNvSpPr>
          <p:nvPr>
            <p:ph type="sldNum" sz="quarter" idx="5"/>
          </p:nvPr>
        </p:nvSpPr>
        <p:spPr/>
        <p:txBody>
          <a:bodyPr/>
          <a:lstStyle/>
          <a:p>
            <a:fld id="{E707AF2C-A832-324A-A13C-3791A9476477}" type="slidenum">
              <a:rPr lang="en-US" smtClean="0"/>
              <a:t>19</a:t>
            </a:fld>
            <a:endParaRPr lang="en-US"/>
          </a:p>
        </p:txBody>
      </p:sp>
    </p:spTree>
    <p:extLst>
      <p:ext uri="{BB962C8B-B14F-4D97-AF65-F5344CB8AC3E}">
        <p14:creationId xmlns:p14="http://schemas.microsoft.com/office/powerpoint/2010/main" val="3793452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gradient is just a higher dimensional derivative (e.g., we figure out derivative of y with respect to its two inputs, the gradient is the derivative in that two-dimensional space. We would want to find the direction in that two-dimensional space where the gradient is steepest (most positive) and then go in the opposite direction. </a:t>
            </a:r>
          </a:p>
          <a:p>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20</a:t>
            </a:fld>
            <a:endParaRPr lang="en-US"/>
          </a:p>
        </p:txBody>
      </p:sp>
    </p:spTree>
    <p:extLst>
      <p:ext uri="{BB962C8B-B14F-4D97-AF65-F5344CB8AC3E}">
        <p14:creationId xmlns:p14="http://schemas.microsoft.com/office/powerpoint/2010/main" val="6000070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gradient is just a higher dimensional derivative (e.g., we figure out derivative of y with respect to its two inputs, the gradient is the derivative in that two-dimensional space. We would want to find the direction in that two-dimensional space where the gradient is steepest (most positive) and then go in the opposite direction. </a:t>
            </a:r>
          </a:p>
        </p:txBody>
      </p:sp>
      <p:sp>
        <p:nvSpPr>
          <p:cNvPr id="4" name="Slide Number Placeholder 3"/>
          <p:cNvSpPr>
            <a:spLocks noGrp="1"/>
          </p:cNvSpPr>
          <p:nvPr>
            <p:ph type="sldNum" sz="quarter" idx="5"/>
          </p:nvPr>
        </p:nvSpPr>
        <p:spPr/>
        <p:txBody>
          <a:bodyPr/>
          <a:lstStyle/>
          <a:p>
            <a:fld id="{E707AF2C-A832-324A-A13C-3791A9476477}" type="slidenum">
              <a:rPr lang="en-US" smtClean="0"/>
              <a:t>21</a:t>
            </a:fld>
            <a:endParaRPr lang="en-US"/>
          </a:p>
        </p:txBody>
      </p:sp>
    </p:spTree>
    <p:extLst>
      <p:ext uri="{BB962C8B-B14F-4D97-AF65-F5344CB8AC3E}">
        <p14:creationId xmlns:p14="http://schemas.microsoft.com/office/powerpoint/2010/main" val="4907298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Computation graphs are implemented in TensorFlow using ‘Tape’</a:t>
            </a:r>
          </a:p>
        </p:txBody>
      </p:sp>
      <p:sp>
        <p:nvSpPr>
          <p:cNvPr id="4" name="Slide Number Placeholder 3"/>
          <p:cNvSpPr>
            <a:spLocks noGrp="1"/>
          </p:cNvSpPr>
          <p:nvPr>
            <p:ph type="sldNum" sz="quarter" idx="5"/>
          </p:nvPr>
        </p:nvSpPr>
        <p:spPr/>
        <p:txBody>
          <a:bodyPr/>
          <a:lstStyle/>
          <a:p>
            <a:fld id="{E707AF2C-A832-324A-A13C-3791A9476477}" type="slidenum">
              <a:rPr lang="en-US" smtClean="0"/>
              <a:t>23</a:t>
            </a:fld>
            <a:endParaRPr lang="en-US"/>
          </a:p>
        </p:txBody>
      </p:sp>
    </p:spTree>
    <p:extLst>
      <p:ext uri="{BB962C8B-B14F-4D97-AF65-F5344CB8AC3E}">
        <p14:creationId xmlns:p14="http://schemas.microsoft.com/office/powerpoint/2010/main" val="42816514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Computation graphs are implemented in TensorFlow using ‘Tape’</a:t>
            </a:r>
          </a:p>
        </p:txBody>
      </p:sp>
      <p:sp>
        <p:nvSpPr>
          <p:cNvPr id="4" name="Slide Number Placeholder 3"/>
          <p:cNvSpPr>
            <a:spLocks noGrp="1"/>
          </p:cNvSpPr>
          <p:nvPr>
            <p:ph type="sldNum" sz="quarter" idx="5"/>
          </p:nvPr>
        </p:nvSpPr>
        <p:spPr/>
        <p:txBody>
          <a:bodyPr/>
          <a:lstStyle/>
          <a:p>
            <a:fld id="{E707AF2C-A832-324A-A13C-3791A9476477}" type="slidenum">
              <a:rPr lang="en-US" smtClean="0"/>
              <a:t>24</a:t>
            </a:fld>
            <a:endParaRPr lang="en-US"/>
          </a:p>
        </p:txBody>
      </p:sp>
    </p:spTree>
    <p:extLst>
      <p:ext uri="{BB962C8B-B14F-4D97-AF65-F5344CB8AC3E}">
        <p14:creationId xmlns:p14="http://schemas.microsoft.com/office/powerpoint/2010/main" val="2887316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Computation graphs are implemented in TensorFlow using ‘Tape’</a:t>
            </a:r>
          </a:p>
        </p:txBody>
      </p:sp>
      <p:sp>
        <p:nvSpPr>
          <p:cNvPr id="4" name="Slide Number Placeholder 3"/>
          <p:cNvSpPr>
            <a:spLocks noGrp="1"/>
          </p:cNvSpPr>
          <p:nvPr>
            <p:ph type="sldNum" sz="quarter" idx="5"/>
          </p:nvPr>
        </p:nvSpPr>
        <p:spPr/>
        <p:txBody>
          <a:bodyPr/>
          <a:lstStyle/>
          <a:p>
            <a:fld id="{E707AF2C-A832-324A-A13C-3791A9476477}" type="slidenum">
              <a:rPr lang="en-US" smtClean="0"/>
              <a:t>25</a:t>
            </a:fld>
            <a:endParaRPr lang="en-US"/>
          </a:p>
        </p:txBody>
      </p:sp>
    </p:spTree>
    <p:extLst>
      <p:ext uri="{BB962C8B-B14F-4D97-AF65-F5344CB8AC3E}">
        <p14:creationId xmlns:p14="http://schemas.microsoft.com/office/powerpoint/2010/main" val="30547795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Computation graphs are implemented in TensorFlow using ‘Tape’</a:t>
            </a:r>
          </a:p>
        </p:txBody>
      </p:sp>
      <p:sp>
        <p:nvSpPr>
          <p:cNvPr id="4" name="Slide Number Placeholder 3"/>
          <p:cNvSpPr>
            <a:spLocks noGrp="1"/>
          </p:cNvSpPr>
          <p:nvPr>
            <p:ph type="sldNum" sz="quarter" idx="5"/>
          </p:nvPr>
        </p:nvSpPr>
        <p:spPr/>
        <p:txBody>
          <a:bodyPr/>
          <a:lstStyle/>
          <a:p>
            <a:fld id="{E707AF2C-A832-324A-A13C-3791A9476477}" type="slidenum">
              <a:rPr lang="en-US" smtClean="0"/>
              <a:t>26</a:t>
            </a:fld>
            <a:endParaRPr lang="en-US"/>
          </a:p>
        </p:txBody>
      </p:sp>
    </p:spTree>
    <p:extLst>
      <p:ext uri="{BB962C8B-B14F-4D97-AF65-F5344CB8AC3E}">
        <p14:creationId xmlns:p14="http://schemas.microsoft.com/office/powerpoint/2010/main" val="1656618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define the network structure (layers / nodes / edges) and the activate functions (within each node). Our data, X and Y (inputs and labels) are given. Our goal is then to “learn” the remaining parameters, i.e., the w’s and b’s.</a:t>
            </a:r>
          </a:p>
        </p:txBody>
      </p:sp>
      <p:sp>
        <p:nvSpPr>
          <p:cNvPr id="4" name="Slide Number Placeholder 3"/>
          <p:cNvSpPr>
            <a:spLocks noGrp="1"/>
          </p:cNvSpPr>
          <p:nvPr>
            <p:ph type="sldNum" sz="quarter" idx="5"/>
          </p:nvPr>
        </p:nvSpPr>
        <p:spPr/>
        <p:txBody>
          <a:bodyPr/>
          <a:lstStyle/>
          <a:p>
            <a:fld id="{E707AF2C-A832-324A-A13C-3791A9476477}" type="slidenum">
              <a:rPr lang="en-US" smtClean="0"/>
              <a:t>6</a:t>
            </a:fld>
            <a:endParaRPr lang="en-US"/>
          </a:p>
        </p:txBody>
      </p:sp>
    </p:spTree>
    <p:extLst>
      <p:ext uri="{BB962C8B-B14F-4D97-AF65-F5344CB8AC3E}">
        <p14:creationId xmlns:p14="http://schemas.microsoft.com/office/powerpoint/2010/main" val="20960463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Computation graphs are implemented in TensorFlow using ‘Tape’</a:t>
            </a:r>
          </a:p>
        </p:txBody>
      </p:sp>
      <p:sp>
        <p:nvSpPr>
          <p:cNvPr id="4" name="Slide Number Placeholder 3"/>
          <p:cNvSpPr>
            <a:spLocks noGrp="1"/>
          </p:cNvSpPr>
          <p:nvPr>
            <p:ph type="sldNum" sz="quarter" idx="5"/>
          </p:nvPr>
        </p:nvSpPr>
        <p:spPr/>
        <p:txBody>
          <a:bodyPr/>
          <a:lstStyle/>
          <a:p>
            <a:fld id="{E707AF2C-A832-324A-A13C-3791A9476477}" type="slidenum">
              <a:rPr lang="en-US" smtClean="0"/>
              <a:t>27</a:t>
            </a:fld>
            <a:endParaRPr lang="en-US"/>
          </a:p>
        </p:txBody>
      </p:sp>
    </p:spTree>
    <p:extLst>
      <p:ext uri="{BB962C8B-B14F-4D97-AF65-F5344CB8AC3E}">
        <p14:creationId xmlns:p14="http://schemas.microsoft.com/office/powerpoint/2010/main" val="16293781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Computation graphs are implemented in TensorFlow using ‘Tape’</a:t>
            </a:r>
          </a:p>
        </p:txBody>
      </p:sp>
      <p:sp>
        <p:nvSpPr>
          <p:cNvPr id="4" name="Slide Number Placeholder 3"/>
          <p:cNvSpPr>
            <a:spLocks noGrp="1"/>
          </p:cNvSpPr>
          <p:nvPr>
            <p:ph type="sldNum" sz="quarter" idx="5"/>
          </p:nvPr>
        </p:nvSpPr>
        <p:spPr/>
        <p:txBody>
          <a:bodyPr/>
          <a:lstStyle/>
          <a:p>
            <a:fld id="{E707AF2C-A832-324A-A13C-3791A9476477}" type="slidenum">
              <a:rPr lang="en-US" smtClean="0"/>
              <a:t>28</a:t>
            </a:fld>
            <a:endParaRPr lang="en-US"/>
          </a:p>
        </p:txBody>
      </p:sp>
    </p:spTree>
    <p:extLst>
      <p:ext uri="{BB962C8B-B14F-4D97-AF65-F5344CB8AC3E}">
        <p14:creationId xmlns:p14="http://schemas.microsoft.com/office/powerpoint/2010/main" val="7336787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Loss function here is binary cross-entropy loss. Can prove that the derivative of cross entropy loss function with respect to prediction is what I </a:t>
            </a:r>
            <a:r>
              <a:rPr lang="en-US"/>
              <a:t>have written here. </a:t>
            </a:r>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29</a:t>
            </a:fld>
            <a:endParaRPr lang="en-US"/>
          </a:p>
        </p:txBody>
      </p:sp>
    </p:spTree>
    <p:extLst>
      <p:ext uri="{BB962C8B-B14F-4D97-AF65-F5344CB8AC3E}">
        <p14:creationId xmlns:p14="http://schemas.microsoft.com/office/powerpoint/2010/main" val="3182301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rearrange to show the final step in sigmoid derivative… </a:t>
            </a:r>
          </a:p>
        </p:txBody>
      </p:sp>
      <p:sp>
        <p:nvSpPr>
          <p:cNvPr id="4" name="Slide Number Placeholder 3"/>
          <p:cNvSpPr>
            <a:spLocks noGrp="1"/>
          </p:cNvSpPr>
          <p:nvPr>
            <p:ph type="sldNum" sz="quarter" idx="5"/>
          </p:nvPr>
        </p:nvSpPr>
        <p:spPr/>
        <p:txBody>
          <a:bodyPr/>
          <a:lstStyle/>
          <a:p>
            <a:fld id="{E707AF2C-A832-324A-A13C-3791A9476477}" type="slidenum">
              <a:rPr lang="en-US" smtClean="0"/>
              <a:t>30</a:t>
            </a:fld>
            <a:endParaRPr lang="en-US"/>
          </a:p>
        </p:txBody>
      </p:sp>
    </p:spTree>
    <p:extLst>
      <p:ext uri="{BB962C8B-B14F-4D97-AF65-F5344CB8AC3E}">
        <p14:creationId xmlns:p14="http://schemas.microsoft.com/office/powerpoint/2010/main" val="3371954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rearrange to show the final step in </a:t>
            </a:r>
            <a:r>
              <a:rPr lang="en-US"/>
              <a:t>sigmoid derivative… </a:t>
            </a:r>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31</a:t>
            </a:fld>
            <a:endParaRPr lang="en-US"/>
          </a:p>
        </p:txBody>
      </p:sp>
    </p:spTree>
    <p:extLst>
      <p:ext uri="{BB962C8B-B14F-4D97-AF65-F5344CB8AC3E}">
        <p14:creationId xmlns:p14="http://schemas.microsoft.com/office/powerpoint/2010/main" val="10878483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35</a:t>
            </a:fld>
            <a:endParaRPr lang="en-US"/>
          </a:p>
        </p:txBody>
      </p:sp>
    </p:spTree>
    <p:extLst>
      <p:ext uri="{BB962C8B-B14F-4D97-AF65-F5344CB8AC3E}">
        <p14:creationId xmlns:p14="http://schemas.microsoft.com/office/powerpoint/2010/main" val="33354173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I don’t expect you to implement a neural network from scratch. This is just to give you an understanding of how they work. </a:t>
            </a:r>
          </a:p>
        </p:txBody>
      </p:sp>
      <p:sp>
        <p:nvSpPr>
          <p:cNvPr id="4" name="Slide Number Placeholder 3"/>
          <p:cNvSpPr>
            <a:spLocks noGrp="1"/>
          </p:cNvSpPr>
          <p:nvPr>
            <p:ph type="sldNum" sz="quarter" idx="5"/>
          </p:nvPr>
        </p:nvSpPr>
        <p:spPr/>
        <p:txBody>
          <a:bodyPr/>
          <a:lstStyle/>
          <a:p>
            <a:fld id="{E707AF2C-A832-324A-A13C-3791A9476477}" type="slidenum">
              <a:rPr lang="en-US" smtClean="0"/>
              <a:t>43</a:t>
            </a:fld>
            <a:endParaRPr lang="en-US"/>
          </a:p>
        </p:txBody>
      </p:sp>
    </p:spTree>
    <p:extLst>
      <p:ext uri="{BB962C8B-B14F-4D97-AF65-F5344CB8AC3E}">
        <p14:creationId xmlns:p14="http://schemas.microsoft.com/office/powerpoint/2010/main" val="1239734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7</a:t>
            </a:fld>
            <a:endParaRPr lang="en-US"/>
          </a:p>
        </p:txBody>
      </p:sp>
    </p:spTree>
    <p:extLst>
      <p:ext uri="{BB962C8B-B14F-4D97-AF65-F5344CB8AC3E}">
        <p14:creationId xmlns:p14="http://schemas.microsoft.com/office/powerpoint/2010/main" val="4276893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General advice – always check the shape of output when writing things from scratch.</a:t>
            </a:r>
          </a:p>
        </p:txBody>
      </p:sp>
      <p:sp>
        <p:nvSpPr>
          <p:cNvPr id="4" name="Slide Number Placeholder 3"/>
          <p:cNvSpPr>
            <a:spLocks noGrp="1"/>
          </p:cNvSpPr>
          <p:nvPr>
            <p:ph type="sldNum" sz="quarter" idx="5"/>
          </p:nvPr>
        </p:nvSpPr>
        <p:spPr/>
        <p:txBody>
          <a:bodyPr/>
          <a:lstStyle/>
          <a:p>
            <a:fld id="{E707AF2C-A832-324A-A13C-3791A9476477}" type="slidenum">
              <a:rPr lang="en-US" smtClean="0"/>
              <a:t>9</a:t>
            </a:fld>
            <a:endParaRPr lang="en-US"/>
          </a:p>
        </p:txBody>
      </p:sp>
    </p:spTree>
    <p:extLst>
      <p:ext uri="{BB962C8B-B14F-4D97-AF65-F5344CB8AC3E}">
        <p14:creationId xmlns:p14="http://schemas.microsoft.com/office/powerpoint/2010/main" val="2263489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 step in the calculation at each neuron is applying an activation function. These are implemented elementwise to a matrix (representing a layer in the network). A single layer will generally use a common activation function. </a:t>
            </a:r>
          </a:p>
          <a:p>
            <a:endParaRPr lang="en-US" dirty="0"/>
          </a:p>
          <a:p>
            <a:r>
              <a:rPr lang="en-US" dirty="0"/>
              <a:t>When people first started out, they used step functions, e.g., pass a 1 if the x*</a:t>
            </a:r>
            <a:r>
              <a:rPr lang="en-US" dirty="0" err="1"/>
              <a:t>w+b</a:t>
            </a:r>
            <a:r>
              <a:rPr lang="en-US" dirty="0"/>
              <a:t> surpasses a threshold, like 0, else return 0. This resulted in a very unstable network. Small changes in the inputs could have massive effects on the output. This makes the ‘learning’ (optimization) very difficult. </a:t>
            </a:r>
          </a:p>
          <a:p>
            <a:endParaRPr lang="en-US" dirty="0"/>
          </a:p>
          <a:p>
            <a:r>
              <a:rPr lang="en-US" dirty="0"/>
              <a:t>Accordingly, we saw introduction of the sigmoid function, which still nicely bounds output between 0 and 1, but is smooth in its transition, and where the outputs are loosely interpretable as probabilities for binary outcomes taking on a value of 1. However, sigmoid also has problems; it has trouble ‘learning’ when the affine transformations get too positive or negative, because the gradient goes to 0, resulting in what’s known as the vanishing gradient problem, and its output values are strictly non-negative, which means gradients are always strictly positive or strictly negative with respect to inputs (again, presents challenges for the optimization process. </a:t>
            </a:r>
          </a:p>
          <a:p>
            <a:endParaRPr lang="en-US" dirty="0"/>
          </a:p>
          <a:p>
            <a:r>
              <a:rPr lang="en-US" dirty="0"/>
              <a:t>Tanh addresses the issue of gradients being of common sign, by centering the distribution around 0 (outputs range from -1 to 1), but it still has the issue of vanishing gradients for values of large magnitude. </a:t>
            </a:r>
          </a:p>
          <a:p>
            <a:endParaRPr lang="en-US" dirty="0"/>
          </a:p>
          <a:p>
            <a:r>
              <a:rPr lang="en-US" dirty="0" err="1"/>
              <a:t>ReLU</a:t>
            </a:r>
            <a:r>
              <a:rPr lang="en-US" dirty="0"/>
              <a:t> doesn’t suffer from the vanishing gradient problem if values are positive, though it doesn’t enable any sort of learning if outputs are negative. Leaky </a:t>
            </a:r>
            <a:r>
              <a:rPr lang="en-US" dirty="0" err="1"/>
              <a:t>ReLU</a:t>
            </a:r>
            <a:r>
              <a:rPr lang="en-US" dirty="0"/>
              <a:t> addresses this by allowing some gradient for negative values. </a:t>
            </a:r>
          </a:p>
          <a:p>
            <a:endParaRPr lang="en-US" dirty="0"/>
          </a:p>
          <a:p>
            <a:r>
              <a:rPr lang="en-US" dirty="0"/>
              <a:t>A final, common activation function not shown here is </a:t>
            </a:r>
            <a:r>
              <a:rPr lang="en-US" dirty="0" err="1"/>
              <a:t>Softmax</a:t>
            </a:r>
            <a:r>
              <a:rPr lang="en-US" dirty="0"/>
              <a:t>, which is a multinomial generalization of sigmoid (think multinomial logistic vs. logistic regression). </a:t>
            </a:r>
            <a:r>
              <a:rPr lang="en-US" dirty="0" err="1"/>
              <a:t>Softmax</a:t>
            </a:r>
            <a:r>
              <a:rPr lang="en-US" dirty="0"/>
              <a:t> activation will output multiple positive values between 0 and 1, loosely interpretable as multi-category probabilities. We can’t draw this one because it’s high-dimensional in the output (not unidimensional). </a:t>
            </a:r>
          </a:p>
        </p:txBody>
      </p:sp>
      <p:sp>
        <p:nvSpPr>
          <p:cNvPr id="4" name="Slide Number Placeholder 3"/>
          <p:cNvSpPr>
            <a:spLocks noGrp="1"/>
          </p:cNvSpPr>
          <p:nvPr>
            <p:ph type="sldNum" sz="quarter" idx="5"/>
          </p:nvPr>
        </p:nvSpPr>
        <p:spPr/>
        <p:txBody>
          <a:bodyPr/>
          <a:lstStyle/>
          <a:p>
            <a:fld id="{E707AF2C-A832-324A-A13C-3791A9476477}" type="slidenum">
              <a:rPr lang="en-US" smtClean="0"/>
              <a:t>10</a:t>
            </a:fld>
            <a:endParaRPr lang="en-US"/>
          </a:p>
        </p:txBody>
      </p:sp>
    </p:spTree>
    <p:extLst>
      <p:ext uri="{BB962C8B-B14F-4D97-AF65-F5344CB8AC3E}">
        <p14:creationId xmlns:p14="http://schemas.microsoft.com/office/powerpoint/2010/main" val="3362207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 step in the calculation at each neuron is applying an activation function. These are implemented elementwise to a matrix (representing a layer in the network). A single layer will generally use a common activation function. </a:t>
            </a:r>
          </a:p>
          <a:p>
            <a:endParaRPr lang="en-US" dirty="0"/>
          </a:p>
          <a:p>
            <a:r>
              <a:rPr lang="en-US" dirty="0"/>
              <a:t>When people first started out, they used step functions, e.g., pass a 1 if the x*</a:t>
            </a:r>
            <a:r>
              <a:rPr lang="en-US" dirty="0" err="1"/>
              <a:t>w+b</a:t>
            </a:r>
            <a:r>
              <a:rPr lang="en-US" dirty="0"/>
              <a:t> surpasses a threshold, like 0, else return 0. This resulted in a very unstable network. Small changes in the inputs could have massive effects on the output. This makes the ‘learning’ (optimization) very difficult. </a:t>
            </a:r>
          </a:p>
          <a:p>
            <a:endParaRPr lang="en-US" dirty="0"/>
          </a:p>
          <a:p>
            <a:r>
              <a:rPr lang="en-US" dirty="0"/>
              <a:t>Accordingly, we saw introduction of the sigmoid function, which still nicely bounds output between 0 and 1, but is smooth in its transition, and where the outputs are loosely interpretable as probabilities for binary outcomes taking on a value of 1. However, sigmoid also has problems; it has trouble ‘learning’ when the affine transformations get too positive or negative, because the gradient goes to 0, resulting in what’s known as the vanishing gradient problem, and its output values are strictly non-negative, which means gradients are always strictly positive or strictly negative with respect to inputs (again, presents challenges for the optimization process. </a:t>
            </a:r>
          </a:p>
          <a:p>
            <a:endParaRPr lang="en-US" dirty="0"/>
          </a:p>
          <a:p>
            <a:r>
              <a:rPr lang="en-US" dirty="0"/>
              <a:t>Tanh addresses the issue of gradients being of common sign, by centering the distribution around 0 (outputs range from -1 to 1), but it still has the issue of vanishing gradients for values of large magnitude. </a:t>
            </a:r>
          </a:p>
          <a:p>
            <a:endParaRPr lang="en-US" dirty="0"/>
          </a:p>
          <a:p>
            <a:r>
              <a:rPr lang="en-US" dirty="0" err="1"/>
              <a:t>ReLU</a:t>
            </a:r>
            <a:r>
              <a:rPr lang="en-US" dirty="0"/>
              <a:t> doesn’t suffer from the vanishing gradient problem if values are positive, though it doesn’t enable any sort of learning if outputs are negative. Leaky </a:t>
            </a:r>
            <a:r>
              <a:rPr lang="en-US" dirty="0" err="1"/>
              <a:t>ReLU</a:t>
            </a:r>
            <a:r>
              <a:rPr lang="en-US" dirty="0"/>
              <a:t> addresses this by allowing some gradient for negative values. </a:t>
            </a:r>
          </a:p>
          <a:p>
            <a:endParaRPr lang="en-US" dirty="0"/>
          </a:p>
          <a:p>
            <a:r>
              <a:rPr lang="en-US" dirty="0"/>
              <a:t>A final, common activation function not shown here is </a:t>
            </a:r>
            <a:r>
              <a:rPr lang="en-US" dirty="0" err="1"/>
              <a:t>Softmax</a:t>
            </a:r>
            <a:r>
              <a:rPr lang="en-US" dirty="0"/>
              <a:t>, which is a multinomial generalization of sigmoid (think multinomial logistic vs. logistic regression). </a:t>
            </a:r>
            <a:r>
              <a:rPr lang="en-US" dirty="0" err="1"/>
              <a:t>Softmax</a:t>
            </a:r>
            <a:r>
              <a:rPr lang="en-US" dirty="0"/>
              <a:t> activation will output multiple positive values between 0 and 1, loosely interpretable as multi-category probabilities. We can’t draw this one because it’s high-dimensional in the output (not unidimensional). </a:t>
            </a:r>
          </a:p>
        </p:txBody>
      </p:sp>
      <p:sp>
        <p:nvSpPr>
          <p:cNvPr id="4" name="Slide Number Placeholder 3"/>
          <p:cNvSpPr>
            <a:spLocks noGrp="1"/>
          </p:cNvSpPr>
          <p:nvPr>
            <p:ph type="sldNum" sz="quarter" idx="5"/>
          </p:nvPr>
        </p:nvSpPr>
        <p:spPr/>
        <p:txBody>
          <a:bodyPr/>
          <a:lstStyle/>
          <a:p>
            <a:fld id="{E707AF2C-A832-324A-A13C-3791A9476477}" type="slidenum">
              <a:rPr lang="en-US" smtClean="0"/>
              <a:t>11</a:t>
            </a:fld>
            <a:endParaRPr lang="en-US"/>
          </a:p>
        </p:txBody>
      </p:sp>
    </p:spTree>
    <p:extLst>
      <p:ext uri="{BB962C8B-B14F-4D97-AF65-F5344CB8AC3E}">
        <p14:creationId xmlns:p14="http://schemas.microsoft.com/office/powerpoint/2010/main" val="3038385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 step in the calculation at each neuron is applying an activation function. These are implemented elementwise to a matrix (representing a layer in the network). A single layer will generally use a common activation function. </a:t>
            </a:r>
          </a:p>
          <a:p>
            <a:endParaRPr lang="en-US" dirty="0"/>
          </a:p>
          <a:p>
            <a:r>
              <a:rPr lang="en-US" dirty="0"/>
              <a:t>When people first started out, they used step functions, e.g., pass a 1 if the x*</a:t>
            </a:r>
            <a:r>
              <a:rPr lang="en-US" dirty="0" err="1"/>
              <a:t>w+b</a:t>
            </a:r>
            <a:r>
              <a:rPr lang="en-US" dirty="0"/>
              <a:t> surpasses a threshold, like 0, else return 0. This resulted in a very unstable network. Small changes in the inputs could have massive effects on the output. This makes the ‘learning’ (optimization) very difficult. </a:t>
            </a:r>
          </a:p>
          <a:p>
            <a:endParaRPr lang="en-US" dirty="0"/>
          </a:p>
          <a:p>
            <a:r>
              <a:rPr lang="en-US" dirty="0"/>
              <a:t>Accordingly, we saw introduction of the sigmoid function, which still nicely bounds output between 0 and 1, but is smooth in its transition, and where the outputs are loosely interpretable as probabilities for binary outcomes taking on a value of 1. However, sigmoid also has problems; it has trouble ‘learning’ when the affine transformations get too positive or negative, because the gradient goes to 0, resulting in what’s known as the vanishing gradient problem, and its output values are strictly non-negative, which means gradients are always strictly positive or strictly negative with respect to inputs (again, presents challenges for the optimization process. </a:t>
            </a:r>
          </a:p>
          <a:p>
            <a:endParaRPr lang="en-US" dirty="0"/>
          </a:p>
          <a:p>
            <a:r>
              <a:rPr lang="en-US" dirty="0"/>
              <a:t>Tanh addresses the issue of gradients being of common sign, by centering the distribution around 0 (outputs range from -1 to 1), but it still has the issue of vanishing gradients for values of large magnitude. </a:t>
            </a:r>
          </a:p>
          <a:p>
            <a:endParaRPr lang="en-US" dirty="0"/>
          </a:p>
          <a:p>
            <a:r>
              <a:rPr lang="en-US" dirty="0" err="1"/>
              <a:t>ReLU</a:t>
            </a:r>
            <a:r>
              <a:rPr lang="en-US" dirty="0"/>
              <a:t> doesn’t suffer from the vanishing gradient problem if values are positive, though it doesn’t enable any sort of learning if outputs are negative. Leaky </a:t>
            </a:r>
            <a:r>
              <a:rPr lang="en-US" dirty="0" err="1"/>
              <a:t>ReLU</a:t>
            </a:r>
            <a:r>
              <a:rPr lang="en-US" dirty="0"/>
              <a:t> addresses this by allowing some gradient for negative values. </a:t>
            </a:r>
          </a:p>
          <a:p>
            <a:endParaRPr lang="en-US" dirty="0"/>
          </a:p>
          <a:p>
            <a:r>
              <a:rPr lang="en-US" dirty="0"/>
              <a:t>A final, common activation function not shown here is </a:t>
            </a:r>
            <a:r>
              <a:rPr lang="en-US" dirty="0" err="1"/>
              <a:t>Softmax</a:t>
            </a:r>
            <a:r>
              <a:rPr lang="en-US" dirty="0"/>
              <a:t>, which is a multinomial generalization of sigmoid (think multinomial logistic vs. logistic regression). </a:t>
            </a:r>
            <a:r>
              <a:rPr lang="en-US" dirty="0" err="1"/>
              <a:t>Softmax</a:t>
            </a:r>
            <a:r>
              <a:rPr lang="en-US" dirty="0"/>
              <a:t> activation will output multiple positive values between 0 and 1, loosely interpretable as multi-category probabilities. We can’t draw this one because it’s high-dimensional in the output (not unidimensional). </a:t>
            </a:r>
          </a:p>
        </p:txBody>
      </p:sp>
      <p:sp>
        <p:nvSpPr>
          <p:cNvPr id="4" name="Slide Number Placeholder 3"/>
          <p:cNvSpPr>
            <a:spLocks noGrp="1"/>
          </p:cNvSpPr>
          <p:nvPr>
            <p:ph type="sldNum" sz="quarter" idx="5"/>
          </p:nvPr>
        </p:nvSpPr>
        <p:spPr/>
        <p:txBody>
          <a:bodyPr/>
          <a:lstStyle/>
          <a:p>
            <a:fld id="{E707AF2C-A832-324A-A13C-3791A9476477}" type="slidenum">
              <a:rPr lang="en-US" smtClean="0"/>
              <a:t>12</a:t>
            </a:fld>
            <a:endParaRPr lang="en-US"/>
          </a:p>
        </p:txBody>
      </p:sp>
    </p:spTree>
    <p:extLst>
      <p:ext uri="{BB962C8B-B14F-4D97-AF65-F5344CB8AC3E}">
        <p14:creationId xmlns:p14="http://schemas.microsoft.com/office/powerpoint/2010/main" val="3417030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 step in the calculation at each neuron is applying an activation function. These are implemented elementwise to a matrix (representing a layer in the network). A single layer will generally use a common activation function. </a:t>
            </a:r>
          </a:p>
          <a:p>
            <a:endParaRPr lang="en-US" dirty="0"/>
          </a:p>
          <a:p>
            <a:r>
              <a:rPr lang="en-US" dirty="0"/>
              <a:t>When people first started out, they used step functions, e.g., pass a 1 if the x*</a:t>
            </a:r>
            <a:r>
              <a:rPr lang="en-US" dirty="0" err="1"/>
              <a:t>w+b</a:t>
            </a:r>
            <a:r>
              <a:rPr lang="en-US" dirty="0"/>
              <a:t> surpasses a threshold, like 0, else return 0. This resulted in a very unstable network. Small changes in the inputs could have massive effects on the output. This makes the ‘learning’ (optimization) very difficult. </a:t>
            </a:r>
          </a:p>
          <a:p>
            <a:endParaRPr lang="en-US" dirty="0"/>
          </a:p>
          <a:p>
            <a:r>
              <a:rPr lang="en-US" dirty="0"/>
              <a:t>Accordingly, we saw introduction of the sigmoid function, which still nicely bounds output between 0 and 1, but is smooth in its transition, and where the outputs are loosely interpretable as probabilities for binary outcomes taking on a value of 1. However, sigmoid also has problems; it has trouble ‘learning’ when the affine transformations get too positive or negative, because the gradient goes to 0, resulting in what’s known as the vanishing gradient problem, and its output values are strictly non-negative, which means gradients are always strictly positive or strictly negative with respect to inputs (again, presents challenges for the optimization process. </a:t>
            </a:r>
          </a:p>
          <a:p>
            <a:endParaRPr lang="en-US" dirty="0"/>
          </a:p>
          <a:p>
            <a:r>
              <a:rPr lang="en-US" dirty="0"/>
              <a:t>Tanh addresses the issue of gradients being of common sign, by centering the distribution around 0 (outputs range from -1 to 1), but it still has the issue of vanishing gradients for values of large magnitude. </a:t>
            </a:r>
          </a:p>
          <a:p>
            <a:endParaRPr lang="en-US" dirty="0"/>
          </a:p>
          <a:p>
            <a:r>
              <a:rPr lang="en-US" dirty="0" err="1"/>
              <a:t>ReLU</a:t>
            </a:r>
            <a:r>
              <a:rPr lang="en-US" dirty="0"/>
              <a:t> doesn’t suffer from the vanishing gradient problem if values are positive, though it doesn’t enable any sort of learning if outputs are negative. Leaky </a:t>
            </a:r>
            <a:r>
              <a:rPr lang="en-US" dirty="0" err="1"/>
              <a:t>ReLU</a:t>
            </a:r>
            <a:r>
              <a:rPr lang="en-US" dirty="0"/>
              <a:t> addresses this by allowing some gradient for negative values. </a:t>
            </a:r>
          </a:p>
          <a:p>
            <a:endParaRPr lang="en-US" dirty="0"/>
          </a:p>
          <a:p>
            <a:r>
              <a:rPr lang="en-US" dirty="0"/>
              <a:t>A final, common activation function not shown here is </a:t>
            </a:r>
            <a:r>
              <a:rPr lang="en-US" dirty="0" err="1"/>
              <a:t>Softmax</a:t>
            </a:r>
            <a:r>
              <a:rPr lang="en-US" dirty="0"/>
              <a:t>, which is a multinomial generalization of sigmoid (think multinomial logistic vs. logistic regression). </a:t>
            </a:r>
            <a:r>
              <a:rPr lang="en-US" dirty="0" err="1"/>
              <a:t>Softmax</a:t>
            </a:r>
            <a:r>
              <a:rPr lang="en-US" dirty="0"/>
              <a:t> activation will output multiple positive values between 0 and 1, loosely interpretable as multi-category probabilities. We can’t draw this one because it’s high-dimensional in the output (not unidimensional). </a:t>
            </a:r>
          </a:p>
        </p:txBody>
      </p:sp>
      <p:sp>
        <p:nvSpPr>
          <p:cNvPr id="4" name="Slide Number Placeholder 3"/>
          <p:cNvSpPr>
            <a:spLocks noGrp="1"/>
          </p:cNvSpPr>
          <p:nvPr>
            <p:ph type="sldNum" sz="quarter" idx="5"/>
          </p:nvPr>
        </p:nvSpPr>
        <p:spPr/>
        <p:txBody>
          <a:bodyPr/>
          <a:lstStyle/>
          <a:p>
            <a:fld id="{E707AF2C-A832-324A-A13C-3791A9476477}" type="slidenum">
              <a:rPr lang="en-US" smtClean="0"/>
              <a:t>13</a:t>
            </a:fld>
            <a:endParaRPr lang="en-US"/>
          </a:p>
        </p:txBody>
      </p:sp>
    </p:spTree>
    <p:extLst>
      <p:ext uri="{BB962C8B-B14F-4D97-AF65-F5344CB8AC3E}">
        <p14:creationId xmlns:p14="http://schemas.microsoft.com/office/powerpoint/2010/main" val="417853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for initial forward pass, we initialize w’s and b’s to small random values (not zero – if we set them all to the same value, e.g., zero, the optimization will fail, because small changes to parameters will have the same effect on the loss for every parameter, meaning the optimizer will update all of the parameters identically, and the optimizer will get stuck). </a:t>
            </a:r>
          </a:p>
        </p:txBody>
      </p:sp>
      <p:sp>
        <p:nvSpPr>
          <p:cNvPr id="4" name="Slide Number Placeholder 3"/>
          <p:cNvSpPr>
            <a:spLocks noGrp="1"/>
          </p:cNvSpPr>
          <p:nvPr>
            <p:ph type="sldNum" sz="quarter" idx="5"/>
          </p:nvPr>
        </p:nvSpPr>
        <p:spPr/>
        <p:txBody>
          <a:bodyPr/>
          <a:lstStyle/>
          <a:p>
            <a:fld id="{E707AF2C-A832-324A-A13C-3791A9476477}" type="slidenum">
              <a:rPr lang="en-US" smtClean="0"/>
              <a:t>14</a:t>
            </a:fld>
            <a:endParaRPr lang="en-US"/>
          </a:p>
        </p:txBody>
      </p:sp>
    </p:spTree>
    <p:extLst>
      <p:ext uri="{BB962C8B-B14F-4D97-AF65-F5344CB8AC3E}">
        <p14:creationId xmlns:p14="http://schemas.microsoft.com/office/powerpoint/2010/main" val="1406350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58EB1-4315-0B45-BC48-6834F7A498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293AC9-FE44-6D4E-9E9B-DFF2BAE100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526815C1-30B0-FC43-A054-A32361208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992BD1-5BF6-D549-B796-A6913C4E0FE0}"/>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8B916AB2-FE7E-054B-A1E4-563D250382B5}"/>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2022</a:t>
            </a:r>
          </a:p>
        </p:txBody>
      </p:sp>
    </p:spTree>
    <p:extLst>
      <p:ext uri="{BB962C8B-B14F-4D97-AF65-F5344CB8AC3E}">
        <p14:creationId xmlns:p14="http://schemas.microsoft.com/office/powerpoint/2010/main" val="177999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97417-9B7B-844A-B49C-CAAA2D59A1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D692F6-A4DE-C74C-8AE6-7C38A4A471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8ACD1C-1D19-5349-999A-B14395D03AF4}"/>
              </a:ext>
            </a:extLst>
          </p:cNvPr>
          <p:cNvSpPr>
            <a:spLocks noGrp="1"/>
          </p:cNvSpPr>
          <p:nvPr>
            <p:ph type="dt" sz="half" idx="10"/>
          </p:nvPr>
        </p:nvSpPr>
        <p:spPr/>
        <p:txBody>
          <a:bodyPr/>
          <a:lstStyle/>
          <a:p>
            <a:fld id="{87C2F797-6DFD-C74C-BA29-8B3CE1E6C725}" type="datetime1">
              <a:rPr lang="en-US" smtClean="0"/>
              <a:t>1/25/22</a:t>
            </a:fld>
            <a:endParaRPr lang="en-US"/>
          </a:p>
        </p:txBody>
      </p:sp>
      <p:sp>
        <p:nvSpPr>
          <p:cNvPr id="5" name="Footer Placeholder 4">
            <a:extLst>
              <a:ext uri="{FF2B5EF4-FFF2-40B4-BE49-F238E27FC236}">
                <a16:creationId xmlns:a16="http://schemas.microsoft.com/office/drawing/2014/main" id="{32BBBDE9-A684-5A47-B60C-F69910631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8FE0AE-B20F-8B41-96B0-E5CBBC790ABC}"/>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3691049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A52D7A-39F3-0646-84E5-8D5969D778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ED3037-E8B5-F145-8A69-D2D1C03A01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482DFD-5D33-5144-BAFE-C0E9C2671842}"/>
              </a:ext>
            </a:extLst>
          </p:cNvPr>
          <p:cNvSpPr>
            <a:spLocks noGrp="1"/>
          </p:cNvSpPr>
          <p:nvPr>
            <p:ph type="dt" sz="half" idx="10"/>
          </p:nvPr>
        </p:nvSpPr>
        <p:spPr/>
        <p:txBody>
          <a:bodyPr/>
          <a:lstStyle/>
          <a:p>
            <a:fld id="{64FE1960-B74B-0949-9DEF-CBE661CB7825}" type="datetime1">
              <a:rPr lang="en-US" smtClean="0"/>
              <a:t>1/25/22</a:t>
            </a:fld>
            <a:endParaRPr lang="en-US"/>
          </a:p>
        </p:txBody>
      </p:sp>
      <p:sp>
        <p:nvSpPr>
          <p:cNvPr id="5" name="Footer Placeholder 4">
            <a:extLst>
              <a:ext uri="{FF2B5EF4-FFF2-40B4-BE49-F238E27FC236}">
                <a16:creationId xmlns:a16="http://schemas.microsoft.com/office/drawing/2014/main" id="{7C6AE351-4EF4-7F46-A9EB-2ED377652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C4C3F3-83CA-0A4C-9768-CBD10E30D3C7}"/>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567448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A3E46-908A-C04D-9981-8A3084417B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6089C4-435B-C74A-A233-FC3069A076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64D541-FAFD-8942-86AB-278DC2D9A8D5}"/>
              </a:ext>
            </a:extLst>
          </p:cNvPr>
          <p:cNvSpPr>
            <a:spLocks noGrp="1"/>
          </p:cNvSpPr>
          <p:nvPr>
            <p:ph type="dt" sz="half" idx="10"/>
          </p:nvPr>
        </p:nvSpPr>
        <p:spPr/>
        <p:txBody>
          <a:bodyPr/>
          <a:lstStyle/>
          <a:p>
            <a:fld id="{91871F70-41C7-F44D-9284-EB301E270CC7}" type="datetime1">
              <a:rPr lang="en-US" smtClean="0"/>
              <a:t>1/25/22</a:t>
            </a:fld>
            <a:endParaRPr lang="en-US"/>
          </a:p>
        </p:txBody>
      </p:sp>
      <p:sp>
        <p:nvSpPr>
          <p:cNvPr id="5" name="Footer Placeholder 4">
            <a:extLst>
              <a:ext uri="{FF2B5EF4-FFF2-40B4-BE49-F238E27FC236}">
                <a16:creationId xmlns:a16="http://schemas.microsoft.com/office/drawing/2014/main" id="{6F6AA10F-22F0-3349-A613-9AAA7D618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A9A220-6975-B245-BB1A-A220197A105B}"/>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7D6162B0-E279-9541-8146-AD5BCEB90953}"/>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2022</a:t>
            </a:r>
          </a:p>
        </p:txBody>
      </p:sp>
    </p:spTree>
    <p:extLst>
      <p:ext uri="{BB962C8B-B14F-4D97-AF65-F5344CB8AC3E}">
        <p14:creationId xmlns:p14="http://schemas.microsoft.com/office/powerpoint/2010/main" val="2142451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2A2A-922B-0346-B7EA-75D7B10DCF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95D8E8-28AA-D948-A636-339D3F2A01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A2ABFB-F394-B943-9456-37EA53A894EB}"/>
              </a:ext>
            </a:extLst>
          </p:cNvPr>
          <p:cNvSpPr>
            <a:spLocks noGrp="1"/>
          </p:cNvSpPr>
          <p:nvPr>
            <p:ph type="dt" sz="half" idx="10"/>
          </p:nvPr>
        </p:nvSpPr>
        <p:spPr/>
        <p:txBody>
          <a:bodyPr/>
          <a:lstStyle/>
          <a:p>
            <a:fld id="{E33F645A-02C2-AF41-9FDB-389E34E8B990}" type="datetime1">
              <a:rPr lang="en-US" smtClean="0"/>
              <a:t>1/25/22</a:t>
            </a:fld>
            <a:endParaRPr lang="en-US"/>
          </a:p>
        </p:txBody>
      </p:sp>
      <p:sp>
        <p:nvSpPr>
          <p:cNvPr id="5" name="Footer Placeholder 4">
            <a:extLst>
              <a:ext uri="{FF2B5EF4-FFF2-40B4-BE49-F238E27FC236}">
                <a16:creationId xmlns:a16="http://schemas.microsoft.com/office/drawing/2014/main" id="{C02C9EEB-C178-3D4E-B208-AD5046C8D3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621868-B995-9742-85D5-45B98C9EC85A}"/>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48174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E34BF-EFF7-0C4A-ACC3-61E8A7BF3E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E8BC29-A056-D841-BF2D-AB3FD80A8A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E858A7-1C7A-AA45-BB8D-392648E63B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9F041C-0C80-0748-B32E-22CF1B3DBA36}"/>
              </a:ext>
            </a:extLst>
          </p:cNvPr>
          <p:cNvSpPr>
            <a:spLocks noGrp="1"/>
          </p:cNvSpPr>
          <p:nvPr>
            <p:ph type="dt" sz="half" idx="10"/>
          </p:nvPr>
        </p:nvSpPr>
        <p:spPr/>
        <p:txBody>
          <a:bodyPr/>
          <a:lstStyle/>
          <a:p>
            <a:fld id="{AB873A4C-DE8A-2F49-8ABE-1735EE515528}" type="datetime1">
              <a:rPr lang="en-US" smtClean="0"/>
              <a:t>1/25/22</a:t>
            </a:fld>
            <a:endParaRPr lang="en-US"/>
          </a:p>
        </p:txBody>
      </p:sp>
      <p:sp>
        <p:nvSpPr>
          <p:cNvPr id="6" name="Footer Placeholder 5">
            <a:extLst>
              <a:ext uri="{FF2B5EF4-FFF2-40B4-BE49-F238E27FC236}">
                <a16:creationId xmlns:a16="http://schemas.microsoft.com/office/drawing/2014/main" id="{92322579-B479-A844-9E52-D5FD9A1E4D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4C21B5-4359-4543-8FF3-3066A40C341E}"/>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30917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A9874-FD7D-2A4D-AEBD-677AE09D74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21CEBE-0E6C-7047-9C5C-4AA0A105DC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5909BD-DF02-CD4C-90A2-920DE5C2A4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726810-D033-9F43-B547-D777D29089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C29DDC-1456-3643-A06F-B75412DAAE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18370D-F984-7247-A9DD-3EA91612DDEF}"/>
              </a:ext>
            </a:extLst>
          </p:cNvPr>
          <p:cNvSpPr>
            <a:spLocks noGrp="1"/>
          </p:cNvSpPr>
          <p:nvPr>
            <p:ph type="dt" sz="half" idx="10"/>
          </p:nvPr>
        </p:nvSpPr>
        <p:spPr/>
        <p:txBody>
          <a:bodyPr/>
          <a:lstStyle/>
          <a:p>
            <a:fld id="{7DA13BA6-E929-9643-AF0C-C0B90BC6EAC0}" type="datetime1">
              <a:rPr lang="en-US" smtClean="0"/>
              <a:t>1/25/22</a:t>
            </a:fld>
            <a:endParaRPr lang="en-US"/>
          </a:p>
        </p:txBody>
      </p:sp>
      <p:sp>
        <p:nvSpPr>
          <p:cNvPr id="8" name="Footer Placeholder 7">
            <a:extLst>
              <a:ext uri="{FF2B5EF4-FFF2-40B4-BE49-F238E27FC236}">
                <a16:creationId xmlns:a16="http://schemas.microsoft.com/office/drawing/2014/main" id="{2DDE8A36-46FF-5F4B-BFC9-260F45EE21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285DF5-2269-4B42-8F8D-D3D35078438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751633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87EAE-0662-C14D-8647-164620F738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31AD01-E0D8-DA48-8558-4DB1DF379804}"/>
              </a:ext>
            </a:extLst>
          </p:cNvPr>
          <p:cNvSpPr>
            <a:spLocks noGrp="1"/>
          </p:cNvSpPr>
          <p:nvPr>
            <p:ph type="dt" sz="half" idx="10"/>
          </p:nvPr>
        </p:nvSpPr>
        <p:spPr/>
        <p:txBody>
          <a:bodyPr/>
          <a:lstStyle/>
          <a:p>
            <a:fld id="{1062371E-C5A0-7448-8CF8-A797D242C61D}" type="datetime1">
              <a:rPr lang="en-US" smtClean="0"/>
              <a:t>1/25/22</a:t>
            </a:fld>
            <a:endParaRPr lang="en-US"/>
          </a:p>
        </p:txBody>
      </p:sp>
      <p:sp>
        <p:nvSpPr>
          <p:cNvPr id="4" name="Footer Placeholder 3">
            <a:extLst>
              <a:ext uri="{FF2B5EF4-FFF2-40B4-BE49-F238E27FC236}">
                <a16:creationId xmlns:a16="http://schemas.microsoft.com/office/drawing/2014/main" id="{E3B3CB74-66EB-2E41-B429-DD059CC534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22CEDC-6830-A146-947E-074B58A7025B}"/>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17521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33039-B3F1-E74E-A3E9-B768C3091465}"/>
              </a:ext>
            </a:extLst>
          </p:cNvPr>
          <p:cNvSpPr>
            <a:spLocks noGrp="1"/>
          </p:cNvSpPr>
          <p:nvPr>
            <p:ph type="dt" sz="half" idx="10"/>
          </p:nvPr>
        </p:nvSpPr>
        <p:spPr/>
        <p:txBody>
          <a:bodyPr/>
          <a:lstStyle/>
          <a:p>
            <a:fld id="{33C9D714-59A4-C649-915B-E960BF4AC878}" type="datetime1">
              <a:rPr lang="en-US" smtClean="0"/>
              <a:t>1/25/22</a:t>
            </a:fld>
            <a:endParaRPr lang="en-US"/>
          </a:p>
        </p:txBody>
      </p:sp>
      <p:sp>
        <p:nvSpPr>
          <p:cNvPr id="3" name="Footer Placeholder 2">
            <a:extLst>
              <a:ext uri="{FF2B5EF4-FFF2-40B4-BE49-F238E27FC236}">
                <a16:creationId xmlns:a16="http://schemas.microsoft.com/office/drawing/2014/main" id="{3F780AF2-CA80-244F-BE35-6B5FF47AE3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9DB4EA-64DE-0D4F-BE60-622C9072E8CD}"/>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95331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9A010-AEC3-5D4B-8BA4-6DB5AA5C05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650F6E-166D-394A-A4DF-0BF69EE7C5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0294C6-7668-514F-9ADF-59DD93528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F1B62-A79B-4F4F-9C11-251DDA4B15DF}"/>
              </a:ext>
            </a:extLst>
          </p:cNvPr>
          <p:cNvSpPr>
            <a:spLocks noGrp="1"/>
          </p:cNvSpPr>
          <p:nvPr>
            <p:ph type="dt" sz="half" idx="10"/>
          </p:nvPr>
        </p:nvSpPr>
        <p:spPr/>
        <p:txBody>
          <a:bodyPr/>
          <a:lstStyle/>
          <a:p>
            <a:fld id="{3951679C-160D-1F41-A3C3-54837256FB50}" type="datetime1">
              <a:rPr lang="en-US" smtClean="0"/>
              <a:t>1/25/22</a:t>
            </a:fld>
            <a:endParaRPr lang="en-US"/>
          </a:p>
        </p:txBody>
      </p:sp>
      <p:sp>
        <p:nvSpPr>
          <p:cNvPr id="6" name="Footer Placeholder 5">
            <a:extLst>
              <a:ext uri="{FF2B5EF4-FFF2-40B4-BE49-F238E27FC236}">
                <a16:creationId xmlns:a16="http://schemas.microsoft.com/office/drawing/2014/main" id="{D59C6139-119E-1243-8678-0D6DECFEE9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D2BB8-C6D1-F34F-9734-96F70F3DB93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678938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D4A61-1A2E-434A-9278-ACDA96E694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67D8D5-8B98-684D-9163-2D5DEB3D1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EBCCB4-2032-5B45-999F-A76892504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626A2A-6E59-394B-803A-59F399580C66}"/>
              </a:ext>
            </a:extLst>
          </p:cNvPr>
          <p:cNvSpPr>
            <a:spLocks noGrp="1"/>
          </p:cNvSpPr>
          <p:nvPr>
            <p:ph type="dt" sz="half" idx="10"/>
          </p:nvPr>
        </p:nvSpPr>
        <p:spPr/>
        <p:txBody>
          <a:bodyPr/>
          <a:lstStyle/>
          <a:p>
            <a:fld id="{296B5A14-0E14-114B-AA5F-546D4BF7B2DC}" type="datetime1">
              <a:rPr lang="en-US" smtClean="0"/>
              <a:t>1/25/22</a:t>
            </a:fld>
            <a:endParaRPr lang="en-US"/>
          </a:p>
        </p:txBody>
      </p:sp>
      <p:sp>
        <p:nvSpPr>
          <p:cNvPr id="6" name="Footer Placeholder 5">
            <a:extLst>
              <a:ext uri="{FF2B5EF4-FFF2-40B4-BE49-F238E27FC236}">
                <a16:creationId xmlns:a16="http://schemas.microsoft.com/office/drawing/2014/main" id="{39B1C336-1AE0-7045-BDF2-568A43D36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F2202E-F342-6842-99C7-956BB873C444}"/>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4256318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042191-EF6B-3343-99DF-6B82683DEF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E3975D-F94C-154E-84C0-8D927243E6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362666-B677-AB4B-8949-CF467A4BA0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75E9CF-B19A-3C42-99C1-DBC4AFBA0816}" type="datetime1">
              <a:rPr lang="en-US" smtClean="0"/>
              <a:t>1/25/22</a:t>
            </a:fld>
            <a:endParaRPr lang="en-US"/>
          </a:p>
        </p:txBody>
      </p:sp>
      <p:sp>
        <p:nvSpPr>
          <p:cNvPr id="5" name="Footer Placeholder 4">
            <a:extLst>
              <a:ext uri="{FF2B5EF4-FFF2-40B4-BE49-F238E27FC236}">
                <a16:creationId xmlns:a16="http://schemas.microsoft.com/office/drawing/2014/main" id="{85221357-DB2A-EA44-A099-F307BF6C72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E3B370-F7FF-B042-B96A-54615DF18D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5BDAF-76E7-5E4A-80A9-F732B06DC713}" type="slidenum">
              <a:rPr lang="en-US" smtClean="0"/>
              <a:t>‹#›</a:t>
            </a:fld>
            <a:endParaRPr lang="en-US"/>
          </a:p>
        </p:txBody>
      </p:sp>
    </p:spTree>
    <p:extLst>
      <p:ext uri="{BB962C8B-B14F-4D97-AF65-F5344CB8AC3E}">
        <p14:creationId xmlns:p14="http://schemas.microsoft.com/office/powerpoint/2010/main" val="2754881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13.png"/><Relationship Id="rId7" Type="http://schemas.openxmlformats.org/officeDocument/2006/relationships/image" Target="../media/image160.png"/><Relationship Id="rId2" Type="http://schemas.openxmlformats.org/officeDocument/2006/relationships/notesSlide" Target="../notesSlides/notesSlide9.xml"/><Relationship Id="rId1" Type="http://schemas.openxmlformats.org/officeDocument/2006/relationships/slideLayout" Target="../slideLayouts/slideLayout1.xml"/><Relationship Id="rId11" Type="http://schemas.openxmlformats.org/officeDocument/2006/relationships/image" Target="../media/image20.png"/><Relationship Id="rId10" Type="http://schemas.openxmlformats.org/officeDocument/2006/relationships/image" Target="../media/image150.png"/><Relationship Id="rId4" Type="http://schemas.openxmlformats.org/officeDocument/2006/relationships/image" Target="../media/image120.png"/><Relationship Id="rId9" Type="http://schemas.openxmlformats.org/officeDocument/2006/relationships/image" Target="../media/image140.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3.gif"/><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270.png"/><Relationship Id="rId4" Type="http://schemas.openxmlformats.org/officeDocument/2006/relationships/image" Target="../media/image260.png"/></Relationships>
</file>

<file path=ppt/slides/_rels/slide2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2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5.png"/></Relationships>
</file>

<file path=ppt/slides/_rels/slide25.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9.png"/><Relationship Id="rId5" Type="http://schemas.openxmlformats.org/officeDocument/2006/relationships/image" Target="../media/image32.png"/><Relationship Id="rId10" Type="http://schemas.openxmlformats.org/officeDocument/2006/relationships/image" Target="../media/image38.png"/><Relationship Id="rId4" Type="http://schemas.openxmlformats.org/officeDocument/2006/relationships/image" Target="../media/image31.png"/><Relationship Id="rId9" Type="http://schemas.openxmlformats.org/officeDocument/2006/relationships/image" Target="../media/image35.png"/></Relationships>
</file>

<file path=ppt/slides/_rels/slide2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9.png"/><Relationship Id="rId5" Type="http://schemas.openxmlformats.org/officeDocument/2006/relationships/image" Target="../media/image32.png"/><Relationship Id="rId10" Type="http://schemas.openxmlformats.org/officeDocument/2006/relationships/image" Target="../media/image40.png"/><Relationship Id="rId4" Type="http://schemas.openxmlformats.org/officeDocument/2006/relationships/image" Target="../media/image31.png"/><Relationship Id="rId9" Type="http://schemas.openxmlformats.org/officeDocument/2006/relationships/image" Target="../media/image35.png"/></Relationships>
</file>

<file path=ppt/slides/_rels/slide27.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3.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9.png"/><Relationship Id="rId5" Type="http://schemas.openxmlformats.org/officeDocument/2006/relationships/image" Target="../media/image32.png"/><Relationship Id="rId10" Type="http://schemas.openxmlformats.org/officeDocument/2006/relationships/image" Target="../media/image42.png"/><Relationship Id="rId4" Type="http://schemas.openxmlformats.org/officeDocument/2006/relationships/image" Target="../media/image31.png"/><Relationship Id="rId9" Type="http://schemas.openxmlformats.org/officeDocument/2006/relationships/image" Target="../media/image35.png"/></Relationships>
</file>

<file path=ppt/slides/_rels/slide28.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3.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9.png"/><Relationship Id="rId5" Type="http://schemas.openxmlformats.org/officeDocument/2006/relationships/image" Target="../media/image32.png"/><Relationship Id="rId10" Type="http://schemas.openxmlformats.org/officeDocument/2006/relationships/image" Target="../media/image44.png"/><Relationship Id="rId4" Type="http://schemas.openxmlformats.org/officeDocument/2006/relationships/image" Target="../media/image31.png"/><Relationship Id="rId9" Type="http://schemas.openxmlformats.org/officeDocument/2006/relationships/image" Target="../media/image35.png"/><Relationship Id="rId14" Type="http://schemas.openxmlformats.org/officeDocument/2006/relationships/image" Target="../media/image45.png"/></Relationships>
</file>

<file path=ppt/slides/_rels/slide29.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61.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60.png"/><Relationship Id="rId17" Type="http://schemas.openxmlformats.org/officeDocument/2006/relationships/image" Target="../media/image65.png"/><Relationship Id="rId2" Type="http://schemas.openxmlformats.org/officeDocument/2006/relationships/notesSlide" Target="../notesSlides/notesSlide23.xml"/><Relationship Id="rId16"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9.png"/><Relationship Id="rId5" Type="http://schemas.openxmlformats.org/officeDocument/2006/relationships/image" Target="../media/image48.png"/><Relationship Id="rId15" Type="http://schemas.openxmlformats.org/officeDocument/2006/relationships/image" Target="../media/image63.png"/><Relationship Id="rId10" Type="http://schemas.openxmlformats.org/officeDocument/2006/relationships/image" Target="../media/image58.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62.png"/></Relationships>
</file>

<file path=ppt/slides/_rels/slide31.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73.png"/><Relationship Id="rId3" Type="http://schemas.openxmlformats.org/officeDocument/2006/relationships/image" Target="../media/image46.png"/><Relationship Id="rId7" Type="http://schemas.openxmlformats.org/officeDocument/2006/relationships/image" Target="../media/image68.png"/><Relationship Id="rId12" Type="http://schemas.openxmlformats.org/officeDocument/2006/relationships/image" Target="../media/image72.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image" Target="../media/image71.png"/><Relationship Id="rId5" Type="http://schemas.openxmlformats.org/officeDocument/2006/relationships/image" Target="../media/image66.png"/><Relationship Id="rId10" Type="http://schemas.openxmlformats.org/officeDocument/2006/relationships/image" Target="../media/image70.png"/><Relationship Id="rId4" Type="http://schemas.openxmlformats.org/officeDocument/2006/relationships/image" Target="../media/image47.png"/><Relationship Id="rId9" Type="http://schemas.openxmlformats.org/officeDocument/2006/relationships/image" Target="../media/image52.png"/></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hyperlink" Target="https://keras.io/api/layer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C3165B02-2A88-DE4B-AC06-284B72A4B57B}"/>
              </a:ext>
            </a:extLst>
          </p:cNvPr>
          <p:cNvGrpSpPr/>
          <p:nvPr/>
        </p:nvGrpSpPr>
        <p:grpSpPr>
          <a:xfrm>
            <a:off x="2865521" y="1385048"/>
            <a:ext cx="6460957" cy="1657524"/>
            <a:chOff x="2971800" y="2588206"/>
            <a:chExt cx="6460957" cy="1657524"/>
          </a:xfrm>
        </p:grpSpPr>
        <p:sp>
          <p:nvSpPr>
            <p:cNvPr id="4" name="TextBox 3">
              <a:extLst>
                <a:ext uri="{FF2B5EF4-FFF2-40B4-BE49-F238E27FC236}">
                  <a16:creationId xmlns:a16="http://schemas.microsoft.com/office/drawing/2014/main" id="{2E4ACB90-5B23-AE45-9404-FED4FB5128EF}"/>
                </a:ext>
              </a:extLst>
            </p:cNvPr>
            <p:cNvSpPr txBox="1"/>
            <p:nvPr/>
          </p:nvSpPr>
          <p:spPr>
            <a:xfrm>
              <a:off x="2971800" y="2828835"/>
              <a:ext cx="6460957" cy="1200329"/>
            </a:xfrm>
            <a:prstGeom prst="rect">
              <a:avLst/>
            </a:prstGeom>
            <a:noFill/>
          </p:spPr>
          <p:txBody>
            <a:bodyPr wrap="square" rtlCol="0">
              <a:spAutoFit/>
            </a:bodyPr>
            <a:lstStyle/>
            <a:p>
              <a:pPr algn="ctr"/>
              <a:r>
                <a:rPr lang="en-US" sz="7200" dirty="0">
                  <a:latin typeface="Economica" panose="02000506040000020004" pitchFamily="2" charset="77"/>
                </a:rPr>
                <a:t>Intro to Neural Nets</a:t>
              </a:r>
            </a:p>
          </p:txBody>
        </p:sp>
        <p:grpSp>
          <p:nvGrpSpPr>
            <p:cNvPr id="10" name="Group 9">
              <a:extLst>
                <a:ext uri="{FF2B5EF4-FFF2-40B4-BE49-F238E27FC236}">
                  <a16:creationId xmlns:a16="http://schemas.microsoft.com/office/drawing/2014/main" id="{3F485ADF-3A53-0F48-9D99-408DA599988A}"/>
                </a:ext>
              </a:extLst>
            </p:cNvPr>
            <p:cNvGrpSpPr/>
            <p:nvPr/>
          </p:nvGrpSpPr>
          <p:grpSpPr>
            <a:xfrm>
              <a:off x="3164307" y="2588206"/>
              <a:ext cx="1213182" cy="661736"/>
              <a:chOff x="3132555" y="2419542"/>
              <a:chExt cx="1651279" cy="1070810"/>
            </a:xfrm>
          </p:grpSpPr>
          <p:cxnSp>
            <p:nvCxnSpPr>
              <p:cNvPr id="6" name="Straight Connector 5">
                <a:extLst>
                  <a:ext uri="{FF2B5EF4-FFF2-40B4-BE49-F238E27FC236}">
                    <a16:creationId xmlns:a16="http://schemas.microsoft.com/office/drawing/2014/main" id="{5E04A1CC-3A4A-E24E-AD6A-0C37C23D3269}"/>
                  </a:ext>
                </a:extLst>
              </p:cNvPr>
              <p:cNvCxnSpPr>
                <a:cxnSpLocks/>
              </p:cNvCxnSpPr>
              <p:nvPr/>
            </p:nvCxnSpPr>
            <p:spPr>
              <a:xfrm>
                <a:off x="3132555" y="2419542"/>
                <a:ext cx="165127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A87476A-5402-4B48-A8D1-6B591EC025DE}"/>
                  </a:ext>
                </a:extLst>
              </p:cNvPr>
              <p:cNvCxnSpPr>
                <a:cxnSpLocks/>
              </p:cNvCxnSpPr>
              <p:nvPr/>
            </p:nvCxnSpPr>
            <p:spPr>
              <a:xfrm flipV="1">
                <a:off x="3132555" y="241954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857DA1FF-C51C-A44C-9239-89948FF3CEE3}"/>
                </a:ext>
              </a:extLst>
            </p:cNvPr>
            <p:cNvGrpSpPr/>
            <p:nvPr/>
          </p:nvGrpSpPr>
          <p:grpSpPr>
            <a:xfrm rot="10800000">
              <a:off x="8071184" y="3583994"/>
              <a:ext cx="1092868" cy="661736"/>
              <a:chOff x="3269088" y="2458482"/>
              <a:chExt cx="1388919" cy="1070810"/>
            </a:xfrm>
          </p:grpSpPr>
          <p:cxnSp>
            <p:nvCxnSpPr>
              <p:cNvPr id="12" name="Straight Connector 11">
                <a:extLst>
                  <a:ext uri="{FF2B5EF4-FFF2-40B4-BE49-F238E27FC236}">
                    <a16:creationId xmlns:a16="http://schemas.microsoft.com/office/drawing/2014/main" id="{93994943-A3ED-A942-B61B-40FE6939ABFE}"/>
                  </a:ext>
                </a:extLst>
              </p:cNvPr>
              <p:cNvCxnSpPr>
                <a:cxnSpLocks/>
              </p:cNvCxnSpPr>
              <p:nvPr/>
            </p:nvCxnSpPr>
            <p:spPr>
              <a:xfrm rot="10800000" flipH="1">
                <a:off x="3269088" y="2458484"/>
                <a:ext cx="138891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BEB4C39-2C94-F74D-8598-5A09DB056D8F}"/>
                  </a:ext>
                </a:extLst>
              </p:cNvPr>
              <p:cNvCxnSpPr>
                <a:cxnSpLocks/>
              </p:cNvCxnSpPr>
              <p:nvPr/>
            </p:nvCxnSpPr>
            <p:spPr>
              <a:xfrm flipV="1">
                <a:off x="3269088" y="245848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16" name="TextBox 15">
            <a:extLst>
              <a:ext uri="{FF2B5EF4-FFF2-40B4-BE49-F238E27FC236}">
                <a16:creationId xmlns:a16="http://schemas.microsoft.com/office/drawing/2014/main" id="{3BE2CD3D-4831-B048-A136-C32271A7FF72}"/>
              </a:ext>
            </a:extLst>
          </p:cNvPr>
          <p:cNvSpPr txBox="1"/>
          <p:nvPr/>
        </p:nvSpPr>
        <p:spPr>
          <a:xfrm>
            <a:off x="3598446" y="3429000"/>
            <a:ext cx="4995106" cy="954107"/>
          </a:xfrm>
          <a:prstGeom prst="rect">
            <a:avLst/>
          </a:prstGeom>
          <a:noFill/>
        </p:spPr>
        <p:txBody>
          <a:bodyPr wrap="square" rtlCol="0">
            <a:spAutoFit/>
          </a:bodyPr>
          <a:lstStyle/>
          <a:p>
            <a:pPr algn="ctr"/>
            <a:r>
              <a:rPr lang="en-US" sz="2800" dirty="0">
                <a:latin typeface="Economica" panose="02000506040000020004" pitchFamily="2" charset="77"/>
              </a:rPr>
              <a:t>Week 2: Mathematical Building Blocks &amp; Working with </a:t>
            </a:r>
            <a:r>
              <a:rPr lang="en-US" sz="2800" dirty="0" err="1">
                <a:latin typeface="Economica" panose="02000506040000020004" pitchFamily="2" charset="77"/>
              </a:rPr>
              <a:t>Keras</a:t>
            </a:r>
            <a:r>
              <a:rPr lang="en-US" sz="2800" dirty="0">
                <a:latin typeface="Economica" panose="02000506040000020004" pitchFamily="2" charset="77"/>
              </a:rPr>
              <a:t> API</a:t>
            </a:r>
          </a:p>
        </p:txBody>
      </p:sp>
    </p:spTree>
    <p:extLst>
      <p:ext uri="{BB962C8B-B14F-4D97-AF65-F5344CB8AC3E}">
        <p14:creationId xmlns:p14="http://schemas.microsoft.com/office/powerpoint/2010/main" val="2888926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075144" y="586938"/>
            <a:ext cx="8041709" cy="923330"/>
          </a:xfrm>
          <a:prstGeom prst="rect">
            <a:avLst/>
          </a:prstGeom>
          <a:noFill/>
        </p:spPr>
        <p:txBody>
          <a:bodyPr wrap="square" rtlCol="0">
            <a:spAutoFit/>
          </a:bodyPr>
          <a:lstStyle/>
          <a:p>
            <a:pPr algn="ctr"/>
            <a:r>
              <a:rPr lang="en-US" sz="5400" dirty="0">
                <a:latin typeface="Economica" panose="02000506040000020004" pitchFamily="2" charset="77"/>
              </a:rPr>
              <a:t>Activation Functions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D4BD8E3-21BC-714E-B036-3291E21FCB33}"/>
                  </a:ext>
                </a:extLst>
              </p:cNvPr>
              <p:cNvSpPr txBox="1"/>
              <p:nvPr/>
            </p:nvSpPr>
            <p:spPr>
              <a:xfrm>
                <a:off x="129249" y="1204136"/>
                <a:ext cx="386955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r>
                        <a:rPr lang="en-US" sz="1400" b="0" i="1" smtClean="0">
                          <a:solidFill>
                            <a:srgbClr val="FF0000"/>
                          </a:solidFill>
                          <a:latin typeface="Cambria Math" panose="02040503050406030204" pitchFamily="18" charset="0"/>
                          <a:ea typeface="Cambria Math" panose="02040503050406030204" pitchFamily="18" charset="0"/>
                        </a:rPr>
                        <m:t>𝜑</m:t>
                      </m:r>
                      <m:r>
                        <a:rPr lang="en-US" sz="1400" b="0" i="1" smtClean="0">
                          <a:solidFill>
                            <a:srgbClr val="FF0000"/>
                          </a:solidFill>
                          <a:latin typeface="Cambria Math" panose="02040503050406030204" pitchFamily="18" charset="0"/>
                        </a:rPr>
                        <m:t> (</m:t>
                      </m:r>
                      <m:sSub>
                        <m:sSubPr>
                          <m:ctrlPr>
                            <a:rPr lang="en-US" sz="140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𝑥</m:t>
                          </m:r>
                        </m:e>
                        <m:sub>
                          <m:r>
                            <a:rPr lang="en-US" sz="1400" i="1">
                              <a:solidFill>
                                <a:srgbClr val="FF0000"/>
                              </a:solidFill>
                              <a:latin typeface="Cambria Math" panose="02040503050406030204" pitchFamily="18" charset="0"/>
                            </a:rPr>
                            <m:t>1</m:t>
                          </m:r>
                        </m:sub>
                      </m:sSub>
                      <m:r>
                        <a:rPr lang="en-US" sz="1400" i="1" smtClean="0">
                          <a:solidFill>
                            <a:srgbClr val="FF0000"/>
                          </a:solidFill>
                          <a:latin typeface="Cambria Math" panose="02040503050406030204" pitchFamily="18" charset="0"/>
                          <a:ea typeface="Cambria Math" panose="02040503050406030204" pitchFamily="18" charset="0"/>
                        </a:rPr>
                        <m:t>∙</m:t>
                      </m:r>
                      <m:sSub>
                        <m:sSubPr>
                          <m:ctrlPr>
                            <a:rPr lang="en-US" sz="1400" i="1">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𝑤</m:t>
                          </m:r>
                        </m:e>
                        <m:sub>
                          <m:r>
                            <a:rPr lang="en-US" sz="1400" i="1">
                              <a:solidFill>
                                <a:srgbClr val="FF0000"/>
                              </a:solidFill>
                              <a:latin typeface="Cambria Math" panose="02040503050406030204" pitchFamily="18" charset="0"/>
                            </a:rPr>
                            <m:t>1</m:t>
                          </m:r>
                        </m:sub>
                      </m:sSub>
                      <m:r>
                        <a:rPr lang="en-US" sz="1400" b="0" i="1" smtClean="0">
                          <a:solidFill>
                            <a:srgbClr val="FF0000"/>
                          </a:solidFill>
                          <a:latin typeface="Cambria Math" panose="02040503050406030204" pitchFamily="18" charset="0"/>
                        </a:rPr>
                        <m:t>+</m:t>
                      </m:r>
                      <m:sSub>
                        <m:sSubPr>
                          <m:ctrlPr>
                            <a:rPr lang="en-US" sz="1400" b="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𝑏</m:t>
                          </m:r>
                        </m:e>
                        <m:sub>
                          <m:r>
                            <a:rPr lang="en-US" sz="1400" b="0" i="1" smtClean="0">
                              <a:solidFill>
                                <a:srgbClr val="FF0000"/>
                              </a:solidFill>
                              <a:latin typeface="Cambria Math" panose="02040503050406030204" pitchFamily="18" charset="0"/>
                            </a:rPr>
                            <m:t>1</m:t>
                          </m:r>
                        </m:sub>
                      </m:sSub>
                      <m:r>
                        <a:rPr lang="en-US" sz="1400" b="0" i="1" smtClean="0">
                          <a:solidFill>
                            <a:srgbClr val="FF0000"/>
                          </a:solidFill>
                          <a:latin typeface="Cambria Math" panose="02040503050406030204" pitchFamily="18" charset="0"/>
                        </a:rPr>
                        <m:t>)</m:t>
                      </m:r>
                    </m:oMath>
                  </m:oMathPara>
                </a14:m>
                <a:endParaRPr lang="en-US" sz="1400" dirty="0">
                  <a:latin typeface="Quicksand" pitchFamily="2" charset="77"/>
                </a:endParaRPr>
              </a:p>
            </p:txBody>
          </p:sp>
        </mc:Choice>
        <mc:Fallback xmlns="">
          <p:sp>
            <p:nvSpPr>
              <p:cNvPr id="9" name="TextBox 8">
                <a:extLst>
                  <a:ext uri="{FF2B5EF4-FFF2-40B4-BE49-F238E27FC236}">
                    <a16:creationId xmlns:a16="http://schemas.microsoft.com/office/drawing/2014/main" id="{1D4BD8E3-21BC-714E-B036-3291E21FCB33}"/>
                  </a:ext>
                </a:extLst>
              </p:cNvPr>
              <p:cNvSpPr txBox="1">
                <a:spLocks noRot="1" noChangeAspect="1" noMove="1" noResize="1" noEditPoints="1" noAdjustHandles="1" noChangeArrowheads="1" noChangeShapeType="1" noTextEdit="1"/>
              </p:cNvSpPr>
              <p:nvPr/>
            </p:nvSpPr>
            <p:spPr>
              <a:xfrm>
                <a:off x="129249" y="1204136"/>
                <a:ext cx="3869553" cy="307777"/>
              </a:xfrm>
              <a:prstGeom prst="rect">
                <a:avLst/>
              </a:prstGeom>
              <a:blipFill>
                <a:blip r:embed="rId3"/>
                <a:stretch>
                  <a:fillRect b="-8000"/>
                </a:stretch>
              </a:blipFill>
            </p:spPr>
            <p:txBody>
              <a:bodyPr/>
              <a:lstStyle/>
              <a:p>
                <a:r>
                  <a:rPr lang="en-US">
                    <a:noFill/>
                  </a:rPr>
                  <a:t> </a:t>
                </a:r>
              </a:p>
            </p:txBody>
          </p:sp>
        </mc:Fallback>
      </mc:AlternateContent>
      <p:pic>
        <p:nvPicPr>
          <p:cNvPr id="15364" name="Picture 4" descr="Commonly used activation functions: (a) Sigmoid, (b) Tanh, (c) ReLU,... |  Download Scientific Diagram">
            <a:extLst>
              <a:ext uri="{FF2B5EF4-FFF2-40B4-BE49-F238E27FC236}">
                <a16:creationId xmlns:a16="http://schemas.microsoft.com/office/drawing/2014/main" id="{01E2233B-59C7-CF46-A080-CDE7E45972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9459" y="2127466"/>
            <a:ext cx="6378161" cy="3954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576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D4BD8E3-21BC-714E-B036-3291E21FCB33}"/>
                  </a:ext>
                </a:extLst>
              </p:cNvPr>
              <p:cNvSpPr txBox="1"/>
              <p:nvPr/>
            </p:nvSpPr>
            <p:spPr>
              <a:xfrm>
                <a:off x="129249" y="1204136"/>
                <a:ext cx="386955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r>
                        <a:rPr lang="en-US" sz="1400" b="0" i="1" smtClean="0">
                          <a:solidFill>
                            <a:srgbClr val="FF0000"/>
                          </a:solidFill>
                          <a:latin typeface="Cambria Math" panose="02040503050406030204" pitchFamily="18" charset="0"/>
                          <a:ea typeface="Cambria Math" panose="02040503050406030204" pitchFamily="18" charset="0"/>
                        </a:rPr>
                        <m:t>𝜑</m:t>
                      </m:r>
                      <m:r>
                        <a:rPr lang="en-US" sz="1400" b="0" i="1" smtClean="0">
                          <a:solidFill>
                            <a:srgbClr val="FF0000"/>
                          </a:solidFill>
                          <a:latin typeface="Cambria Math" panose="02040503050406030204" pitchFamily="18" charset="0"/>
                        </a:rPr>
                        <m:t> (</m:t>
                      </m:r>
                      <m:sSub>
                        <m:sSubPr>
                          <m:ctrlPr>
                            <a:rPr lang="en-US" sz="140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𝑥</m:t>
                          </m:r>
                        </m:e>
                        <m:sub>
                          <m:r>
                            <a:rPr lang="en-US" sz="1400" i="1">
                              <a:solidFill>
                                <a:srgbClr val="FF0000"/>
                              </a:solidFill>
                              <a:latin typeface="Cambria Math" panose="02040503050406030204" pitchFamily="18" charset="0"/>
                            </a:rPr>
                            <m:t>1</m:t>
                          </m:r>
                        </m:sub>
                      </m:sSub>
                      <m:r>
                        <a:rPr lang="en-US" sz="1400" i="1" smtClean="0">
                          <a:solidFill>
                            <a:srgbClr val="FF0000"/>
                          </a:solidFill>
                          <a:latin typeface="Cambria Math" panose="02040503050406030204" pitchFamily="18" charset="0"/>
                          <a:ea typeface="Cambria Math" panose="02040503050406030204" pitchFamily="18" charset="0"/>
                        </a:rPr>
                        <m:t>∙</m:t>
                      </m:r>
                      <m:sSub>
                        <m:sSubPr>
                          <m:ctrlPr>
                            <a:rPr lang="en-US" sz="1400" i="1">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𝑤</m:t>
                          </m:r>
                        </m:e>
                        <m:sub>
                          <m:r>
                            <a:rPr lang="en-US" sz="1400" i="1">
                              <a:solidFill>
                                <a:srgbClr val="FF0000"/>
                              </a:solidFill>
                              <a:latin typeface="Cambria Math" panose="02040503050406030204" pitchFamily="18" charset="0"/>
                            </a:rPr>
                            <m:t>1</m:t>
                          </m:r>
                        </m:sub>
                      </m:sSub>
                      <m:r>
                        <a:rPr lang="en-US" sz="1400" b="0" i="1" smtClean="0">
                          <a:solidFill>
                            <a:srgbClr val="FF0000"/>
                          </a:solidFill>
                          <a:latin typeface="Cambria Math" panose="02040503050406030204" pitchFamily="18" charset="0"/>
                        </a:rPr>
                        <m:t>+</m:t>
                      </m:r>
                      <m:sSub>
                        <m:sSubPr>
                          <m:ctrlPr>
                            <a:rPr lang="en-US" sz="1400" b="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𝑏</m:t>
                          </m:r>
                        </m:e>
                        <m:sub>
                          <m:r>
                            <a:rPr lang="en-US" sz="1400" b="0" i="1" smtClean="0">
                              <a:solidFill>
                                <a:srgbClr val="FF0000"/>
                              </a:solidFill>
                              <a:latin typeface="Cambria Math" panose="02040503050406030204" pitchFamily="18" charset="0"/>
                            </a:rPr>
                            <m:t>1</m:t>
                          </m:r>
                        </m:sub>
                      </m:sSub>
                      <m:r>
                        <a:rPr lang="en-US" sz="1400" b="0" i="1" smtClean="0">
                          <a:solidFill>
                            <a:srgbClr val="FF0000"/>
                          </a:solidFill>
                          <a:latin typeface="Cambria Math" panose="02040503050406030204" pitchFamily="18" charset="0"/>
                        </a:rPr>
                        <m:t>)</m:t>
                      </m:r>
                    </m:oMath>
                  </m:oMathPara>
                </a14:m>
                <a:endParaRPr lang="en-US" sz="1400" dirty="0">
                  <a:latin typeface="Quicksand" pitchFamily="2" charset="77"/>
                </a:endParaRPr>
              </a:p>
            </p:txBody>
          </p:sp>
        </mc:Choice>
        <mc:Fallback xmlns="">
          <p:sp>
            <p:nvSpPr>
              <p:cNvPr id="9" name="TextBox 8">
                <a:extLst>
                  <a:ext uri="{FF2B5EF4-FFF2-40B4-BE49-F238E27FC236}">
                    <a16:creationId xmlns:a16="http://schemas.microsoft.com/office/drawing/2014/main" id="{1D4BD8E3-21BC-714E-B036-3291E21FCB33}"/>
                  </a:ext>
                </a:extLst>
              </p:cNvPr>
              <p:cNvSpPr txBox="1">
                <a:spLocks noRot="1" noChangeAspect="1" noMove="1" noResize="1" noEditPoints="1" noAdjustHandles="1" noChangeArrowheads="1" noChangeShapeType="1" noTextEdit="1"/>
              </p:cNvSpPr>
              <p:nvPr/>
            </p:nvSpPr>
            <p:spPr>
              <a:xfrm>
                <a:off x="129249" y="1204136"/>
                <a:ext cx="3869553" cy="307777"/>
              </a:xfrm>
              <a:prstGeom prst="rect">
                <a:avLst/>
              </a:prstGeom>
              <a:blipFill>
                <a:blip r:embed="rId3"/>
                <a:stretch>
                  <a:fillRect b="-8000"/>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6C2ED050-83BB-E440-B9C1-139F82B48889}"/>
              </a:ext>
            </a:extLst>
          </p:cNvPr>
          <p:cNvPicPr>
            <a:picLocks noChangeAspect="1"/>
          </p:cNvPicPr>
          <p:nvPr/>
        </p:nvPicPr>
        <p:blipFill>
          <a:blip r:embed="rId4"/>
          <a:stretch>
            <a:fillRect/>
          </a:stretch>
        </p:blipFill>
        <p:spPr>
          <a:xfrm>
            <a:off x="4704281" y="2932686"/>
            <a:ext cx="1270000" cy="431800"/>
          </a:xfrm>
          <a:prstGeom prst="rect">
            <a:avLst/>
          </a:prstGeom>
        </p:spPr>
      </p:pic>
      <p:pic>
        <p:nvPicPr>
          <p:cNvPr id="7" name="Picture 8" descr="The structure of a simple Multi-Layer Feedfoward Neural Network | Download  Scientific Diagram">
            <a:extLst>
              <a:ext uri="{FF2B5EF4-FFF2-40B4-BE49-F238E27FC236}">
                <a16:creationId xmlns:a16="http://schemas.microsoft.com/office/drawing/2014/main" id="{B92B8627-D13F-A644-8010-3D06F433EE6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7520" t="1950" r="2209" b="1954"/>
          <a:stretch/>
        </p:blipFill>
        <p:spPr bwMode="auto">
          <a:xfrm>
            <a:off x="7802088" y="1949112"/>
            <a:ext cx="2619165" cy="36120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2CFC983-59C7-2F40-B136-BB49E8C8209A}"/>
              </a:ext>
            </a:extLst>
          </p:cNvPr>
          <p:cNvSpPr txBox="1"/>
          <p:nvPr/>
        </p:nvSpPr>
        <p:spPr>
          <a:xfrm>
            <a:off x="6852720" y="3765385"/>
            <a:ext cx="296883" cy="369332"/>
          </a:xfrm>
          <a:prstGeom prst="rect">
            <a:avLst/>
          </a:prstGeom>
          <a:noFill/>
        </p:spPr>
        <p:txBody>
          <a:bodyPr wrap="square" rtlCol="0">
            <a:spAutoFit/>
          </a:bodyPr>
          <a:lstStyle/>
          <a:p>
            <a:r>
              <a:rPr lang="en-US" dirty="0">
                <a:latin typeface="Garamond" panose="02020404030301010803" pitchFamily="18" charset="0"/>
              </a:rPr>
              <a:t>D</a:t>
            </a:r>
          </a:p>
        </p:txBody>
      </p:sp>
      <p:sp>
        <p:nvSpPr>
          <p:cNvPr id="6" name="Left Brace 5">
            <a:extLst>
              <a:ext uri="{FF2B5EF4-FFF2-40B4-BE49-F238E27FC236}">
                <a16:creationId xmlns:a16="http://schemas.microsoft.com/office/drawing/2014/main" id="{09A2CC86-0467-8B49-BF0F-3198B2A2B8C1}"/>
              </a:ext>
            </a:extLst>
          </p:cNvPr>
          <p:cNvSpPr/>
          <p:nvPr/>
        </p:nvSpPr>
        <p:spPr>
          <a:xfrm>
            <a:off x="7192688" y="2338963"/>
            <a:ext cx="475937" cy="322217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Garamond" panose="02020404030301010803" pitchFamily="18" charset="0"/>
            </a:endParaRPr>
          </a:p>
        </p:txBody>
      </p:sp>
      <p:sp>
        <p:nvSpPr>
          <p:cNvPr id="8" name="TextBox 7">
            <a:extLst>
              <a:ext uri="{FF2B5EF4-FFF2-40B4-BE49-F238E27FC236}">
                <a16:creationId xmlns:a16="http://schemas.microsoft.com/office/drawing/2014/main" id="{04420202-89EE-E846-9326-BDB1523AFA45}"/>
              </a:ext>
            </a:extLst>
          </p:cNvPr>
          <p:cNvSpPr txBox="1"/>
          <p:nvPr/>
        </p:nvSpPr>
        <p:spPr>
          <a:xfrm>
            <a:off x="1022992" y="2233853"/>
            <a:ext cx="2843485" cy="3693319"/>
          </a:xfrm>
          <a:prstGeom prst="rect">
            <a:avLst/>
          </a:prstGeom>
          <a:noFill/>
        </p:spPr>
        <p:txBody>
          <a:bodyPr wrap="square" rtlCol="0">
            <a:spAutoFit/>
          </a:bodyPr>
          <a:lstStyle/>
          <a:p>
            <a:r>
              <a:rPr lang="en-US" b="1" u="sng" dirty="0" err="1">
                <a:latin typeface="Garamond" panose="02020404030301010803" pitchFamily="18" charset="0"/>
              </a:rPr>
              <a:t>Softmax</a:t>
            </a:r>
            <a:r>
              <a:rPr lang="en-US" b="1" u="sng" dirty="0">
                <a:latin typeface="Garamond" panose="02020404030301010803" pitchFamily="18" charset="0"/>
              </a:rPr>
              <a:t> (MLOGIT): </a:t>
            </a:r>
          </a:p>
          <a:p>
            <a:endParaRPr lang="en-US" b="1" u="sng" dirty="0">
              <a:latin typeface="Garamond" panose="02020404030301010803" pitchFamily="18" charset="0"/>
            </a:endParaRPr>
          </a:p>
          <a:p>
            <a:r>
              <a:rPr lang="en-US" dirty="0">
                <a:latin typeface="Garamond" panose="02020404030301010803" pitchFamily="18" charset="0"/>
              </a:rPr>
              <a:t>We have D inputs (x’s).</a:t>
            </a:r>
          </a:p>
          <a:p>
            <a:r>
              <a:rPr lang="en-US" dirty="0">
                <a:latin typeface="Garamond" panose="02020404030301010803" pitchFamily="18" charset="0"/>
              </a:rPr>
              <a:t>We have k outputs (classes).</a:t>
            </a:r>
          </a:p>
          <a:p>
            <a:endParaRPr lang="en-US" dirty="0">
              <a:latin typeface="Garamond" panose="02020404030301010803" pitchFamily="18" charset="0"/>
            </a:endParaRPr>
          </a:p>
          <a:p>
            <a:r>
              <a:rPr lang="en-US" dirty="0">
                <a:latin typeface="Garamond" panose="02020404030301010803" pitchFamily="18" charset="0"/>
              </a:rPr>
              <a:t>So, W is a (</a:t>
            </a:r>
            <a:r>
              <a:rPr lang="en-US" dirty="0" err="1">
                <a:latin typeface="Garamond" panose="02020404030301010803" pitchFamily="18" charset="0"/>
              </a:rPr>
              <a:t>D,k</a:t>
            </a:r>
            <a:r>
              <a:rPr lang="en-US" dirty="0">
                <a:latin typeface="Garamond" panose="02020404030301010803" pitchFamily="18" charset="0"/>
              </a:rPr>
              <a:t>) matrix and X is a (D,1) matrix. </a:t>
            </a:r>
          </a:p>
          <a:p>
            <a:endParaRPr lang="en-US" dirty="0">
              <a:latin typeface="Garamond" panose="02020404030301010803" pitchFamily="18" charset="0"/>
            </a:endParaRPr>
          </a:p>
          <a:p>
            <a:r>
              <a:rPr lang="en-US" dirty="0">
                <a:latin typeface="Garamond" panose="02020404030301010803" pitchFamily="18" charset="0"/>
              </a:rPr>
              <a:t>That means, A is a (k,1) matrix.</a:t>
            </a:r>
          </a:p>
          <a:p>
            <a:endParaRPr lang="en-US" dirty="0">
              <a:latin typeface="Garamond" panose="02020404030301010803" pitchFamily="18" charset="0"/>
            </a:endParaRPr>
          </a:p>
          <a:p>
            <a:r>
              <a:rPr lang="en-US" dirty="0">
                <a:latin typeface="Garamond" panose="02020404030301010803" pitchFamily="18" charset="0"/>
              </a:rPr>
              <a:t>That means Y is also a (k,1) matrix.</a:t>
            </a:r>
          </a:p>
        </p:txBody>
      </p:sp>
      <p:pic>
        <p:nvPicPr>
          <p:cNvPr id="11" name="Picture 10">
            <a:extLst>
              <a:ext uri="{FF2B5EF4-FFF2-40B4-BE49-F238E27FC236}">
                <a16:creationId xmlns:a16="http://schemas.microsoft.com/office/drawing/2014/main" id="{9BB05228-F9FF-6A4C-8494-F6B8C90983F1}"/>
              </a:ext>
            </a:extLst>
          </p:cNvPr>
          <p:cNvPicPr>
            <a:picLocks noChangeAspect="1"/>
          </p:cNvPicPr>
          <p:nvPr/>
        </p:nvPicPr>
        <p:blipFill>
          <a:blip r:embed="rId6"/>
          <a:stretch>
            <a:fillRect/>
          </a:stretch>
        </p:blipFill>
        <p:spPr>
          <a:xfrm>
            <a:off x="4475681" y="3587103"/>
            <a:ext cx="1727200" cy="406400"/>
          </a:xfrm>
          <a:prstGeom prst="rect">
            <a:avLst/>
          </a:prstGeom>
        </p:spPr>
      </p:pic>
      <p:pic>
        <p:nvPicPr>
          <p:cNvPr id="12" name="Picture 11">
            <a:extLst>
              <a:ext uri="{FF2B5EF4-FFF2-40B4-BE49-F238E27FC236}">
                <a16:creationId xmlns:a16="http://schemas.microsoft.com/office/drawing/2014/main" id="{CEEFC493-8BCF-3849-9CE5-BFF0F12A4477}"/>
              </a:ext>
            </a:extLst>
          </p:cNvPr>
          <p:cNvPicPr>
            <a:picLocks noChangeAspect="1"/>
          </p:cNvPicPr>
          <p:nvPr/>
        </p:nvPicPr>
        <p:blipFill>
          <a:blip r:embed="rId7"/>
          <a:stretch>
            <a:fillRect/>
          </a:stretch>
        </p:blipFill>
        <p:spPr>
          <a:xfrm>
            <a:off x="4475681" y="4216120"/>
            <a:ext cx="1727200" cy="1117600"/>
          </a:xfrm>
          <a:prstGeom prst="rect">
            <a:avLst/>
          </a:prstGeom>
        </p:spPr>
      </p:pic>
      <p:sp>
        <p:nvSpPr>
          <p:cNvPr id="14" name="Left Brace 13">
            <a:extLst>
              <a:ext uri="{FF2B5EF4-FFF2-40B4-BE49-F238E27FC236}">
                <a16:creationId xmlns:a16="http://schemas.microsoft.com/office/drawing/2014/main" id="{12121591-2CB8-824B-BF68-DD9B100446F6}"/>
              </a:ext>
            </a:extLst>
          </p:cNvPr>
          <p:cNvSpPr/>
          <p:nvPr/>
        </p:nvSpPr>
        <p:spPr>
          <a:xfrm flipH="1">
            <a:off x="10235536" y="2932686"/>
            <a:ext cx="371431" cy="1926322"/>
          </a:xfrm>
          <a:prstGeom prst="leftBrace">
            <a:avLst>
              <a:gd name="adj1" fmla="val 8333"/>
              <a:gd name="adj2" fmla="val 5036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Garamond" panose="02020404030301010803" pitchFamily="18" charset="0"/>
            </a:endParaRPr>
          </a:p>
        </p:txBody>
      </p:sp>
      <p:sp>
        <p:nvSpPr>
          <p:cNvPr id="15" name="TextBox 14">
            <a:extLst>
              <a:ext uri="{FF2B5EF4-FFF2-40B4-BE49-F238E27FC236}">
                <a16:creationId xmlns:a16="http://schemas.microsoft.com/office/drawing/2014/main" id="{03C49E9B-060B-2E46-9840-0A4864A8EECD}"/>
              </a:ext>
            </a:extLst>
          </p:cNvPr>
          <p:cNvSpPr txBox="1"/>
          <p:nvPr/>
        </p:nvSpPr>
        <p:spPr>
          <a:xfrm>
            <a:off x="10641271" y="3711181"/>
            <a:ext cx="296883" cy="369332"/>
          </a:xfrm>
          <a:prstGeom prst="rect">
            <a:avLst/>
          </a:prstGeom>
          <a:noFill/>
        </p:spPr>
        <p:txBody>
          <a:bodyPr wrap="square" rtlCol="0">
            <a:spAutoFit/>
          </a:bodyPr>
          <a:lstStyle/>
          <a:p>
            <a:r>
              <a:rPr lang="en-US" dirty="0">
                <a:latin typeface="Garamond" panose="02020404030301010803" pitchFamily="18" charset="0"/>
              </a:rPr>
              <a:t>k</a:t>
            </a:r>
          </a:p>
        </p:txBody>
      </p:sp>
      <p:sp>
        <p:nvSpPr>
          <p:cNvPr id="13" name="TextBox 12">
            <a:extLst>
              <a:ext uri="{FF2B5EF4-FFF2-40B4-BE49-F238E27FC236}">
                <a16:creationId xmlns:a16="http://schemas.microsoft.com/office/drawing/2014/main" id="{5ACDF931-FED9-4344-8884-8726CF0BC1E1}"/>
              </a:ext>
            </a:extLst>
          </p:cNvPr>
          <p:cNvSpPr txBox="1"/>
          <p:nvPr/>
        </p:nvSpPr>
        <p:spPr>
          <a:xfrm>
            <a:off x="2193827" y="588583"/>
            <a:ext cx="8041709" cy="923330"/>
          </a:xfrm>
          <a:prstGeom prst="rect">
            <a:avLst/>
          </a:prstGeom>
          <a:noFill/>
        </p:spPr>
        <p:txBody>
          <a:bodyPr wrap="square" rtlCol="0">
            <a:spAutoFit/>
          </a:bodyPr>
          <a:lstStyle/>
          <a:p>
            <a:pPr algn="ctr"/>
            <a:r>
              <a:rPr lang="en-US" sz="5400" dirty="0">
                <a:latin typeface="Economica" panose="02000506040000020004" pitchFamily="2" charset="77"/>
              </a:rPr>
              <a:t>Multi-Class, Single-Label</a:t>
            </a:r>
          </a:p>
        </p:txBody>
      </p:sp>
    </p:spTree>
    <p:extLst>
      <p:ext uri="{BB962C8B-B14F-4D97-AF65-F5344CB8AC3E}">
        <p14:creationId xmlns:p14="http://schemas.microsoft.com/office/powerpoint/2010/main" val="1976846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1D4BD8E3-21BC-714E-B036-3291E21FCB33}"/>
                  </a:ext>
                </a:extLst>
              </p:cNvPr>
              <p:cNvSpPr txBox="1"/>
              <p:nvPr/>
            </p:nvSpPr>
            <p:spPr>
              <a:xfrm>
                <a:off x="129249" y="1204136"/>
                <a:ext cx="386955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r>
                        <a:rPr lang="en-US" sz="1400" b="0" i="1" smtClean="0">
                          <a:solidFill>
                            <a:srgbClr val="FF0000"/>
                          </a:solidFill>
                          <a:latin typeface="Cambria Math" panose="02040503050406030204" pitchFamily="18" charset="0"/>
                          <a:ea typeface="Cambria Math" panose="02040503050406030204" pitchFamily="18" charset="0"/>
                        </a:rPr>
                        <m:t>𝜑</m:t>
                      </m:r>
                      <m:r>
                        <a:rPr lang="en-US" sz="1400" b="0" i="1" smtClean="0">
                          <a:solidFill>
                            <a:srgbClr val="FF0000"/>
                          </a:solidFill>
                          <a:latin typeface="Cambria Math" panose="02040503050406030204" pitchFamily="18" charset="0"/>
                        </a:rPr>
                        <m:t> (</m:t>
                      </m:r>
                      <m:sSub>
                        <m:sSubPr>
                          <m:ctrlPr>
                            <a:rPr lang="en-US" sz="140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𝑥</m:t>
                          </m:r>
                        </m:e>
                        <m:sub>
                          <m:r>
                            <a:rPr lang="en-US" sz="1400" i="1">
                              <a:solidFill>
                                <a:srgbClr val="FF0000"/>
                              </a:solidFill>
                              <a:latin typeface="Cambria Math" panose="02040503050406030204" pitchFamily="18" charset="0"/>
                            </a:rPr>
                            <m:t>1</m:t>
                          </m:r>
                        </m:sub>
                      </m:sSub>
                      <m:r>
                        <a:rPr lang="en-US" sz="1400" i="1" smtClean="0">
                          <a:solidFill>
                            <a:srgbClr val="FF0000"/>
                          </a:solidFill>
                          <a:latin typeface="Cambria Math" panose="02040503050406030204" pitchFamily="18" charset="0"/>
                          <a:ea typeface="Cambria Math" panose="02040503050406030204" pitchFamily="18" charset="0"/>
                        </a:rPr>
                        <m:t>∙</m:t>
                      </m:r>
                      <m:sSub>
                        <m:sSubPr>
                          <m:ctrlPr>
                            <a:rPr lang="en-US" sz="1400" i="1">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𝑤</m:t>
                          </m:r>
                        </m:e>
                        <m:sub>
                          <m:r>
                            <a:rPr lang="en-US" sz="1400" i="1">
                              <a:solidFill>
                                <a:srgbClr val="FF0000"/>
                              </a:solidFill>
                              <a:latin typeface="Cambria Math" panose="02040503050406030204" pitchFamily="18" charset="0"/>
                            </a:rPr>
                            <m:t>1</m:t>
                          </m:r>
                        </m:sub>
                      </m:sSub>
                      <m:r>
                        <a:rPr lang="en-US" sz="1400" b="0" i="1" smtClean="0">
                          <a:solidFill>
                            <a:srgbClr val="FF0000"/>
                          </a:solidFill>
                          <a:latin typeface="Cambria Math" panose="02040503050406030204" pitchFamily="18" charset="0"/>
                        </a:rPr>
                        <m:t>+</m:t>
                      </m:r>
                      <m:sSub>
                        <m:sSubPr>
                          <m:ctrlPr>
                            <a:rPr lang="en-US" sz="1400" b="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𝑏</m:t>
                          </m:r>
                        </m:e>
                        <m:sub>
                          <m:r>
                            <a:rPr lang="en-US" sz="1400" b="0" i="1" smtClean="0">
                              <a:solidFill>
                                <a:srgbClr val="FF0000"/>
                              </a:solidFill>
                              <a:latin typeface="Cambria Math" panose="02040503050406030204" pitchFamily="18" charset="0"/>
                            </a:rPr>
                            <m:t>1</m:t>
                          </m:r>
                        </m:sub>
                      </m:sSub>
                      <m:r>
                        <a:rPr lang="en-US" sz="1400" b="0" i="1" smtClean="0">
                          <a:solidFill>
                            <a:srgbClr val="FF0000"/>
                          </a:solidFill>
                          <a:latin typeface="Cambria Math" panose="02040503050406030204" pitchFamily="18" charset="0"/>
                        </a:rPr>
                        <m:t>)</m:t>
                      </m:r>
                    </m:oMath>
                  </m:oMathPara>
                </a14:m>
                <a:endParaRPr lang="en-US" sz="1400" dirty="0">
                  <a:latin typeface="Quicksand" pitchFamily="2" charset="77"/>
                </a:endParaRPr>
              </a:p>
            </p:txBody>
          </p:sp>
        </mc:Choice>
        <mc:Fallback>
          <p:sp>
            <p:nvSpPr>
              <p:cNvPr id="9" name="TextBox 8">
                <a:extLst>
                  <a:ext uri="{FF2B5EF4-FFF2-40B4-BE49-F238E27FC236}">
                    <a16:creationId xmlns:a16="http://schemas.microsoft.com/office/drawing/2014/main" id="{1D4BD8E3-21BC-714E-B036-3291E21FCB33}"/>
                  </a:ext>
                </a:extLst>
              </p:cNvPr>
              <p:cNvSpPr txBox="1">
                <a:spLocks noRot="1" noChangeAspect="1" noMove="1" noResize="1" noEditPoints="1" noAdjustHandles="1" noChangeArrowheads="1" noChangeShapeType="1" noTextEdit="1"/>
              </p:cNvSpPr>
              <p:nvPr/>
            </p:nvSpPr>
            <p:spPr>
              <a:xfrm>
                <a:off x="129249" y="1204136"/>
                <a:ext cx="3869553" cy="307777"/>
              </a:xfrm>
              <a:prstGeom prst="rect">
                <a:avLst/>
              </a:prstGeom>
              <a:blipFill>
                <a:blip r:embed="rId3"/>
                <a:stretch>
                  <a:fillRect b="-8000"/>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5ACDF931-FED9-4344-8884-8726CF0BC1E1}"/>
              </a:ext>
            </a:extLst>
          </p:cNvPr>
          <p:cNvSpPr txBox="1"/>
          <p:nvPr/>
        </p:nvSpPr>
        <p:spPr>
          <a:xfrm>
            <a:off x="2193827" y="588583"/>
            <a:ext cx="8041709" cy="923330"/>
          </a:xfrm>
          <a:prstGeom prst="rect">
            <a:avLst/>
          </a:prstGeom>
          <a:noFill/>
        </p:spPr>
        <p:txBody>
          <a:bodyPr wrap="square" rtlCol="0">
            <a:spAutoFit/>
          </a:bodyPr>
          <a:lstStyle/>
          <a:p>
            <a:pPr algn="ctr"/>
            <a:r>
              <a:rPr lang="en-US" sz="5400" dirty="0">
                <a:latin typeface="Economica" panose="02000506040000020004" pitchFamily="2" charset="77"/>
              </a:rPr>
              <a:t>Multi-Class, Single-Label</a:t>
            </a:r>
          </a:p>
        </p:txBody>
      </p:sp>
      <p:pic>
        <p:nvPicPr>
          <p:cNvPr id="4098" name="Picture 2">
            <a:extLst>
              <a:ext uri="{FF2B5EF4-FFF2-40B4-BE49-F238E27FC236}">
                <a16:creationId xmlns:a16="http://schemas.microsoft.com/office/drawing/2014/main" id="{E82E0C1B-51C3-C841-BA03-E82C338CFF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0117" y="1730827"/>
            <a:ext cx="5411766" cy="4638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336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075144" y="586938"/>
            <a:ext cx="8041709" cy="923330"/>
          </a:xfrm>
          <a:prstGeom prst="rect">
            <a:avLst/>
          </a:prstGeom>
          <a:noFill/>
        </p:spPr>
        <p:txBody>
          <a:bodyPr wrap="square" rtlCol="0">
            <a:spAutoFit/>
          </a:bodyPr>
          <a:lstStyle/>
          <a:p>
            <a:pPr algn="ctr"/>
            <a:r>
              <a:rPr lang="en-US" sz="5400" dirty="0">
                <a:latin typeface="Economica" panose="02000506040000020004" pitchFamily="2" charset="77"/>
              </a:rPr>
              <a:t>Multi-Class, Multi-Label</a:t>
            </a:r>
          </a:p>
        </p:txBody>
      </p:sp>
      <p:pic>
        <p:nvPicPr>
          <p:cNvPr id="3" name="Picture 2">
            <a:extLst>
              <a:ext uri="{FF2B5EF4-FFF2-40B4-BE49-F238E27FC236}">
                <a16:creationId xmlns:a16="http://schemas.microsoft.com/office/drawing/2014/main" id="{D4445D74-251E-7C45-ABFC-CFC18B71DD5B}"/>
              </a:ext>
            </a:extLst>
          </p:cNvPr>
          <p:cNvPicPr>
            <a:picLocks noChangeAspect="1"/>
          </p:cNvPicPr>
          <p:nvPr/>
        </p:nvPicPr>
        <p:blipFill>
          <a:blip r:embed="rId3"/>
          <a:stretch>
            <a:fillRect/>
          </a:stretch>
        </p:blipFill>
        <p:spPr>
          <a:xfrm>
            <a:off x="5646279" y="2023173"/>
            <a:ext cx="5308600" cy="3771900"/>
          </a:xfrm>
          <a:prstGeom prst="rect">
            <a:avLst/>
          </a:prstGeom>
        </p:spPr>
      </p:pic>
      <p:sp>
        <p:nvSpPr>
          <p:cNvPr id="16" name="TextBox 15">
            <a:extLst>
              <a:ext uri="{FF2B5EF4-FFF2-40B4-BE49-F238E27FC236}">
                <a16:creationId xmlns:a16="http://schemas.microsoft.com/office/drawing/2014/main" id="{32FDDE1A-D0F4-8349-BA63-CFA22913C013}"/>
              </a:ext>
            </a:extLst>
          </p:cNvPr>
          <p:cNvSpPr txBox="1"/>
          <p:nvPr/>
        </p:nvSpPr>
        <p:spPr>
          <a:xfrm>
            <a:off x="929424" y="2176865"/>
            <a:ext cx="4519398" cy="1846659"/>
          </a:xfrm>
          <a:prstGeom prst="rect">
            <a:avLst/>
          </a:prstGeom>
          <a:noFill/>
        </p:spPr>
        <p:txBody>
          <a:bodyPr wrap="square" rtlCol="0">
            <a:spAutoFit/>
          </a:bodyPr>
          <a:lstStyle/>
          <a:p>
            <a:r>
              <a:rPr lang="en-US" sz="2000" b="1" dirty="0">
                <a:latin typeface="Quicksand" pitchFamily="2" charset="77"/>
              </a:rPr>
              <a:t>Many Non-Exclusive Labels</a:t>
            </a:r>
          </a:p>
          <a:p>
            <a:pPr marL="688975" lvl="1" indent="-230188">
              <a:buFont typeface="Arial" panose="020B0604020202020204" pitchFamily="34" charset="0"/>
              <a:buChar char="•"/>
            </a:pPr>
            <a:r>
              <a:rPr lang="en-US" sz="2000" dirty="0">
                <a:latin typeface="Quicksand" pitchFamily="2" charset="77"/>
              </a:rPr>
              <a:t>We would create a sigmoid output layer with one output for each class we are predicting. </a:t>
            </a:r>
          </a:p>
          <a:p>
            <a:pPr marL="688975" lvl="1" indent="-230188">
              <a:buFont typeface="Arial" panose="020B0604020202020204" pitchFamily="34" charset="0"/>
              <a:buChar char="•"/>
            </a:pPr>
            <a:r>
              <a:rPr lang="en-US" sz="2000" dirty="0">
                <a:latin typeface="Quicksand" pitchFamily="2" charset="77"/>
              </a:rPr>
              <a:t>Train on all labels together. </a:t>
            </a:r>
            <a:endParaRPr lang="en-US" dirty="0">
              <a:latin typeface="Quicksand" pitchFamily="2" charset="77"/>
            </a:endParaRPr>
          </a:p>
          <a:p>
            <a:pPr marL="171450" indent="-171450">
              <a:buFont typeface="Arial" panose="020B0604020202020204" pitchFamily="34" charset="0"/>
              <a:buChar char="•"/>
            </a:pPr>
            <a:endParaRPr lang="en-US" sz="1400" dirty="0">
              <a:latin typeface="Quicksand" pitchFamily="2" charset="77"/>
            </a:endParaRPr>
          </a:p>
        </p:txBody>
      </p:sp>
    </p:spTree>
    <p:extLst>
      <p:ext uri="{BB962C8B-B14F-4D97-AF65-F5344CB8AC3E}">
        <p14:creationId xmlns:p14="http://schemas.microsoft.com/office/powerpoint/2010/main" val="3380145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055613" y="613442"/>
            <a:ext cx="8080774" cy="923330"/>
          </a:xfrm>
          <a:prstGeom prst="rect">
            <a:avLst/>
          </a:prstGeom>
          <a:noFill/>
        </p:spPr>
        <p:txBody>
          <a:bodyPr wrap="square" rtlCol="0">
            <a:spAutoFit/>
          </a:bodyPr>
          <a:lstStyle/>
          <a:p>
            <a:pPr algn="ctr"/>
            <a:r>
              <a:rPr lang="en-US" sz="5400" dirty="0">
                <a:latin typeface="Economica" panose="02000506040000020004" pitchFamily="2" charset="77"/>
              </a:rPr>
              <a:t>We Know Enough for a Forward Pass</a:t>
            </a:r>
          </a:p>
        </p:txBody>
      </p:sp>
      <p:pic>
        <p:nvPicPr>
          <p:cNvPr id="3" name="Picture 8" descr="The structure of a simple Multi-Layer Feedfoward Neural Network | Download  Scientific Diagram">
            <a:extLst>
              <a:ext uri="{FF2B5EF4-FFF2-40B4-BE49-F238E27FC236}">
                <a16:creationId xmlns:a16="http://schemas.microsoft.com/office/drawing/2014/main" id="{DE12A368-C465-AF41-91C4-AC023CBE849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9" t="1950" r="2209" b="1954"/>
          <a:stretch/>
        </p:blipFill>
        <p:spPr bwMode="auto">
          <a:xfrm>
            <a:off x="6094529" y="2255870"/>
            <a:ext cx="4979867" cy="361202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15F0E56-F714-A146-8F15-5B92C2EC7202}"/>
                  </a:ext>
                </a:extLst>
              </p:cNvPr>
              <p:cNvSpPr txBox="1"/>
              <p:nvPr/>
            </p:nvSpPr>
            <p:spPr>
              <a:xfrm>
                <a:off x="603699" y="3142200"/>
                <a:ext cx="3869553" cy="3172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𝜑</m:t>
                      </m:r>
                      <m:r>
                        <a:rPr lang="en-US" sz="1400" b="0" i="1" smtClean="0">
                          <a:latin typeface="Cambria Math" panose="02040503050406030204" pitchFamily="18" charset="0"/>
                        </a:rPr>
                        <m:t> (</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𝑥</m:t>
                          </m:r>
                        </m:e>
                        <m:sub>
                          <m:r>
                            <a:rPr lang="en-US" sz="1400" i="1">
                              <a:latin typeface="Cambria Math" panose="02040503050406030204" pitchFamily="18" charset="0"/>
                            </a:rPr>
                            <m:t>1</m:t>
                          </m:r>
                        </m:sub>
                      </m:sSub>
                      <m:r>
                        <a:rPr lang="en-US" sz="140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1,</m:t>
                          </m:r>
                          <m:r>
                            <a:rPr lang="en-US" sz="1400" i="1">
                              <a:latin typeface="Cambria Math" panose="02040503050406030204" pitchFamily="18" charset="0"/>
                            </a:rPr>
                            <m:t>1</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1,2</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oMath>
                  </m:oMathPara>
                </a14:m>
                <a:endParaRPr lang="en-US" sz="1400" dirty="0">
                  <a:latin typeface="Quicksand" pitchFamily="2" charset="77"/>
                </a:endParaRPr>
              </a:p>
            </p:txBody>
          </p:sp>
        </mc:Choice>
        <mc:Fallback xmlns="">
          <p:sp>
            <p:nvSpPr>
              <p:cNvPr id="5" name="TextBox 4">
                <a:extLst>
                  <a:ext uri="{FF2B5EF4-FFF2-40B4-BE49-F238E27FC236}">
                    <a16:creationId xmlns:a16="http://schemas.microsoft.com/office/drawing/2014/main" id="{215F0E56-F714-A146-8F15-5B92C2EC7202}"/>
                  </a:ext>
                </a:extLst>
              </p:cNvPr>
              <p:cNvSpPr txBox="1">
                <a:spLocks noRot="1" noChangeAspect="1" noMove="1" noResize="1" noEditPoints="1" noAdjustHandles="1" noChangeArrowheads="1" noChangeShapeType="1" noTextEdit="1"/>
              </p:cNvSpPr>
              <p:nvPr/>
            </p:nvSpPr>
            <p:spPr>
              <a:xfrm>
                <a:off x="603699" y="3142200"/>
                <a:ext cx="3869553" cy="317203"/>
              </a:xfrm>
              <a:prstGeom prst="rect">
                <a:avLst/>
              </a:prstGeom>
              <a:blipFill>
                <a:blip r:embed="rId4"/>
                <a:stretch>
                  <a:fillRect b="-7692"/>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25CC6B70-BD0E-B446-BE96-2CC532C07923}"/>
              </a:ext>
            </a:extLst>
          </p:cNvPr>
          <p:cNvSpPr txBox="1"/>
          <p:nvPr/>
        </p:nvSpPr>
        <p:spPr>
          <a:xfrm>
            <a:off x="10734260" y="3245054"/>
            <a:ext cx="569843" cy="1790772"/>
          </a:xfrm>
          <a:prstGeom prst="rect">
            <a:avLst/>
          </a:prstGeom>
          <a:solidFill>
            <a:schemeClr val="bg1"/>
          </a:solidFill>
        </p:spPr>
        <p:txBody>
          <a:bodyPr wrap="square" rtlCol="0">
            <a:spAutoFit/>
          </a:bodyPr>
          <a:lstStyle/>
          <a:p>
            <a:endParaRPr lang="en-US" dirty="0"/>
          </a:p>
        </p:txBody>
      </p:sp>
      <p:sp>
        <p:nvSpPr>
          <p:cNvPr id="8" name="TextBox 7">
            <a:extLst>
              <a:ext uri="{FF2B5EF4-FFF2-40B4-BE49-F238E27FC236}">
                <a16:creationId xmlns:a16="http://schemas.microsoft.com/office/drawing/2014/main" id="{9E2B0BA3-07DF-CD43-9EC1-C9BF8CE7BA08}"/>
              </a:ext>
            </a:extLst>
          </p:cNvPr>
          <p:cNvSpPr txBox="1"/>
          <p:nvPr/>
        </p:nvSpPr>
        <p:spPr>
          <a:xfrm>
            <a:off x="6109252" y="3631096"/>
            <a:ext cx="901148" cy="2093843"/>
          </a:xfrm>
          <a:prstGeom prst="rect">
            <a:avLst/>
          </a:prstGeom>
          <a:solidFill>
            <a:schemeClr val="bg1"/>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CA6D299-BEB1-D941-9859-C5B5ADC5ECFA}"/>
                  </a:ext>
                </a:extLst>
              </p:cNvPr>
              <p:cNvSpPr txBox="1"/>
              <p:nvPr/>
            </p:nvSpPr>
            <p:spPr>
              <a:xfrm>
                <a:off x="6262780" y="2938559"/>
                <a:ext cx="251791" cy="276999"/>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1</m:t>
                          </m:r>
                        </m:sub>
                      </m:sSub>
                    </m:oMath>
                  </m:oMathPara>
                </a14:m>
                <a:endParaRPr lang="en-US" sz="1200" dirty="0"/>
              </a:p>
            </p:txBody>
          </p:sp>
        </mc:Choice>
        <mc:Fallback xmlns="">
          <p:sp>
            <p:nvSpPr>
              <p:cNvPr id="11" name="TextBox 10">
                <a:extLst>
                  <a:ext uri="{FF2B5EF4-FFF2-40B4-BE49-F238E27FC236}">
                    <a16:creationId xmlns:a16="http://schemas.microsoft.com/office/drawing/2014/main" id="{BCA6D299-BEB1-D941-9859-C5B5ADC5ECFA}"/>
                  </a:ext>
                </a:extLst>
              </p:cNvPr>
              <p:cNvSpPr txBox="1">
                <a:spLocks noRot="1" noChangeAspect="1" noMove="1" noResize="1" noEditPoints="1" noAdjustHandles="1" noChangeArrowheads="1" noChangeShapeType="1" noTextEdit="1"/>
              </p:cNvSpPr>
              <p:nvPr/>
            </p:nvSpPr>
            <p:spPr>
              <a:xfrm>
                <a:off x="6262780" y="2938559"/>
                <a:ext cx="251791" cy="276999"/>
              </a:xfrm>
              <a:prstGeom prst="rect">
                <a:avLst/>
              </a:prstGeom>
              <a:blipFill>
                <a:blip r:embed="rId7"/>
                <a:stretch>
                  <a:fillRect r="-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32A5438-C64E-0B48-8A9A-F36E5235637F}"/>
                  </a:ext>
                </a:extLst>
              </p:cNvPr>
              <p:cNvSpPr txBox="1"/>
              <p:nvPr/>
            </p:nvSpPr>
            <p:spPr>
              <a:xfrm>
                <a:off x="9213937" y="2738564"/>
                <a:ext cx="410818"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𝑦</m:t>
                          </m:r>
                        </m:e>
                        <m:sub>
                          <m:r>
                            <a:rPr lang="en-US" sz="1200" b="0" i="1" smtClean="0">
                              <a:latin typeface="Cambria Math" panose="02040503050406030204" pitchFamily="18" charset="0"/>
                            </a:rPr>
                            <m:t>1</m:t>
                          </m:r>
                        </m:sub>
                      </m:sSub>
                    </m:oMath>
                  </m:oMathPara>
                </a14:m>
                <a:endParaRPr lang="en-US" sz="1200" dirty="0"/>
              </a:p>
            </p:txBody>
          </p:sp>
        </mc:Choice>
        <mc:Fallback xmlns="">
          <p:sp>
            <p:nvSpPr>
              <p:cNvPr id="12" name="TextBox 11">
                <a:extLst>
                  <a:ext uri="{FF2B5EF4-FFF2-40B4-BE49-F238E27FC236}">
                    <a16:creationId xmlns:a16="http://schemas.microsoft.com/office/drawing/2014/main" id="{632A5438-C64E-0B48-8A9A-F36E5235637F}"/>
                  </a:ext>
                </a:extLst>
              </p:cNvPr>
              <p:cNvSpPr txBox="1">
                <a:spLocks noRot="1" noChangeAspect="1" noMove="1" noResize="1" noEditPoints="1" noAdjustHandles="1" noChangeArrowheads="1" noChangeShapeType="1" noTextEdit="1"/>
              </p:cNvSpPr>
              <p:nvPr/>
            </p:nvSpPr>
            <p:spPr>
              <a:xfrm>
                <a:off x="9213937" y="2738564"/>
                <a:ext cx="410818" cy="276999"/>
              </a:xfrm>
              <a:prstGeom prst="rect">
                <a:avLst/>
              </a:prstGeom>
              <a:blipFill>
                <a:blip r:embed="rId8"/>
                <a:stretch>
                  <a:fillRect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30038AD-5E57-5D4D-9E19-CF90BCC1CA3E}"/>
                  </a:ext>
                </a:extLst>
              </p:cNvPr>
              <p:cNvSpPr txBox="1"/>
              <p:nvPr/>
            </p:nvSpPr>
            <p:spPr>
              <a:xfrm>
                <a:off x="8518561" y="2788068"/>
                <a:ext cx="410818"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𝑊</m:t>
                      </m:r>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𝑏</m:t>
                          </m:r>
                        </m:e>
                        <m:sub>
                          <m:r>
                            <a:rPr lang="en-US" sz="1200" b="0" i="1" smtClean="0">
                              <a:latin typeface="Cambria Math" panose="02040503050406030204" pitchFamily="18" charset="0"/>
                            </a:rPr>
                            <m:t>1</m:t>
                          </m:r>
                        </m:sub>
                      </m:sSub>
                    </m:oMath>
                  </m:oMathPara>
                </a14:m>
                <a:endParaRPr lang="en-US" sz="1200" dirty="0"/>
              </a:p>
            </p:txBody>
          </p:sp>
        </mc:Choice>
        <mc:Fallback xmlns="">
          <p:sp>
            <p:nvSpPr>
              <p:cNvPr id="13" name="TextBox 12">
                <a:extLst>
                  <a:ext uri="{FF2B5EF4-FFF2-40B4-BE49-F238E27FC236}">
                    <a16:creationId xmlns:a16="http://schemas.microsoft.com/office/drawing/2014/main" id="{130038AD-5E57-5D4D-9E19-CF90BCC1CA3E}"/>
                  </a:ext>
                </a:extLst>
              </p:cNvPr>
              <p:cNvSpPr txBox="1">
                <a:spLocks noRot="1" noChangeAspect="1" noMove="1" noResize="1" noEditPoints="1" noAdjustHandles="1" noChangeArrowheads="1" noChangeShapeType="1" noTextEdit="1"/>
              </p:cNvSpPr>
              <p:nvPr/>
            </p:nvSpPr>
            <p:spPr>
              <a:xfrm>
                <a:off x="8518561" y="2788068"/>
                <a:ext cx="410818" cy="276999"/>
              </a:xfrm>
              <a:prstGeom prst="rect">
                <a:avLst/>
              </a:prstGeom>
              <a:blipFill>
                <a:blip r:embed="rId9"/>
                <a:stretch>
                  <a:fillRect l="-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B14EBCE-3A43-9A41-A342-84DD3A408274}"/>
                  </a:ext>
                </a:extLst>
              </p:cNvPr>
              <p:cNvSpPr txBox="1"/>
              <p:nvPr/>
            </p:nvSpPr>
            <p:spPr>
              <a:xfrm>
                <a:off x="603699" y="3543294"/>
                <a:ext cx="3869553" cy="3354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𝜑</m:t>
                      </m:r>
                      <m:r>
                        <a:rPr lang="en-US" sz="1400" b="0" i="1" smtClean="0">
                          <a:latin typeface="Cambria Math" panose="02040503050406030204" pitchFamily="18" charset="0"/>
                        </a:rPr>
                        <m:t> </m:t>
                      </m:r>
                      <m:d>
                        <m:dPr>
                          <m:ctrlPr>
                            <a:rPr lang="en-US" sz="1400" b="0" i="1" smtClean="0">
                              <a:latin typeface="Cambria Math" panose="02040503050406030204" pitchFamily="18" charset="0"/>
                            </a:rPr>
                          </m:ctrlPr>
                        </m:dPr>
                        <m:e>
                          <m:sSub>
                            <m:sSubPr>
                              <m:ctrlPr>
                                <a:rPr lang="en-US" sz="1400" i="1">
                                  <a:latin typeface="Cambria Math" panose="02040503050406030204" pitchFamily="18" charset="0"/>
                                </a:rPr>
                              </m:ctrlPr>
                            </m:sSubPr>
                            <m:e>
                              <m:r>
                                <a:rPr lang="en-US" sz="1400" b="0" i="1" smtClean="0">
                                  <a:latin typeface="Cambria Math" panose="02040503050406030204" pitchFamily="18" charset="0"/>
                                </a:rPr>
                                <m:t>𝑥</m:t>
                              </m:r>
                            </m:e>
                            <m:sub>
                              <m:r>
                                <a:rPr lang="en-US" sz="1400" i="1">
                                  <a:latin typeface="Cambria Math" panose="02040503050406030204" pitchFamily="18" charset="0"/>
                                </a:rPr>
                                <m:t>1</m:t>
                              </m:r>
                            </m:sub>
                          </m:sSub>
                          <m:r>
                            <a:rPr lang="en-US" sz="140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2,1</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i="1">
                                  <a:latin typeface="Cambria Math" panose="02040503050406030204" pitchFamily="18" charset="0"/>
                                </a:rPr>
                                <m:t>2,</m:t>
                              </m:r>
                              <m:r>
                                <a:rPr lang="en-US" sz="1400" b="0" i="1" smtClean="0">
                                  <a:latin typeface="Cambria Math" panose="02040503050406030204" pitchFamily="18" charset="0"/>
                                </a:rPr>
                                <m:t>2</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2</m:t>
                              </m:r>
                            </m:sub>
                          </m:sSub>
                        </m:e>
                      </m:d>
                    </m:oMath>
                  </m:oMathPara>
                </a14:m>
                <a:endParaRPr lang="en-US" sz="1400" b="0" dirty="0">
                  <a:latin typeface="Quicksand" pitchFamily="2" charset="77"/>
                </a:endParaRPr>
              </a:p>
            </p:txBody>
          </p:sp>
        </mc:Choice>
        <mc:Fallback xmlns="">
          <p:sp>
            <p:nvSpPr>
              <p:cNvPr id="14" name="TextBox 13">
                <a:extLst>
                  <a:ext uri="{FF2B5EF4-FFF2-40B4-BE49-F238E27FC236}">
                    <a16:creationId xmlns:a16="http://schemas.microsoft.com/office/drawing/2014/main" id="{DB14EBCE-3A43-9A41-A342-84DD3A408274}"/>
                  </a:ext>
                </a:extLst>
              </p:cNvPr>
              <p:cNvSpPr txBox="1">
                <a:spLocks noRot="1" noChangeAspect="1" noMove="1" noResize="1" noEditPoints="1" noAdjustHandles="1" noChangeArrowheads="1" noChangeShapeType="1" noTextEdit="1"/>
              </p:cNvSpPr>
              <p:nvPr/>
            </p:nvSpPr>
            <p:spPr>
              <a:xfrm>
                <a:off x="603699" y="3543294"/>
                <a:ext cx="3869553" cy="335476"/>
              </a:xfrm>
              <a:prstGeom prst="rect">
                <a:avLst/>
              </a:prstGeom>
              <a:blipFill>
                <a:blip r:embed="rId10"/>
                <a:stretch>
                  <a:fillRect b="-10714"/>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76C29C33-734F-7B42-81CE-46FACA145E78}"/>
              </a:ext>
            </a:extLst>
          </p:cNvPr>
          <p:cNvSpPr txBox="1"/>
          <p:nvPr/>
        </p:nvSpPr>
        <p:spPr>
          <a:xfrm>
            <a:off x="974196" y="2410356"/>
            <a:ext cx="3869553" cy="707886"/>
          </a:xfrm>
          <a:prstGeom prst="rect">
            <a:avLst/>
          </a:prstGeom>
          <a:noFill/>
        </p:spPr>
        <p:txBody>
          <a:bodyPr wrap="square" rtlCol="0">
            <a:spAutoFit/>
          </a:bodyPr>
          <a:lstStyle/>
          <a:p>
            <a:r>
              <a:rPr lang="en-US" sz="2000" b="1" dirty="0">
                <a:latin typeface="Quicksand" pitchFamily="2" charset="77"/>
              </a:rPr>
              <a:t>Calculate Output of Each Node Sequentially</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9D7F4F5-843C-C449-B4DF-9E5E13FCD82D}"/>
                  </a:ext>
                </a:extLst>
              </p:cNvPr>
              <p:cNvSpPr txBox="1"/>
              <p:nvPr/>
            </p:nvSpPr>
            <p:spPr>
              <a:xfrm>
                <a:off x="603699" y="3935617"/>
                <a:ext cx="386955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oMath>
                  </m:oMathPara>
                </a14:m>
                <a:endParaRPr lang="en-US" sz="1400" b="0" dirty="0">
                  <a:latin typeface="Quicksand" pitchFamily="2" charset="77"/>
                </a:endParaRPr>
              </a:p>
            </p:txBody>
          </p:sp>
        </mc:Choice>
        <mc:Fallback xmlns="">
          <p:sp>
            <p:nvSpPr>
              <p:cNvPr id="19" name="TextBox 18">
                <a:extLst>
                  <a:ext uri="{FF2B5EF4-FFF2-40B4-BE49-F238E27FC236}">
                    <a16:creationId xmlns:a16="http://schemas.microsoft.com/office/drawing/2014/main" id="{49D7F4F5-843C-C449-B4DF-9E5E13FCD82D}"/>
                  </a:ext>
                </a:extLst>
              </p:cNvPr>
              <p:cNvSpPr txBox="1">
                <a:spLocks noRot="1" noChangeAspect="1" noMove="1" noResize="1" noEditPoints="1" noAdjustHandles="1" noChangeArrowheads="1" noChangeShapeType="1" noTextEdit="1"/>
              </p:cNvSpPr>
              <p:nvPr/>
            </p:nvSpPr>
            <p:spPr>
              <a:xfrm>
                <a:off x="603699" y="3935617"/>
                <a:ext cx="3869553" cy="307777"/>
              </a:xfrm>
              <a:prstGeom prst="rect">
                <a:avLst/>
              </a:prstGeom>
              <a:blipFill>
                <a:blip r:embed="rId11"/>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44F328D2-6EC4-0343-8480-E872B69ECE4D}"/>
              </a:ext>
            </a:extLst>
          </p:cNvPr>
          <p:cNvSpPr txBox="1"/>
          <p:nvPr/>
        </p:nvSpPr>
        <p:spPr>
          <a:xfrm>
            <a:off x="974195" y="4327940"/>
            <a:ext cx="3869553" cy="707886"/>
          </a:xfrm>
          <a:prstGeom prst="rect">
            <a:avLst/>
          </a:prstGeom>
          <a:noFill/>
        </p:spPr>
        <p:txBody>
          <a:bodyPr wrap="square" rtlCol="0">
            <a:spAutoFit/>
          </a:bodyPr>
          <a:lstStyle/>
          <a:p>
            <a:r>
              <a:rPr lang="en-US" sz="2000" b="1" dirty="0">
                <a:latin typeface="Quicksand" pitchFamily="2" charset="77"/>
              </a:rPr>
              <a:t>Eventually We Obtain Model’s Predictions</a:t>
            </a:r>
          </a:p>
        </p:txBody>
      </p:sp>
    </p:spTree>
    <p:extLst>
      <p:ext uri="{BB962C8B-B14F-4D97-AF65-F5344CB8AC3E}">
        <p14:creationId xmlns:p14="http://schemas.microsoft.com/office/powerpoint/2010/main" val="13476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7F0EBD-F03A-FC46-8E96-7843E7A2EBF4}"/>
              </a:ext>
            </a:extLst>
          </p:cNvPr>
          <p:cNvSpPr>
            <a:spLocks noGrp="1"/>
          </p:cNvSpPr>
          <p:nvPr>
            <p:ph type="sldNum" sz="quarter" idx="12"/>
          </p:nvPr>
        </p:nvSpPr>
        <p:spPr/>
        <p:txBody>
          <a:bodyPr/>
          <a:lstStyle/>
          <a:p>
            <a:fld id="{5F85BDAF-76E7-5E4A-80A9-F732B06DC713}" type="slidenum">
              <a:rPr lang="en-US" smtClean="0"/>
              <a:t>15</a:t>
            </a:fld>
            <a:endParaRPr lang="en-US"/>
          </a:p>
        </p:txBody>
      </p:sp>
      <p:sp>
        <p:nvSpPr>
          <p:cNvPr id="6" name="TextBox 5">
            <a:extLst>
              <a:ext uri="{FF2B5EF4-FFF2-40B4-BE49-F238E27FC236}">
                <a16:creationId xmlns:a16="http://schemas.microsoft.com/office/drawing/2014/main" id="{A96ED50C-E30B-CC43-9CCB-DF622C0118BC}"/>
              </a:ext>
            </a:extLst>
          </p:cNvPr>
          <p:cNvSpPr txBox="1"/>
          <p:nvPr/>
        </p:nvSpPr>
        <p:spPr>
          <a:xfrm>
            <a:off x="2865519" y="393366"/>
            <a:ext cx="6460957" cy="923330"/>
          </a:xfrm>
          <a:prstGeom prst="rect">
            <a:avLst/>
          </a:prstGeom>
          <a:noFill/>
        </p:spPr>
        <p:txBody>
          <a:bodyPr wrap="square" rtlCol="0">
            <a:spAutoFit/>
          </a:bodyPr>
          <a:lstStyle/>
          <a:p>
            <a:pPr algn="ctr"/>
            <a:r>
              <a:rPr lang="en-US" sz="5400" dirty="0">
                <a:latin typeface="Economica" panose="02000506040000020004" pitchFamily="2" charset="77"/>
              </a:rPr>
              <a:t>Calculate Loss</a:t>
            </a:r>
          </a:p>
        </p:txBody>
      </p:sp>
      <p:pic>
        <p:nvPicPr>
          <p:cNvPr id="17410" name="Picture 2">
            <a:extLst>
              <a:ext uri="{FF2B5EF4-FFF2-40B4-BE49-F238E27FC236}">
                <a16:creationId xmlns:a16="http://schemas.microsoft.com/office/drawing/2014/main" id="{28FC3DCC-F2FA-3744-A6AF-57C0C78E61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397" y="1720850"/>
            <a:ext cx="5791200" cy="4419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5F0DA7F-71C0-9549-AD82-50ABCBAF2170}"/>
              </a:ext>
            </a:extLst>
          </p:cNvPr>
          <p:cNvSpPr/>
          <p:nvPr/>
        </p:nvSpPr>
        <p:spPr>
          <a:xfrm>
            <a:off x="5208104" y="3925404"/>
            <a:ext cx="3975652" cy="23058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5411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055613" y="613442"/>
            <a:ext cx="8080774" cy="923330"/>
          </a:xfrm>
          <a:prstGeom prst="rect">
            <a:avLst/>
          </a:prstGeom>
          <a:noFill/>
        </p:spPr>
        <p:txBody>
          <a:bodyPr wrap="square" rtlCol="0">
            <a:spAutoFit/>
          </a:bodyPr>
          <a:lstStyle/>
          <a:p>
            <a:pPr algn="ctr"/>
            <a:r>
              <a:rPr lang="en-US" sz="5400" dirty="0">
                <a:latin typeface="Economica" panose="02000506040000020004" pitchFamily="2" charset="77"/>
              </a:rPr>
              <a:t>Loss Functions</a:t>
            </a:r>
          </a:p>
        </p:txBody>
      </p:sp>
      <p:pic>
        <p:nvPicPr>
          <p:cNvPr id="17410" name="Picture 2">
            <a:extLst>
              <a:ext uri="{FF2B5EF4-FFF2-40B4-BE49-F238E27FC236}">
                <a16:creationId xmlns:a16="http://schemas.microsoft.com/office/drawing/2014/main" id="{5C165F26-6CBE-154E-A0BD-ACB29E8C73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615" y="2856856"/>
            <a:ext cx="3267133" cy="47099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B081A554-86EC-8643-9CCD-62C8AB134530}"/>
              </a:ext>
            </a:extLst>
          </p:cNvPr>
          <p:cNvSpPr txBox="1"/>
          <p:nvPr/>
        </p:nvSpPr>
        <p:spPr>
          <a:xfrm>
            <a:off x="974196" y="2410356"/>
            <a:ext cx="4353178" cy="3170099"/>
          </a:xfrm>
          <a:prstGeom prst="rect">
            <a:avLst/>
          </a:prstGeom>
          <a:noFill/>
        </p:spPr>
        <p:txBody>
          <a:bodyPr wrap="square" rtlCol="0">
            <a:spAutoFit/>
          </a:bodyPr>
          <a:lstStyle/>
          <a:p>
            <a:r>
              <a:rPr lang="en-US" sz="2000" b="1" u="sng" dirty="0">
                <a:latin typeface="Quicksand" pitchFamily="2" charset="77"/>
              </a:rPr>
              <a:t>Cross-Entropy / Log-Loss</a:t>
            </a:r>
          </a:p>
          <a:p>
            <a:pPr marL="171450" indent="-171450">
              <a:buFont typeface="Arial" panose="020B0604020202020204" pitchFamily="34" charset="0"/>
              <a:buChar char="•"/>
            </a:pPr>
            <a:endParaRPr lang="en-US" sz="2000" b="1" dirty="0">
              <a:latin typeface="Quicksand" pitchFamily="2" charset="77"/>
            </a:endParaRPr>
          </a:p>
          <a:p>
            <a:endParaRPr lang="en-US" sz="2000" b="1" dirty="0">
              <a:latin typeface="Quicksand" pitchFamily="2" charset="77"/>
            </a:endParaRPr>
          </a:p>
          <a:p>
            <a:pPr marL="171450" indent="-171450">
              <a:buFont typeface="Arial" panose="020B0604020202020204" pitchFamily="34" charset="0"/>
              <a:buChar char="•"/>
            </a:pPr>
            <a:r>
              <a:rPr lang="en-US" sz="2000" dirty="0">
                <a:latin typeface="Quicksand" pitchFamily="2" charset="77"/>
              </a:rPr>
              <a:t>Typical for binary outcomes. Value grows exponentially larger as the predicted probability moves away from the true 0,1 label.</a:t>
            </a:r>
          </a:p>
          <a:p>
            <a:pPr marL="171450" indent="-171450">
              <a:buFont typeface="Arial" panose="020B0604020202020204" pitchFamily="34" charset="0"/>
              <a:buChar char="•"/>
            </a:pPr>
            <a:r>
              <a:rPr lang="en-US" sz="2000" dirty="0">
                <a:latin typeface="Quicksand" pitchFamily="2" charset="77"/>
              </a:rPr>
              <a:t>Multi-category outcomes have an analogous loss function known as categorical cross-entropy.</a:t>
            </a:r>
            <a:endParaRPr lang="en-US" sz="1400" dirty="0">
              <a:latin typeface="Quicksand" pitchFamily="2" charset="77"/>
            </a:endParaRPr>
          </a:p>
        </p:txBody>
      </p:sp>
      <p:sp>
        <p:nvSpPr>
          <p:cNvPr id="22" name="TextBox 21">
            <a:extLst>
              <a:ext uri="{FF2B5EF4-FFF2-40B4-BE49-F238E27FC236}">
                <a16:creationId xmlns:a16="http://schemas.microsoft.com/office/drawing/2014/main" id="{423C1AC5-9DD4-C849-8EE6-FCAD129AC885}"/>
              </a:ext>
            </a:extLst>
          </p:cNvPr>
          <p:cNvSpPr txBox="1"/>
          <p:nvPr/>
        </p:nvSpPr>
        <p:spPr>
          <a:xfrm>
            <a:off x="6626248" y="4566834"/>
            <a:ext cx="4353178" cy="1938992"/>
          </a:xfrm>
          <a:prstGeom prst="rect">
            <a:avLst/>
          </a:prstGeom>
          <a:noFill/>
        </p:spPr>
        <p:txBody>
          <a:bodyPr wrap="square" rtlCol="0">
            <a:spAutoFit/>
          </a:bodyPr>
          <a:lstStyle/>
          <a:p>
            <a:r>
              <a:rPr lang="en-US" sz="2000" b="1" u="sng" dirty="0">
                <a:latin typeface="Quicksand" pitchFamily="2" charset="77"/>
              </a:rPr>
              <a:t>MSE / Quadratic / L2 Loss</a:t>
            </a:r>
          </a:p>
          <a:p>
            <a:pPr marL="171450" indent="-171450">
              <a:buFont typeface="Arial" panose="020B0604020202020204" pitchFamily="34" charset="0"/>
              <a:buChar char="•"/>
            </a:pPr>
            <a:endParaRPr lang="en-US" sz="2000" b="1" dirty="0">
              <a:latin typeface="Quicksand" pitchFamily="2" charset="77"/>
            </a:endParaRPr>
          </a:p>
          <a:p>
            <a:endParaRPr lang="en-US" sz="2000" b="1" dirty="0">
              <a:latin typeface="Quicksand" pitchFamily="2" charset="77"/>
            </a:endParaRPr>
          </a:p>
          <a:p>
            <a:pPr marL="171450" indent="-171450">
              <a:buFont typeface="Arial" panose="020B0604020202020204" pitchFamily="34" charset="0"/>
              <a:buChar char="•"/>
            </a:pPr>
            <a:r>
              <a:rPr lang="en-US" sz="2000" dirty="0">
                <a:latin typeface="Quicksand" pitchFamily="2" charset="77"/>
              </a:rPr>
              <a:t>Typical for continuous outcomes, larger errors penalized exponentially more. This should look familiar!</a:t>
            </a:r>
            <a:endParaRPr lang="en-US" sz="1400" dirty="0">
              <a:latin typeface="Quicksand" pitchFamily="2" charset="77"/>
            </a:endParaRPr>
          </a:p>
        </p:txBody>
      </p:sp>
      <p:pic>
        <p:nvPicPr>
          <p:cNvPr id="17412" name="Picture 4">
            <a:extLst>
              <a:ext uri="{FF2B5EF4-FFF2-40B4-BE49-F238E27FC236}">
                <a16:creationId xmlns:a16="http://schemas.microsoft.com/office/drawing/2014/main" id="{4AFA1031-AD7A-084B-AC8A-FC6AE51959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5892" y="5117512"/>
            <a:ext cx="1608338" cy="366814"/>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70F1F266-8EAF-D04E-9DBA-E5D2077F8217}"/>
              </a:ext>
            </a:extLst>
          </p:cNvPr>
          <p:cNvSpPr txBox="1"/>
          <p:nvPr/>
        </p:nvSpPr>
        <p:spPr>
          <a:xfrm>
            <a:off x="6657641" y="1968967"/>
            <a:ext cx="4353178" cy="2246769"/>
          </a:xfrm>
          <a:prstGeom prst="rect">
            <a:avLst/>
          </a:prstGeom>
          <a:noFill/>
        </p:spPr>
        <p:txBody>
          <a:bodyPr wrap="square" rtlCol="0">
            <a:spAutoFit/>
          </a:bodyPr>
          <a:lstStyle/>
          <a:p>
            <a:r>
              <a:rPr lang="en-US" sz="2000" b="1" u="sng" dirty="0">
                <a:latin typeface="Quicksand" pitchFamily="2" charset="77"/>
              </a:rPr>
              <a:t>MAE / L1 Loss</a:t>
            </a:r>
          </a:p>
          <a:p>
            <a:pPr marL="171450" indent="-171450">
              <a:buFont typeface="Arial" panose="020B0604020202020204" pitchFamily="34" charset="0"/>
              <a:buChar char="•"/>
            </a:pPr>
            <a:endParaRPr lang="en-US" sz="2000" b="1" dirty="0">
              <a:latin typeface="Quicksand" pitchFamily="2" charset="77"/>
            </a:endParaRPr>
          </a:p>
          <a:p>
            <a:endParaRPr lang="en-US" sz="2000" b="1" dirty="0">
              <a:latin typeface="Quicksand" pitchFamily="2" charset="77"/>
            </a:endParaRPr>
          </a:p>
          <a:p>
            <a:pPr marL="171450" indent="-171450">
              <a:buFont typeface="Arial" panose="020B0604020202020204" pitchFamily="34" charset="0"/>
              <a:buChar char="•"/>
            </a:pPr>
            <a:r>
              <a:rPr lang="en-US" sz="2000" dirty="0">
                <a:latin typeface="Quicksand" pitchFamily="2" charset="77"/>
              </a:rPr>
              <a:t>Typical for continuous outcomes. Errors are penalized homogenously, in magnitude and direction. This should look familiar!</a:t>
            </a:r>
            <a:endParaRPr lang="en-US" sz="1400" dirty="0">
              <a:latin typeface="Quicksand" pitchFamily="2" charset="77"/>
            </a:endParaRPr>
          </a:p>
        </p:txBody>
      </p:sp>
      <p:pic>
        <p:nvPicPr>
          <p:cNvPr id="17414" name="Picture 6">
            <a:extLst>
              <a:ext uri="{FF2B5EF4-FFF2-40B4-BE49-F238E27FC236}">
                <a16:creationId xmlns:a16="http://schemas.microsoft.com/office/drawing/2014/main" id="{82C193EF-1C27-CF48-9101-FB941B97BE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5892" y="2510440"/>
            <a:ext cx="1767574" cy="37473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0A7605B7-F1EC-5A4F-BE26-FB598C00B34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36576" y="5580455"/>
            <a:ext cx="2044700" cy="67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4064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DC5D06-1C2C-C847-BC45-10984F0A0D39}"/>
              </a:ext>
            </a:extLst>
          </p:cNvPr>
          <p:cNvSpPr>
            <a:spLocks noGrp="1"/>
          </p:cNvSpPr>
          <p:nvPr>
            <p:ph type="sldNum" sz="quarter" idx="12"/>
          </p:nvPr>
        </p:nvSpPr>
        <p:spPr/>
        <p:txBody>
          <a:bodyPr/>
          <a:lstStyle/>
          <a:p>
            <a:fld id="{5F85BDAF-76E7-5E4A-80A9-F732B06DC713}" type="slidenum">
              <a:rPr lang="en-US" smtClean="0"/>
              <a:t>17</a:t>
            </a:fld>
            <a:endParaRPr lang="en-US"/>
          </a:p>
        </p:txBody>
      </p:sp>
      <p:sp>
        <p:nvSpPr>
          <p:cNvPr id="5" name="TextBox 4">
            <a:extLst>
              <a:ext uri="{FF2B5EF4-FFF2-40B4-BE49-F238E27FC236}">
                <a16:creationId xmlns:a16="http://schemas.microsoft.com/office/drawing/2014/main" id="{60CD6845-6BAF-0A47-9CAE-ECCB93CD2E26}"/>
              </a:ext>
            </a:extLst>
          </p:cNvPr>
          <p:cNvSpPr txBox="1"/>
          <p:nvPr/>
        </p:nvSpPr>
        <p:spPr>
          <a:xfrm>
            <a:off x="2055613" y="613442"/>
            <a:ext cx="8080774" cy="923330"/>
          </a:xfrm>
          <a:prstGeom prst="rect">
            <a:avLst/>
          </a:prstGeom>
          <a:noFill/>
        </p:spPr>
        <p:txBody>
          <a:bodyPr wrap="square" rtlCol="0">
            <a:spAutoFit/>
          </a:bodyPr>
          <a:lstStyle/>
          <a:p>
            <a:pPr algn="ctr"/>
            <a:r>
              <a:rPr lang="en-US" sz="5400" dirty="0">
                <a:latin typeface="Economica" panose="02000506040000020004" pitchFamily="2" charset="77"/>
              </a:rPr>
              <a:t>Binary Cross-Entropy Loss</a:t>
            </a:r>
          </a:p>
        </p:txBody>
      </p:sp>
      <p:pic>
        <p:nvPicPr>
          <p:cNvPr id="2050" name="Picture 2">
            <a:extLst>
              <a:ext uri="{FF2B5EF4-FFF2-40B4-BE49-F238E27FC236}">
                <a16:creationId xmlns:a16="http://schemas.microsoft.com/office/drawing/2014/main" id="{C44084E8-9764-A049-8555-3E6F681082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921" b="3664"/>
          <a:stretch/>
        </p:blipFill>
        <p:spPr bwMode="auto">
          <a:xfrm>
            <a:off x="1758950" y="4004937"/>
            <a:ext cx="8674100" cy="249140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8F65071-9A7F-C44A-A286-9CFCC929406C}"/>
              </a:ext>
            </a:extLst>
          </p:cNvPr>
          <p:cNvSpPr txBox="1"/>
          <p:nvPr/>
        </p:nvSpPr>
        <p:spPr>
          <a:xfrm>
            <a:off x="929424" y="1976448"/>
            <a:ext cx="10136141" cy="1846659"/>
          </a:xfrm>
          <a:prstGeom prst="rect">
            <a:avLst/>
          </a:prstGeom>
          <a:noFill/>
        </p:spPr>
        <p:txBody>
          <a:bodyPr wrap="square" rtlCol="0">
            <a:spAutoFit/>
          </a:bodyPr>
          <a:lstStyle/>
          <a:p>
            <a:r>
              <a:rPr lang="en-US" sz="2000" b="1" dirty="0">
                <a:latin typeface="Quicksand" pitchFamily="2" charset="77"/>
              </a:rPr>
              <a:t>Piecemeal Function:</a:t>
            </a:r>
          </a:p>
          <a:p>
            <a:pPr marL="688975" lvl="1" indent="-230188">
              <a:buFont typeface="Arial" panose="020B0604020202020204" pitchFamily="34" charset="0"/>
              <a:buChar char="•"/>
            </a:pPr>
            <a:r>
              <a:rPr lang="en-US" sz="2000" dirty="0">
                <a:latin typeface="Quicksand" pitchFamily="2" charset="77"/>
              </a:rPr>
              <a:t>If ground truth is 1, then loss is -1*log(</a:t>
            </a:r>
            <a:r>
              <a:rPr lang="en-US" sz="2000" i="1" dirty="0">
                <a:latin typeface="Quicksand" pitchFamily="2" charset="77"/>
              </a:rPr>
              <a:t>p</a:t>
            </a:r>
            <a:r>
              <a:rPr lang="en-US" sz="2000" dirty="0">
                <a:latin typeface="Quicksand" pitchFamily="2" charset="77"/>
              </a:rPr>
              <a:t>). As prediction approaches 1, loss approaches 0. As prediction approaches 0, loss grows exponentially.</a:t>
            </a:r>
          </a:p>
          <a:p>
            <a:pPr marL="688975" lvl="1" indent="-230188">
              <a:buFont typeface="Arial" panose="020B0604020202020204" pitchFamily="34" charset="0"/>
              <a:buChar char="•"/>
            </a:pPr>
            <a:r>
              <a:rPr lang="en-US" sz="2000" dirty="0">
                <a:latin typeface="Quicksand" pitchFamily="2" charset="77"/>
              </a:rPr>
              <a:t>If ground truth is 0, then loss is -1*log(1-</a:t>
            </a:r>
            <a:r>
              <a:rPr lang="en-US" sz="2000" i="1" dirty="0">
                <a:latin typeface="Quicksand" pitchFamily="2" charset="77"/>
              </a:rPr>
              <a:t>p</a:t>
            </a:r>
            <a:r>
              <a:rPr lang="en-US" sz="2000" dirty="0">
                <a:latin typeface="Quicksand" pitchFamily="2" charset="77"/>
              </a:rPr>
              <a:t>). As prediction approaches 1, loss rises exponentially. As prediction approaches 0, loss approaches 0. </a:t>
            </a:r>
          </a:p>
          <a:p>
            <a:pPr marL="171450" indent="-171450">
              <a:buFont typeface="Arial" panose="020B0604020202020204" pitchFamily="34" charset="0"/>
              <a:buChar char="•"/>
            </a:pPr>
            <a:endParaRPr lang="en-US" sz="1400" dirty="0">
              <a:latin typeface="Quicksand" pitchFamily="2" charset="77"/>
            </a:endParaRPr>
          </a:p>
        </p:txBody>
      </p:sp>
      <p:pic>
        <p:nvPicPr>
          <p:cNvPr id="8" name="Picture 2">
            <a:extLst>
              <a:ext uri="{FF2B5EF4-FFF2-40B4-BE49-F238E27FC236}">
                <a16:creationId xmlns:a16="http://schemas.microsoft.com/office/drawing/2014/main" id="{567C652F-7811-CE49-BFDE-9E37FC9683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8633" y="1727961"/>
            <a:ext cx="3267133" cy="470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923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7F0EBD-F03A-FC46-8E96-7843E7A2EBF4}"/>
              </a:ext>
            </a:extLst>
          </p:cNvPr>
          <p:cNvSpPr>
            <a:spLocks noGrp="1"/>
          </p:cNvSpPr>
          <p:nvPr>
            <p:ph type="sldNum" sz="quarter" idx="12"/>
          </p:nvPr>
        </p:nvSpPr>
        <p:spPr/>
        <p:txBody>
          <a:bodyPr/>
          <a:lstStyle/>
          <a:p>
            <a:fld id="{5F85BDAF-76E7-5E4A-80A9-F732B06DC713}" type="slidenum">
              <a:rPr lang="en-US" smtClean="0"/>
              <a:t>18</a:t>
            </a:fld>
            <a:endParaRPr lang="en-US"/>
          </a:p>
        </p:txBody>
      </p:sp>
      <p:sp>
        <p:nvSpPr>
          <p:cNvPr id="6" name="TextBox 5">
            <a:extLst>
              <a:ext uri="{FF2B5EF4-FFF2-40B4-BE49-F238E27FC236}">
                <a16:creationId xmlns:a16="http://schemas.microsoft.com/office/drawing/2014/main" id="{A96ED50C-E30B-CC43-9CCB-DF622C0118BC}"/>
              </a:ext>
            </a:extLst>
          </p:cNvPr>
          <p:cNvSpPr txBox="1"/>
          <p:nvPr/>
        </p:nvSpPr>
        <p:spPr>
          <a:xfrm>
            <a:off x="2539315" y="419870"/>
            <a:ext cx="7113363" cy="923330"/>
          </a:xfrm>
          <a:prstGeom prst="rect">
            <a:avLst/>
          </a:prstGeom>
          <a:noFill/>
        </p:spPr>
        <p:txBody>
          <a:bodyPr wrap="square" rtlCol="0">
            <a:spAutoFit/>
          </a:bodyPr>
          <a:lstStyle/>
          <a:p>
            <a:pPr algn="ctr"/>
            <a:r>
              <a:rPr lang="en-US" sz="5400" dirty="0">
                <a:latin typeface="Economica" panose="02000506040000020004" pitchFamily="2" charset="77"/>
              </a:rPr>
              <a:t>Backpropagation</a:t>
            </a:r>
          </a:p>
        </p:txBody>
      </p:sp>
      <p:pic>
        <p:nvPicPr>
          <p:cNvPr id="17410" name="Picture 2">
            <a:extLst>
              <a:ext uri="{FF2B5EF4-FFF2-40B4-BE49-F238E27FC236}">
                <a16:creationId xmlns:a16="http://schemas.microsoft.com/office/drawing/2014/main" id="{28FC3DCC-F2FA-3744-A6AF-57C0C78E61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397" y="1720850"/>
            <a:ext cx="5791200" cy="4419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8706A19-F6CF-A64C-BA43-506F2F0CFFE4}"/>
              </a:ext>
            </a:extLst>
          </p:cNvPr>
          <p:cNvSpPr/>
          <p:nvPr/>
        </p:nvSpPr>
        <p:spPr>
          <a:xfrm>
            <a:off x="2862470" y="3975652"/>
            <a:ext cx="2464904" cy="19905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7279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7F0EBD-F03A-FC46-8E96-7843E7A2EBF4}"/>
              </a:ext>
            </a:extLst>
          </p:cNvPr>
          <p:cNvSpPr>
            <a:spLocks noGrp="1"/>
          </p:cNvSpPr>
          <p:nvPr>
            <p:ph type="sldNum" sz="quarter" idx="12"/>
          </p:nvPr>
        </p:nvSpPr>
        <p:spPr/>
        <p:txBody>
          <a:bodyPr/>
          <a:lstStyle/>
          <a:p>
            <a:fld id="{5F85BDAF-76E7-5E4A-80A9-F732B06DC713}" type="slidenum">
              <a:rPr lang="en-US" smtClean="0"/>
              <a:t>19</a:t>
            </a:fld>
            <a:endParaRPr lang="en-US"/>
          </a:p>
        </p:txBody>
      </p:sp>
      <p:sp>
        <p:nvSpPr>
          <p:cNvPr id="6" name="TextBox 5">
            <a:extLst>
              <a:ext uri="{FF2B5EF4-FFF2-40B4-BE49-F238E27FC236}">
                <a16:creationId xmlns:a16="http://schemas.microsoft.com/office/drawing/2014/main" id="{A96ED50C-E30B-CC43-9CCB-DF622C0118BC}"/>
              </a:ext>
            </a:extLst>
          </p:cNvPr>
          <p:cNvSpPr txBox="1"/>
          <p:nvPr/>
        </p:nvSpPr>
        <p:spPr>
          <a:xfrm>
            <a:off x="2539315" y="419870"/>
            <a:ext cx="7113363" cy="923330"/>
          </a:xfrm>
          <a:prstGeom prst="rect">
            <a:avLst/>
          </a:prstGeom>
          <a:noFill/>
        </p:spPr>
        <p:txBody>
          <a:bodyPr wrap="square" rtlCol="0">
            <a:spAutoFit/>
          </a:bodyPr>
          <a:lstStyle/>
          <a:p>
            <a:pPr algn="ctr"/>
            <a:r>
              <a:rPr lang="en-US" sz="5400" dirty="0">
                <a:latin typeface="Economica" panose="02000506040000020004" pitchFamily="2" charset="77"/>
              </a:rPr>
              <a:t>Derivative = “Rate” of Change</a:t>
            </a:r>
          </a:p>
        </p:txBody>
      </p:sp>
      <p:pic>
        <p:nvPicPr>
          <p:cNvPr id="18434" name="Picture 2">
            <a:extLst>
              <a:ext uri="{FF2B5EF4-FFF2-40B4-BE49-F238E27FC236}">
                <a16:creationId xmlns:a16="http://schemas.microsoft.com/office/drawing/2014/main" id="{81BE6F6C-26B8-F847-9B25-163C839240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3563" y="2883195"/>
            <a:ext cx="3733800" cy="2171700"/>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a:extLst>
              <a:ext uri="{FF2B5EF4-FFF2-40B4-BE49-F238E27FC236}">
                <a16:creationId xmlns:a16="http://schemas.microsoft.com/office/drawing/2014/main" id="{1CA33533-C4AB-6643-92D3-937FA8D73B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5248" y="2438695"/>
            <a:ext cx="3733800" cy="261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713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Today’s Agenda</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940249"/>
            <a:ext cx="10016362" cy="3600986"/>
          </a:xfrm>
          <a:prstGeom prst="rect">
            <a:avLst/>
          </a:prstGeom>
          <a:noFill/>
        </p:spPr>
        <p:txBody>
          <a:bodyPr wrap="square" rtlCol="0">
            <a:spAutoFit/>
          </a:bodyPr>
          <a:lstStyle/>
          <a:p>
            <a:r>
              <a:rPr lang="en-US" sz="2000" b="1" dirty="0">
                <a:latin typeface="Quicksand" pitchFamily="2" charset="77"/>
              </a:rPr>
              <a:t>1. Building Blocks of NNs</a:t>
            </a:r>
          </a:p>
          <a:p>
            <a:pPr marL="171450" indent="-171450">
              <a:buFont typeface="Arial" panose="020B0604020202020204" pitchFamily="34" charset="0"/>
              <a:buChar char="•"/>
            </a:pP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Tensors (and relevant mathematical operations)</a:t>
            </a:r>
          </a:p>
          <a:p>
            <a:pPr marL="628650" lvl="1" indent="-171450">
              <a:buFont typeface="Arial" panose="020B0604020202020204" pitchFamily="34" charset="0"/>
              <a:buChar char="•"/>
            </a:pPr>
            <a:r>
              <a:rPr lang="en-US" dirty="0">
                <a:latin typeface="Quicksand" pitchFamily="2" charset="77"/>
              </a:rPr>
              <a:t>Activation Functions</a:t>
            </a:r>
          </a:p>
          <a:p>
            <a:pPr marL="628650" lvl="1" indent="-171450">
              <a:buFont typeface="Arial" panose="020B0604020202020204" pitchFamily="34" charset="0"/>
              <a:buChar char="•"/>
            </a:pPr>
            <a:r>
              <a:rPr lang="en-US" dirty="0">
                <a:latin typeface="Quicksand" pitchFamily="2" charset="77"/>
              </a:rPr>
              <a:t>Loss Functions</a:t>
            </a:r>
          </a:p>
          <a:p>
            <a:pPr marL="628650" lvl="1" indent="-171450">
              <a:buFont typeface="Arial" panose="020B0604020202020204" pitchFamily="34" charset="0"/>
              <a:buChar char="•"/>
            </a:pPr>
            <a:r>
              <a:rPr lang="en-US" dirty="0">
                <a:latin typeface="Quicksand" pitchFamily="2" charset="77"/>
              </a:rPr>
              <a:t>Backpropagation: Derivatives, Gradients &amp; the Chain Rule (with examples)</a:t>
            </a:r>
          </a:p>
          <a:p>
            <a:pPr marL="628650" lvl="1" indent="-171450">
              <a:buFont typeface="Arial" panose="020B0604020202020204" pitchFamily="34" charset="0"/>
              <a:buChar char="•"/>
            </a:pPr>
            <a:r>
              <a:rPr lang="en-US" dirty="0">
                <a:latin typeface="Quicksand" pitchFamily="2" charset="77"/>
              </a:rPr>
              <a:t>Optimizers</a:t>
            </a:r>
          </a:p>
          <a:p>
            <a:endParaRPr lang="en-US" sz="2000" b="1" dirty="0">
              <a:latin typeface="Quicksand" pitchFamily="2" charset="77"/>
            </a:endParaRPr>
          </a:p>
          <a:p>
            <a:r>
              <a:rPr lang="en-US" sz="2000" b="1" dirty="0">
                <a:latin typeface="Quicksand" pitchFamily="2" charset="77"/>
              </a:rPr>
              <a:t>2. Building a Linear Classifier</a:t>
            </a:r>
          </a:p>
          <a:p>
            <a:pPr marL="171450" indent="-171450">
              <a:buFont typeface="Arial" panose="020B0604020202020204" pitchFamily="34" charset="0"/>
              <a:buChar char="•"/>
            </a:pP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Overview of </a:t>
            </a:r>
            <a:r>
              <a:rPr lang="en-US" dirty="0" err="1">
                <a:latin typeface="Quicksand" pitchFamily="2" charset="77"/>
              </a:rPr>
              <a:t>Keras</a:t>
            </a:r>
            <a:r>
              <a:rPr lang="en-US" dirty="0">
                <a:latin typeface="Quicksand" pitchFamily="2" charset="77"/>
              </a:rPr>
              <a:t> and </a:t>
            </a:r>
            <a:r>
              <a:rPr lang="en-US" dirty="0" err="1">
                <a:latin typeface="Quicksand" pitchFamily="2" charset="77"/>
              </a:rPr>
              <a:t>Tensorflow</a:t>
            </a:r>
            <a:r>
              <a:rPr lang="en-US" dirty="0">
                <a:latin typeface="Quicksand" pitchFamily="2" charset="77"/>
              </a:rPr>
              <a:t>.</a:t>
            </a:r>
          </a:p>
          <a:p>
            <a:pPr marL="628650" lvl="1" indent="-171450">
              <a:buFont typeface="Arial" panose="020B0604020202020204" pitchFamily="34" charset="0"/>
              <a:buChar char="•"/>
            </a:pPr>
            <a:r>
              <a:rPr lang="en-US" dirty="0">
                <a:latin typeface="Quicksand" pitchFamily="2" charset="77"/>
              </a:rPr>
              <a:t>Implementing a linear classifier in </a:t>
            </a:r>
            <a:r>
              <a:rPr lang="en-US" dirty="0" err="1">
                <a:latin typeface="Quicksand" pitchFamily="2" charset="77"/>
              </a:rPr>
              <a:t>Keras</a:t>
            </a:r>
            <a:r>
              <a:rPr lang="en-US" dirty="0">
                <a:latin typeface="Quicksand" pitchFamily="2" charset="77"/>
              </a:rPr>
              <a:t> (now that we know the components).</a:t>
            </a:r>
          </a:p>
          <a:p>
            <a:pPr marL="171450" indent="-171450">
              <a:buFont typeface="Arial" panose="020B0604020202020204" pitchFamily="34" charset="0"/>
              <a:buChar char="•"/>
            </a:pPr>
            <a:endParaRPr lang="en-US" sz="1400" dirty="0">
              <a:latin typeface="Quicksand" pitchFamily="2" charset="77"/>
            </a:endParaRPr>
          </a:p>
        </p:txBody>
      </p:sp>
    </p:spTree>
    <p:extLst>
      <p:ext uri="{BB962C8B-B14F-4D97-AF65-F5344CB8AC3E}">
        <p14:creationId xmlns:p14="http://schemas.microsoft.com/office/powerpoint/2010/main" val="2398758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A60041-5C75-604F-BD27-950E6EF99D5D}"/>
              </a:ext>
            </a:extLst>
          </p:cNvPr>
          <p:cNvSpPr>
            <a:spLocks noGrp="1"/>
          </p:cNvSpPr>
          <p:nvPr>
            <p:ph type="sldNum" sz="quarter" idx="12"/>
          </p:nvPr>
        </p:nvSpPr>
        <p:spPr/>
        <p:txBody>
          <a:bodyPr/>
          <a:lstStyle/>
          <a:p>
            <a:fld id="{5F85BDAF-76E7-5E4A-80A9-F732B06DC713}" type="slidenum">
              <a:rPr lang="en-US" smtClean="0"/>
              <a:t>20</a:t>
            </a:fld>
            <a:endParaRPr lang="en-US"/>
          </a:p>
        </p:txBody>
      </p:sp>
      <p:pic>
        <p:nvPicPr>
          <p:cNvPr id="21506" name="Picture 2" descr="15: Stochastic gradient descent with a two-dimensional error function... |  Download Scientific Diagram">
            <a:extLst>
              <a:ext uri="{FF2B5EF4-FFF2-40B4-BE49-F238E27FC236}">
                <a16:creationId xmlns:a16="http://schemas.microsoft.com/office/drawing/2014/main" id="{DA602D45-41BE-6140-B064-FE9D4722D6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496" y="1627551"/>
            <a:ext cx="10795000" cy="43053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A5103CA-D69D-7B4A-8581-338BF267898D}"/>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Gradient = Derivative in Multiple Dimensions</a:t>
            </a:r>
          </a:p>
        </p:txBody>
      </p:sp>
    </p:spTree>
    <p:extLst>
      <p:ext uri="{BB962C8B-B14F-4D97-AF65-F5344CB8AC3E}">
        <p14:creationId xmlns:p14="http://schemas.microsoft.com/office/powerpoint/2010/main" val="187921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7F0EBD-F03A-FC46-8E96-7843E7A2EBF4}"/>
              </a:ext>
            </a:extLst>
          </p:cNvPr>
          <p:cNvSpPr>
            <a:spLocks noGrp="1"/>
          </p:cNvSpPr>
          <p:nvPr>
            <p:ph type="sldNum" sz="quarter" idx="12"/>
          </p:nvPr>
        </p:nvSpPr>
        <p:spPr/>
        <p:txBody>
          <a:bodyPr/>
          <a:lstStyle/>
          <a:p>
            <a:fld id="{5F85BDAF-76E7-5E4A-80A9-F732B06DC713}" type="slidenum">
              <a:rPr lang="en-US" smtClean="0"/>
              <a:t>21</a:t>
            </a:fld>
            <a:endParaRPr lang="en-US"/>
          </a:p>
        </p:txBody>
      </p:sp>
      <p:sp>
        <p:nvSpPr>
          <p:cNvPr id="6" name="TextBox 5">
            <a:extLst>
              <a:ext uri="{FF2B5EF4-FFF2-40B4-BE49-F238E27FC236}">
                <a16:creationId xmlns:a16="http://schemas.microsoft.com/office/drawing/2014/main" id="{A96ED50C-E30B-CC43-9CCB-DF622C0118BC}"/>
              </a:ext>
            </a:extLst>
          </p:cNvPr>
          <p:cNvSpPr txBox="1"/>
          <p:nvPr/>
        </p:nvSpPr>
        <p:spPr>
          <a:xfrm>
            <a:off x="2539315" y="419870"/>
            <a:ext cx="7113363" cy="923330"/>
          </a:xfrm>
          <a:prstGeom prst="rect">
            <a:avLst/>
          </a:prstGeom>
          <a:noFill/>
        </p:spPr>
        <p:txBody>
          <a:bodyPr wrap="square" rtlCol="0">
            <a:spAutoFit/>
          </a:bodyPr>
          <a:lstStyle/>
          <a:p>
            <a:pPr algn="ctr"/>
            <a:r>
              <a:rPr lang="en-US" sz="5400" dirty="0">
                <a:latin typeface="Economica" panose="02000506040000020004" pitchFamily="2" charset="77"/>
              </a:rPr>
              <a:t>Gradient Descent</a:t>
            </a:r>
          </a:p>
        </p:txBody>
      </p:sp>
      <p:pic>
        <p:nvPicPr>
          <p:cNvPr id="7" name="Picture 6">
            <a:extLst>
              <a:ext uri="{FF2B5EF4-FFF2-40B4-BE49-F238E27FC236}">
                <a16:creationId xmlns:a16="http://schemas.microsoft.com/office/drawing/2014/main" id="{C75DA0D0-C971-C046-BC50-F1D2B28166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6766" y="1894922"/>
            <a:ext cx="4038468" cy="3923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001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A60041-5C75-604F-BD27-950E6EF99D5D}"/>
              </a:ext>
            </a:extLst>
          </p:cNvPr>
          <p:cNvSpPr>
            <a:spLocks noGrp="1"/>
          </p:cNvSpPr>
          <p:nvPr>
            <p:ph type="sldNum" sz="quarter" idx="12"/>
          </p:nvPr>
        </p:nvSpPr>
        <p:spPr/>
        <p:txBody>
          <a:bodyPr/>
          <a:lstStyle/>
          <a:p>
            <a:fld id="{5F85BDAF-76E7-5E4A-80A9-F732B06DC713}" type="slidenum">
              <a:rPr lang="en-US" smtClean="0"/>
              <a:t>22</a:t>
            </a:fld>
            <a:endParaRPr lang="en-US"/>
          </a:p>
        </p:txBody>
      </p:sp>
      <p:sp>
        <p:nvSpPr>
          <p:cNvPr id="8" name="TextBox 7">
            <a:extLst>
              <a:ext uri="{FF2B5EF4-FFF2-40B4-BE49-F238E27FC236}">
                <a16:creationId xmlns:a16="http://schemas.microsoft.com/office/drawing/2014/main" id="{7B9B5F50-BB70-3541-8FFE-7A90CE27BC3D}"/>
              </a:ext>
            </a:extLst>
          </p:cNvPr>
          <p:cNvSpPr txBox="1"/>
          <p:nvPr/>
        </p:nvSpPr>
        <p:spPr>
          <a:xfrm>
            <a:off x="1572035" y="1730756"/>
            <a:ext cx="3869553" cy="1231106"/>
          </a:xfrm>
          <a:prstGeom prst="rect">
            <a:avLst/>
          </a:prstGeom>
          <a:noFill/>
        </p:spPr>
        <p:txBody>
          <a:bodyPr wrap="square" rtlCol="0">
            <a:spAutoFit/>
          </a:bodyPr>
          <a:lstStyle/>
          <a:p>
            <a:r>
              <a:rPr lang="en-US" sz="2000" b="1" dirty="0">
                <a:latin typeface="Quicksand" pitchFamily="2" charset="77"/>
              </a:rPr>
              <a:t>Recall that Each Node’s Output Can be Expressed as a Function of the Prior Nodes’ Outputs</a:t>
            </a:r>
          </a:p>
          <a:p>
            <a:pPr marL="171450" indent="-171450">
              <a:buFont typeface="Arial" panose="020B0604020202020204" pitchFamily="34" charset="0"/>
              <a:buChar char="•"/>
            </a:pPr>
            <a:endParaRPr lang="en-US" sz="1400" dirty="0">
              <a:latin typeface="Quicksand" pitchFamily="2" charset="77"/>
            </a:endParaRPr>
          </a:p>
        </p:txBody>
      </p:sp>
      <p:sp>
        <p:nvSpPr>
          <p:cNvPr id="9" name="TextBox 8">
            <a:extLst>
              <a:ext uri="{FF2B5EF4-FFF2-40B4-BE49-F238E27FC236}">
                <a16:creationId xmlns:a16="http://schemas.microsoft.com/office/drawing/2014/main" id="{4ABFC8D7-0D1F-354C-BFB5-C32540C56518}"/>
              </a:ext>
            </a:extLst>
          </p:cNvPr>
          <p:cNvSpPr txBox="1"/>
          <p:nvPr/>
        </p:nvSpPr>
        <p:spPr>
          <a:xfrm>
            <a:off x="6311510" y="1713517"/>
            <a:ext cx="4613246" cy="2554545"/>
          </a:xfrm>
          <a:prstGeom prst="rect">
            <a:avLst/>
          </a:prstGeom>
          <a:noFill/>
        </p:spPr>
        <p:txBody>
          <a:bodyPr wrap="square" rtlCol="0">
            <a:spAutoFit/>
          </a:bodyPr>
          <a:lstStyle/>
          <a:p>
            <a:r>
              <a:rPr lang="en-US" sz="2000" b="1" dirty="0">
                <a:latin typeface="Quicksand" pitchFamily="2" charset="77"/>
              </a:rPr>
              <a:t>Start at the final nodes in the network and work backwards </a:t>
            </a:r>
          </a:p>
          <a:p>
            <a:pPr marL="342900" indent="-342900">
              <a:buFont typeface="Arial" panose="020B0604020202020204" pitchFamily="34" charset="0"/>
              <a:buChar char="•"/>
            </a:pPr>
            <a:r>
              <a:rPr lang="en-US" sz="2000" dirty="0">
                <a:latin typeface="Quicksand" pitchFamily="2" charset="77"/>
              </a:rPr>
              <a:t>We calculate partial derivatives </a:t>
            </a:r>
            <a:r>
              <a:rPr lang="en-US" sz="2000" dirty="0" err="1">
                <a:latin typeface="Quicksand" pitchFamily="2" charset="77"/>
              </a:rPr>
              <a:t>w.r.t.</a:t>
            </a:r>
            <a:r>
              <a:rPr lang="en-US" sz="2000" dirty="0">
                <a:latin typeface="Quicksand" pitchFamily="2" charset="77"/>
              </a:rPr>
              <a:t> their inputs / weights. </a:t>
            </a:r>
          </a:p>
          <a:p>
            <a:pPr marL="342900" indent="-342900">
              <a:buFont typeface="Arial" panose="020B0604020202020204" pitchFamily="34" charset="0"/>
              <a:buChar char="•"/>
            </a:pPr>
            <a:r>
              <a:rPr lang="en-US" sz="2000" dirty="0">
                <a:latin typeface="Quicksand" pitchFamily="2" charset="77"/>
              </a:rPr>
              <a:t>Then, use those partial derivatives and work backward into earlier layers to get partial derivatives </a:t>
            </a:r>
            <a:r>
              <a:rPr lang="en-US" sz="2000" dirty="0" err="1">
                <a:latin typeface="Quicksand" pitchFamily="2" charset="77"/>
              </a:rPr>
              <a:t>w.r.t.</a:t>
            </a:r>
            <a:r>
              <a:rPr lang="en-US" sz="2000" dirty="0">
                <a:latin typeface="Quicksand" pitchFamily="2" charset="77"/>
              </a:rPr>
              <a:t> </a:t>
            </a:r>
            <a:r>
              <a:rPr lang="en-US" sz="2000" i="1" dirty="0">
                <a:latin typeface="Quicksand" pitchFamily="2" charset="77"/>
              </a:rPr>
              <a:t>their </a:t>
            </a:r>
            <a:r>
              <a:rPr lang="en-US" sz="2000" dirty="0">
                <a:latin typeface="Quicksand" pitchFamily="2" charset="77"/>
              </a:rPr>
              <a:t>inputs / weights, and so on. </a:t>
            </a:r>
            <a:endParaRPr lang="en-US" sz="1400" dirty="0">
              <a:latin typeface="Quicksand" pitchFamily="2" charset="77"/>
            </a:endParaRPr>
          </a:p>
        </p:txBody>
      </p:sp>
      <p:sp>
        <p:nvSpPr>
          <p:cNvPr id="12" name="TextBox 11">
            <a:extLst>
              <a:ext uri="{FF2B5EF4-FFF2-40B4-BE49-F238E27FC236}">
                <a16:creationId xmlns:a16="http://schemas.microsoft.com/office/drawing/2014/main" id="{D0BBA5C1-C96E-4D4C-834D-BE23832FB033}"/>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Derivatives of Loss </a:t>
            </a:r>
            <a:r>
              <a:rPr lang="en-US" sz="5400" dirty="0" err="1">
                <a:latin typeface="Economica" panose="02000506040000020004" pitchFamily="2" charset="77"/>
              </a:rPr>
              <a:t>w.r.t</a:t>
            </a:r>
            <a:r>
              <a:rPr lang="en-US" sz="5400" dirty="0">
                <a:latin typeface="Economica" panose="02000506040000020004" pitchFamily="2" charset="77"/>
              </a:rPr>
              <a:t> All Parameters</a:t>
            </a:r>
          </a:p>
        </p:txBody>
      </p:sp>
      <p:pic>
        <p:nvPicPr>
          <p:cNvPr id="13" name="Picture 8" descr="The structure of a simple Multi-Layer Feedfoward Neural Network | Download  Scientific Diagram">
            <a:extLst>
              <a:ext uri="{FF2B5EF4-FFF2-40B4-BE49-F238E27FC236}">
                <a16:creationId xmlns:a16="http://schemas.microsoft.com/office/drawing/2014/main" id="{E48FB55A-2267-B348-A8D8-BA27C09E88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09" t="1950" r="2209" b="1954"/>
          <a:stretch/>
        </p:blipFill>
        <p:spPr bwMode="auto">
          <a:xfrm>
            <a:off x="2477300" y="4260581"/>
            <a:ext cx="3141113" cy="2278331"/>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A8C56A04-08CB-CF45-8E1A-2114CDE0FEA6}"/>
              </a:ext>
            </a:extLst>
          </p:cNvPr>
          <p:cNvCxnSpPr/>
          <p:nvPr/>
        </p:nvCxnSpPr>
        <p:spPr>
          <a:xfrm flipH="1">
            <a:off x="2751670" y="4068417"/>
            <a:ext cx="2592371"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CBB258D-4D5D-7740-B4B4-065B295BD81D}"/>
                  </a:ext>
                </a:extLst>
              </p:cNvPr>
              <p:cNvSpPr txBox="1"/>
              <p:nvPr/>
            </p:nvSpPr>
            <p:spPr>
              <a:xfrm>
                <a:off x="1267235" y="2775060"/>
                <a:ext cx="3869553" cy="3172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𝜑</m:t>
                      </m:r>
                      <m:r>
                        <a:rPr lang="en-US" sz="1400" b="0" i="1" smtClean="0">
                          <a:latin typeface="Cambria Math" panose="02040503050406030204" pitchFamily="18" charset="0"/>
                        </a:rPr>
                        <m:t> (</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𝑥</m:t>
                          </m:r>
                        </m:e>
                        <m:sub>
                          <m:r>
                            <a:rPr lang="en-US" sz="1400" i="1">
                              <a:latin typeface="Cambria Math" panose="02040503050406030204" pitchFamily="18" charset="0"/>
                            </a:rPr>
                            <m:t>1</m:t>
                          </m:r>
                        </m:sub>
                      </m:sSub>
                      <m:r>
                        <a:rPr lang="en-US" sz="140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1,</m:t>
                          </m:r>
                          <m:r>
                            <a:rPr lang="en-US" sz="1400" i="1">
                              <a:latin typeface="Cambria Math" panose="02040503050406030204" pitchFamily="18" charset="0"/>
                            </a:rPr>
                            <m:t>1</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1,2</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oMath>
                  </m:oMathPara>
                </a14:m>
                <a:endParaRPr lang="en-US" sz="1400" dirty="0">
                  <a:latin typeface="Quicksand" pitchFamily="2" charset="77"/>
                </a:endParaRPr>
              </a:p>
            </p:txBody>
          </p:sp>
        </mc:Choice>
        <mc:Fallback xmlns="">
          <p:sp>
            <p:nvSpPr>
              <p:cNvPr id="10" name="TextBox 9">
                <a:extLst>
                  <a:ext uri="{FF2B5EF4-FFF2-40B4-BE49-F238E27FC236}">
                    <a16:creationId xmlns:a16="http://schemas.microsoft.com/office/drawing/2014/main" id="{3CBB258D-4D5D-7740-B4B4-065B295BD81D}"/>
                  </a:ext>
                </a:extLst>
              </p:cNvPr>
              <p:cNvSpPr txBox="1">
                <a:spLocks noRot="1" noChangeAspect="1" noMove="1" noResize="1" noEditPoints="1" noAdjustHandles="1" noChangeArrowheads="1" noChangeShapeType="1" noTextEdit="1"/>
              </p:cNvSpPr>
              <p:nvPr/>
            </p:nvSpPr>
            <p:spPr>
              <a:xfrm>
                <a:off x="1267235" y="2775060"/>
                <a:ext cx="3869553" cy="317203"/>
              </a:xfrm>
              <a:prstGeom prst="rect">
                <a:avLst/>
              </a:prstGeom>
              <a:blipFill>
                <a:blip r:embed="rId3"/>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FB83DA0-DCA0-F747-A491-6811B19FA65C}"/>
                  </a:ext>
                </a:extLst>
              </p:cNvPr>
              <p:cNvSpPr txBox="1"/>
              <p:nvPr/>
            </p:nvSpPr>
            <p:spPr>
              <a:xfrm>
                <a:off x="1267235" y="3176154"/>
                <a:ext cx="3869553" cy="3354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𝜑</m:t>
                      </m:r>
                      <m:r>
                        <a:rPr lang="en-US" sz="1400" b="0" i="1" smtClean="0">
                          <a:latin typeface="Cambria Math" panose="02040503050406030204" pitchFamily="18" charset="0"/>
                        </a:rPr>
                        <m:t> </m:t>
                      </m:r>
                      <m:d>
                        <m:dPr>
                          <m:ctrlPr>
                            <a:rPr lang="en-US" sz="1400" b="0" i="1" smtClean="0">
                              <a:latin typeface="Cambria Math" panose="02040503050406030204" pitchFamily="18" charset="0"/>
                            </a:rPr>
                          </m:ctrlPr>
                        </m:dPr>
                        <m:e>
                          <m:sSub>
                            <m:sSubPr>
                              <m:ctrlPr>
                                <a:rPr lang="en-US" sz="1400" i="1">
                                  <a:latin typeface="Cambria Math" panose="02040503050406030204" pitchFamily="18" charset="0"/>
                                </a:rPr>
                              </m:ctrlPr>
                            </m:sSubPr>
                            <m:e>
                              <m:r>
                                <a:rPr lang="en-US" sz="1400" b="0" i="1" smtClean="0">
                                  <a:latin typeface="Cambria Math" panose="02040503050406030204" pitchFamily="18" charset="0"/>
                                </a:rPr>
                                <m:t>𝑥</m:t>
                              </m:r>
                            </m:e>
                            <m:sub>
                              <m:r>
                                <a:rPr lang="en-US" sz="1400" i="1">
                                  <a:latin typeface="Cambria Math" panose="02040503050406030204" pitchFamily="18" charset="0"/>
                                </a:rPr>
                                <m:t>1</m:t>
                              </m:r>
                            </m:sub>
                          </m:sSub>
                          <m:r>
                            <a:rPr lang="en-US" sz="140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2,1</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i="1">
                                  <a:latin typeface="Cambria Math" panose="02040503050406030204" pitchFamily="18" charset="0"/>
                                </a:rPr>
                                <m:t>2,</m:t>
                              </m:r>
                              <m:r>
                                <a:rPr lang="en-US" sz="1400" b="0" i="1" smtClean="0">
                                  <a:latin typeface="Cambria Math" panose="02040503050406030204" pitchFamily="18" charset="0"/>
                                </a:rPr>
                                <m:t>2</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2</m:t>
                              </m:r>
                            </m:sub>
                          </m:sSub>
                        </m:e>
                      </m:d>
                    </m:oMath>
                  </m:oMathPara>
                </a14:m>
                <a:endParaRPr lang="en-US" sz="1400" b="0" dirty="0">
                  <a:latin typeface="Quicksand" pitchFamily="2" charset="77"/>
                </a:endParaRPr>
              </a:p>
            </p:txBody>
          </p:sp>
        </mc:Choice>
        <mc:Fallback xmlns="">
          <p:sp>
            <p:nvSpPr>
              <p:cNvPr id="11" name="TextBox 10">
                <a:extLst>
                  <a:ext uri="{FF2B5EF4-FFF2-40B4-BE49-F238E27FC236}">
                    <a16:creationId xmlns:a16="http://schemas.microsoft.com/office/drawing/2014/main" id="{9FB83DA0-DCA0-F747-A491-6811B19FA65C}"/>
                  </a:ext>
                </a:extLst>
              </p:cNvPr>
              <p:cNvSpPr txBox="1">
                <a:spLocks noRot="1" noChangeAspect="1" noMove="1" noResize="1" noEditPoints="1" noAdjustHandles="1" noChangeArrowheads="1" noChangeShapeType="1" noTextEdit="1"/>
              </p:cNvSpPr>
              <p:nvPr/>
            </p:nvSpPr>
            <p:spPr>
              <a:xfrm>
                <a:off x="1267235" y="3176154"/>
                <a:ext cx="3869553" cy="335476"/>
              </a:xfrm>
              <a:prstGeom prst="rect">
                <a:avLst/>
              </a:prstGeom>
              <a:blipFill>
                <a:blip r:embed="rId4"/>
                <a:stretch>
                  <a:fillRect b="-74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100C5BF-05B9-3943-A94E-9B80624B690A}"/>
                  </a:ext>
                </a:extLst>
              </p:cNvPr>
              <p:cNvSpPr txBox="1"/>
              <p:nvPr/>
            </p:nvSpPr>
            <p:spPr>
              <a:xfrm>
                <a:off x="1267235" y="3568477"/>
                <a:ext cx="386955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oMath>
                  </m:oMathPara>
                </a14:m>
                <a:endParaRPr lang="en-US" sz="1400" b="0" dirty="0">
                  <a:latin typeface="Quicksand" pitchFamily="2" charset="77"/>
                </a:endParaRPr>
              </a:p>
            </p:txBody>
          </p:sp>
        </mc:Choice>
        <mc:Fallback xmlns="">
          <p:sp>
            <p:nvSpPr>
              <p:cNvPr id="14" name="TextBox 13">
                <a:extLst>
                  <a:ext uri="{FF2B5EF4-FFF2-40B4-BE49-F238E27FC236}">
                    <a16:creationId xmlns:a16="http://schemas.microsoft.com/office/drawing/2014/main" id="{D100C5BF-05B9-3943-A94E-9B80624B690A}"/>
                  </a:ext>
                </a:extLst>
              </p:cNvPr>
              <p:cNvSpPr txBox="1">
                <a:spLocks noRot="1" noChangeAspect="1" noMove="1" noResize="1" noEditPoints="1" noAdjustHandles="1" noChangeArrowheads="1" noChangeShapeType="1" noTextEdit="1"/>
              </p:cNvSpPr>
              <p:nvPr/>
            </p:nvSpPr>
            <p:spPr>
              <a:xfrm>
                <a:off x="1267235" y="3568477"/>
                <a:ext cx="3869553" cy="307777"/>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14932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A60041-5C75-604F-BD27-950E6EF99D5D}"/>
              </a:ext>
            </a:extLst>
          </p:cNvPr>
          <p:cNvSpPr>
            <a:spLocks noGrp="1"/>
          </p:cNvSpPr>
          <p:nvPr>
            <p:ph type="sldNum" sz="quarter" idx="12"/>
          </p:nvPr>
        </p:nvSpPr>
        <p:spPr/>
        <p:txBody>
          <a:bodyPr/>
          <a:lstStyle/>
          <a:p>
            <a:fld id="{5F85BDAF-76E7-5E4A-80A9-F732B06DC713}" type="slidenum">
              <a:rPr lang="en-US" smtClean="0"/>
              <a:t>23</a:t>
            </a:fld>
            <a:endParaRPr lang="en-US"/>
          </a:p>
        </p:txBody>
      </p:sp>
      <p:sp>
        <p:nvSpPr>
          <p:cNvPr id="12" name="TextBox 11">
            <a:extLst>
              <a:ext uri="{FF2B5EF4-FFF2-40B4-BE49-F238E27FC236}">
                <a16:creationId xmlns:a16="http://schemas.microsoft.com/office/drawing/2014/main" id="{D0BBA5C1-C96E-4D4C-834D-BE23832FB033}"/>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Simplifying Gradients: Computation Graph</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DECE068-8620-3445-9A36-D2B682EA36B6}"/>
                  </a:ext>
                </a:extLst>
              </p:cNvPr>
              <p:cNvSpPr txBox="1"/>
              <p:nvPr/>
            </p:nvSpPr>
            <p:spPr>
              <a:xfrm>
                <a:off x="1987778" y="1712027"/>
                <a:ext cx="209881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𝑐</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3" name="TextBox 2">
                <a:extLst>
                  <a:ext uri="{FF2B5EF4-FFF2-40B4-BE49-F238E27FC236}">
                    <a16:creationId xmlns:a16="http://schemas.microsoft.com/office/drawing/2014/main" id="{EDECE068-8620-3445-9A36-D2B682EA36B6}"/>
                  </a:ext>
                </a:extLst>
              </p:cNvPr>
              <p:cNvSpPr txBox="1">
                <a:spLocks noRot="1" noChangeAspect="1" noMove="1" noResize="1" noEditPoints="1" noAdjustHandles="1" noChangeArrowheads="1" noChangeShapeType="1" noTextEdit="1"/>
              </p:cNvSpPr>
              <p:nvPr/>
            </p:nvSpPr>
            <p:spPr>
              <a:xfrm>
                <a:off x="1987778" y="1712027"/>
                <a:ext cx="2098817" cy="400110"/>
              </a:xfrm>
              <a:prstGeom prst="rect">
                <a:avLst/>
              </a:prstGeom>
              <a:blipFill>
                <a:blip r:embed="rId3"/>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4E61A45-54B4-5B4B-9B32-8D21E3FA5E61}"/>
                  </a:ext>
                </a:extLst>
              </p:cNvPr>
              <p:cNvSpPr txBox="1"/>
              <p:nvPr/>
            </p:nvSpPr>
            <p:spPr>
              <a:xfrm>
                <a:off x="8932791"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7" name="TextBox 6">
                <a:extLst>
                  <a:ext uri="{FF2B5EF4-FFF2-40B4-BE49-F238E27FC236}">
                    <a16:creationId xmlns:a16="http://schemas.microsoft.com/office/drawing/2014/main" id="{64E61A45-54B4-5B4B-9B32-8D21E3FA5E61}"/>
                  </a:ext>
                </a:extLst>
              </p:cNvPr>
              <p:cNvSpPr txBox="1">
                <a:spLocks noRot="1" noChangeAspect="1" noMove="1" noResize="1" noEditPoints="1" noAdjustHandles="1" noChangeArrowheads="1" noChangeShapeType="1" noTextEdit="1"/>
              </p:cNvSpPr>
              <p:nvPr/>
            </p:nvSpPr>
            <p:spPr>
              <a:xfrm>
                <a:off x="8932791" y="3228945"/>
                <a:ext cx="2098817" cy="400110"/>
              </a:xfrm>
              <a:prstGeom prst="rect">
                <a:avLst/>
              </a:prstGeom>
              <a:blipFill>
                <a:blip r:embed="rId4"/>
                <a:stretch>
                  <a:fillRect b="-88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79C0C3F-BF30-4248-8050-F46D640951C5}"/>
                  </a:ext>
                </a:extLst>
              </p:cNvPr>
              <p:cNvSpPr txBox="1"/>
              <p:nvPr/>
            </p:nvSpPr>
            <p:spPr>
              <a:xfrm>
                <a:off x="5811900" y="3237612"/>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u</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c</m:t>
                      </m:r>
                    </m:oMath>
                  </m:oMathPara>
                </a14:m>
                <a:endParaRPr lang="en-US" sz="2000" dirty="0"/>
              </a:p>
            </p:txBody>
          </p:sp>
        </mc:Choice>
        <mc:Fallback xmlns="">
          <p:sp>
            <p:nvSpPr>
              <p:cNvPr id="8" name="TextBox 7">
                <a:extLst>
                  <a:ext uri="{FF2B5EF4-FFF2-40B4-BE49-F238E27FC236}">
                    <a16:creationId xmlns:a16="http://schemas.microsoft.com/office/drawing/2014/main" id="{979C0C3F-BF30-4248-8050-F46D640951C5}"/>
                  </a:ext>
                </a:extLst>
              </p:cNvPr>
              <p:cNvSpPr txBox="1">
                <a:spLocks noRot="1" noChangeAspect="1" noMove="1" noResize="1" noEditPoints="1" noAdjustHandles="1" noChangeArrowheads="1" noChangeShapeType="1" noTextEdit="1"/>
              </p:cNvSpPr>
              <p:nvPr/>
            </p:nvSpPr>
            <p:spPr>
              <a:xfrm>
                <a:off x="5811900" y="3237612"/>
                <a:ext cx="2098817" cy="400110"/>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46CAC7C-4A8B-9649-A3ED-61E7FB441F1F}"/>
                  </a:ext>
                </a:extLst>
              </p:cNvPr>
              <p:cNvSpPr txBox="1"/>
              <p:nvPr/>
            </p:nvSpPr>
            <p:spPr>
              <a:xfrm>
                <a:off x="2691009"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oMath>
                  </m:oMathPara>
                </a14:m>
                <a:endParaRPr lang="en-US" sz="2000" dirty="0"/>
              </a:p>
            </p:txBody>
          </p:sp>
        </mc:Choice>
        <mc:Fallback xmlns="">
          <p:sp>
            <p:nvSpPr>
              <p:cNvPr id="9" name="TextBox 8">
                <a:extLst>
                  <a:ext uri="{FF2B5EF4-FFF2-40B4-BE49-F238E27FC236}">
                    <a16:creationId xmlns:a16="http://schemas.microsoft.com/office/drawing/2014/main" id="{D46CAC7C-4A8B-9649-A3ED-61E7FB441F1F}"/>
                  </a:ext>
                </a:extLst>
              </p:cNvPr>
              <p:cNvSpPr txBox="1">
                <a:spLocks noRot="1" noChangeAspect="1" noMove="1" noResize="1" noEditPoints="1" noAdjustHandles="1" noChangeArrowheads="1" noChangeShapeType="1" noTextEdit="1"/>
              </p:cNvSpPr>
              <p:nvPr/>
            </p:nvSpPr>
            <p:spPr>
              <a:xfrm>
                <a:off x="2691009" y="3228945"/>
                <a:ext cx="2098817" cy="400110"/>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2482B039-877D-3541-A8F5-831EAB72D2D5}"/>
              </a:ext>
            </a:extLst>
          </p:cNvPr>
          <p:cNvCxnSpPr>
            <a:stCxn id="8" idx="3"/>
            <a:endCxn id="7" idx="1"/>
          </p:cNvCxnSpPr>
          <p:nvPr/>
        </p:nvCxnSpPr>
        <p:spPr>
          <a:xfrm flipV="1">
            <a:off x="7910717" y="3429000"/>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5E0B2DE-B5B3-4B44-9306-715827817C7E}"/>
              </a:ext>
            </a:extLst>
          </p:cNvPr>
          <p:cNvCxnSpPr/>
          <p:nvPr/>
        </p:nvCxnSpPr>
        <p:spPr>
          <a:xfrm flipV="1">
            <a:off x="4789826" y="3420333"/>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E1CAB70-D1C4-874F-8CC7-B997CC161455}"/>
                  </a:ext>
                </a:extLst>
              </p:cNvPr>
              <p:cNvSpPr txBox="1"/>
              <p:nvPr/>
            </p:nvSpPr>
            <p:spPr>
              <a:xfrm>
                <a:off x="834887" y="4029574"/>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=4</m:t>
                      </m:r>
                    </m:oMath>
                  </m:oMathPara>
                </a14:m>
                <a:endParaRPr lang="en-US" dirty="0"/>
              </a:p>
            </p:txBody>
          </p:sp>
        </mc:Choice>
        <mc:Fallback xmlns="">
          <p:sp>
            <p:nvSpPr>
              <p:cNvPr id="11" name="TextBox 10">
                <a:extLst>
                  <a:ext uri="{FF2B5EF4-FFF2-40B4-BE49-F238E27FC236}">
                    <a16:creationId xmlns:a16="http://schemas.microsoft.com/office/drawing/2014/main" id="{7E1CAB70-D1C4-874F-8CC7-B997CC161455}"/>
                  </a:ext>
                </a:extLst>
              </p:cNvPr>
              <p:cNvSpPr txBox="1">
                <a:spLocks noRot="1" noChangeAspect="1" noMove="1" noResize="1" noEditPoints="1" noAdjustHandles="1" noChangeArrowheads="1" noChangeShapeType="1" noTextEdit="1"/>
              </p:cNvSpPr>
              <p:nvPr/>
            </p:nvSpPr>
            <p:spPr>
              <a:xfrm>
                <a:off x="834887" y="4029574"/>
                <a:ext cx="83734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28E4DC2-FAAE-4A47-93BF-5B8D61BF4375}"/>
                  </a:ext>
                </a:extLst>
              </p:cNvPr>
              <p:cNvSpPr txBox="1"/>
              <p:nvPr/>
            </p:nvSpPr>
            <p:spPr>
              <a:xfrm>
                <a:off x="795131" y="2939125"/>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=6</m:t>
                      </m:r>
                    </m:oMath>
                  </m:oMathPara>
                </a14:m>
                <a:endParaRPr lang="en-US" dirty="0"/>
              </a:p>
            </p:txBody>
          </p:sp>
        </mc:Choice>
        <mc:Fallback xmlns="">
          <p:sp>
            <p:nvSpPr>
              <p:cNvPr id="14" name="TextBox 13">
                <a:extLst>
                  <a:ext uri="{FF2B5EF4-FFF2-40B4-BE49-F238E27FC236}">
                    <a16:creationId xmlns:a16="http://schemas.microsoft.com/office/drawing/2014/main" id="{728E4DC2-FAAE-4A47-93BF-5B8D61BF4375}"/>
                  </a:ext>
                </a:extLst>
              </p:cNvPr>
              <p:cNvSpPr txBox="1">
                <a:spLocks noRot="1" noChangeAspect="1" noMove="1" noResize="1" noEditPoints="1" noAdjustHandles="1" noChangeArrowheads="1" noChangeShapeType="1" noTextEdit="1"/>
              </p:cNvSpPr>
              <p:nvPr/>
            </p:nvSpPr>
            <p:spPr>
              <a:xfrm>
                <a:off x="795131" y="2939125"/>
                <a:ext cx="837349"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CCC4835-2048-DE4B-AE99-9C2165ABB1D9}"/>
                  </a:ext>
                </a:extLst>
              </p:cNvPr>
              <p:cNvSpPr txBox="1"/>
              <p:nvPr/>
            </p:nvSpPr>
            <p:spPr>
              <a:xfrm>
                <a:off x="5232934" y="5136130"/>
                <a:ext cx="863066"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=2</m:t>
                      </m:r>
                    </m:oMath>
                  </m:oMathPara>
                </a14:m>
                <a:endParaRPr lang="en-US" dirty="0"/>
              </a:p>
            </p:txBody>
          </p:sp>
        </mc:Choice>
        <mc:Fallback xmlns="">
          <p:sp>
            <p:nvSpPr>
              <p:cNvPr id="15" name="TextBox 14">
                <a:extLst>
                  <a:ext uri="{FF2B5EF4-FFF2-40B4-BE49-F238E27FC236}">
                    <a16:creationId xmlns:a16="http://schemas.microsoft.com/office/drawing/2014/main" id="{4CCC4835-2048-DE4B-AE99-9C2165ABB1D9}"/>
                  </a:ext>
                </a:extLst>
              </p:cNvPr>
              <p:cNvSpPr txBox="1">
                <a:spLocks noRot="1" noChangeAspect="1" noMove="1" noResize="1" noEditPoints="1" noAdjustHandles="1" noChangeArrowheads="1" noChangeShapeType="1" noTextEdit="1"/>
              </p:cNvSpPr>
              <p:nvPr/>
            </p:nvSpPr>
            <p:spPr>
              <a:xfrm>
                <a:off x="5232934" y="5136130"/>
                <a:ext cx="863066" cy="369332"/>
              </a:xfrm>
              <a:prstGeom prst="rect">
                <a:avLst/>
              </a:prstGeom>
              <a:blipFill>
                <a:blip r:embed="rId9"/>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04C35B46-7BEC-9E4B-803A-3735026A8A07}"/>
              </a:ext>
            </a:extLst>
          </p:cNvPr>
          <p:cNvCxnSpPr>
            <a:cxnSpLocks/>
          </p:cNvCxnSpPr>
          <p:nvPr/>
        </p:nvCxnSpPr>
        <p:spPr>
          <a:xfrm>
            <a:off x="1559568" y="3137584"/>
            <a:ext cx="1025423" cy="200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B3FE681-63D1-464B-A406-D37BDBFC95C1}"/>
              </a:ext>
            </a:extLst>
          </p:cNvPr>
          <p:cNvCxnSpPr>
            <a:cxnSpLocks/>
          </p:cNvCxnSpPr>
          <p:nvPr/>
        </p:nvCxnSpPr>
        <p:spPr>
          <a:xfrm flipV="1">
            <a:off x="1582731" y="3637722"/>
            <a:ext cx="1002260" cy="525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8802D3C-06F4-F14E-9976-AEB594EC3FA5}"/>
              </a:ext>
            </a:extLst>
          </p:cNvPr>
          <p:cNvCxnSpPr>
            <a:cxnSpLocks/>
          </p:cNvCxnSpPr>
          <p:nvPr/>
        </p:nvCxnSpPr>
        <p:spPr>
          <a:xfrm flipV="1">
            <a:off x="5650376" y="3820443"/>
            <a:ext cx="1037832" cy="1328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8073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A60041-5C75-604F-BD27-950E6EF99D5D}"/>
              </a:ext>
            </a:extLst>
          </p:cNvPr>
          <p:cNvSpPr>
            <a:spLocks noGrp="1"/>
          </p:cNvSpPr>
          <p:nvPr>
            <p:ph type="sldNum" sz="quarter" idx="12"/>
          </p:nvPr>
        </p:nvSpPr>
        <p:spPr/>
        <p:txBody>
          <a:bodyPr/>
          <a:lstStyle/>
          <a:p>
            <a:fld id="{5F85BDAF-76E7-5E4A-80A9-F732B06DC713}" type="slidenum">
              <a:rPr lang="en-US" smtClean="0"/>
              <a:t>24</a:t>
            </a:fld>
            <a:endParaRPr lang="en-US"/>
          </a:p>
        </p:txBody>
      </p:sp>
      <p:sp>
        <p:nvSpPr>
          <p:cNvPr id="12" name="TextBox 11">
            <a:extLst>
              <a:ext uri="{FF2B5EF4-FFF2-40B4-BE49-F238E27FC236}">
                <a16:creationId xmlns:a16="http://schemas.microsoft.com/office/drawing/2014/main" id="{D0BBA5C1-C96E-4D4C-834D-BE23832FB033}"/>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Backpropagation = Working Backwards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DECE068-8620-3445-9A36-D2B682EA36B6}"/>
                  </a:ext>
                </a:extLst>
              </p:cNvPr>
              <p:cNvSpPr txBox="1"/>
              <p:nvPr/>
            </p:nvSpPr>
            <p:spPr>
              <a:xfrm>
                <a:off x="1987778" y="1712027"/>
                <a:ext cx="209881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𝑐</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3" name="TextBox 2">
                <a:extLst>
                  <a:ext uri="{FF2B5EF4-FFF2-40B4-BE49-F238E27FC236}">
                    <a16:creationId xmlns:a16="http://schemas.microsoft.com/office/drawing/2014/main" id="{EDECE068-8620-3445-9A36-D2B682EA36B6}"/>
                  </a:ext>
                </a:extLst>
              </p:cNvPr>
              <p:cNvSpPr txBox="1">
                <a:spLocks noRot="1" noChangeAspect="1" noMove="1" noResize="1" noEditPoints="1" noAdjustHandles="1" noChangeArrowheads="1" noChangeShapeType="1" noTextEdit="1"/>
              </p:cNvSpPr>
              <p:nvPr/>
            </p:nvSpPr>
            <p:spPr>
              <a:xfrm>
                <a:off x="1987778" y="1712027"/>
                <a:ext cx="2098817" cy="400110"/>
              </a:xfrm>
              <a:prstGeom prst="rect">
                <a:avLst/>
              </a:prstGeom>
              <a:blipFill>
                <a:blip r:embed="rId3"/>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4E61A45-54B4-5B4B-9B32-8D21E3FA5E61}"/>
                  </a:ext>
                </a:extLst>
              </p:cNvPr>
              <p:cNvSpPr txBox="1"/>
              <p:nvPr/>
            </p:nvSpPr>
            <p:spPr>
              <a:xfrm>
                <a:off x="8932791"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7" name="TextBox 6">
                <a:extLst>
                  <a:ext uri="{FF2B5EF4-FFF2-40B4-BE49-F238E27FC236}">
                    <a16:creationId xmlns:a16="http://schemas.microsoft.com/office/drawing/2014/main" id="{64E61A45-54B4-5B4B-9B32-8D21E3FA5E61}"/>
                  </a:ext>
                </a:extLst>
              </p:cNvPr>
              <p:cNvSpPr txBox="1">
                <a:spLocks noRot="1" noChangeAspect="1" noMove="1" noResize="1" noEditPoints="1" noAdjustHandles="1" noChangeArrowheads="1" noChangeShapeType="1" noTextEdit="1"/>
              </p:cNvSpPr>
              <p:nvPr/>
            </p:nvSpPr>
            <p:spPr>
              <a:xfrm>
                <a:off x="8932791" y="3228945"/>
                <a:ext cx="2098817" cy="400110"/>
              </a:xfrm>
              <a:prstGeom prst="rect">
                <a:avLst/>
              </a:prstGeom>
              <a:blipFill>
                <a:blip r:embed="rId4"/>
                <a:stretch>
                  <a:fillRect b="-88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79C0C3F-BF30-4248-8050-F46D640951C5}"/>
                  </a:ext>
                </a:extLst>
              </p:cNvPr>
              <p:cNvSpPr txBox="1"/>
              <p:nvPr/>
            </p:nvSpPr>
            <p:spPr>
              <a:xfrm>
                <a:off x="5811900" y="3237612"/>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u</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c</m:t>
                      </m:r>
                    </m:oMath>
                  </m:oMathPara>
                </a14:m>
                <a:endParaRPr lang="en-US" sz="2000" dirty="0"/>
              </a:p>
            </p:txBody>
          </p:sp>
        </mc:Choice>
        <mc:Fallback xmlns="">
          <p:sp>
            <p:nvSpPr>
              <p:cNvPr id="8" name="TextBox 7">
                <a:extLst>
                  <a:ext uri="{FF2B5EF4-FFF2-40B4-BE49-F238E27FC236}">
                    <a16:creationId xmlns:a16="http://schemas.microsoft.com/office/drawing/2014/main" id="{979C0C3F-BF30-4248-8050-F46D640951C5}"/>
                  </a:ext>
                </a:extLst>
              </p:cNvPr>
              <p:cNvSpPr txBox="1">
                <a:spLocks noRot="1" noChangeAspect="1" noMove="1" noResize="1" noEditPoints="1" noAdjustHandles="1" noChangeArrowheads="1" noChangeShapeType="1" noTextEdit="1"/>
              </p:cNvSpPr>
              <p:nvPr/>
            </p:nvSpPr>
            <p:spPr>
              <a:xfrm>
                <a:off x="5811900" y="3237612"/>
                <a:ext cx="2098817" cy="400110"/>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46CAC7C-4A8B-9649-A3ED-61E7FB441F1F}"/>
                  </a:ext>
                </a:extLst>
              </p:cNvPr>
              <p:cNvSpPr txBox="1"/>
              <p:nvPr/>
            </p:nvSpPr>
            <p:spPr>
              <a:xfrm>
                <a:off x="2691009"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oMath>
                  </m:oMathPara>
                </a14:m>
                <a:endParaRPr lang="en-US" sz="2000" dirty="0"/>
              </a:p>
            </p:txBody>
          </p:sp>
        </mc:Choice>
        <mc:Fallback xmlns="">
          <p:sp>
            <p:nvSpPr>
              <p:cNvPr id="9" name="TextBox 8">
                <a:extLst>
                  <a:ext uri="{FF2B5EF4-FFF2-40B4-BE49-F238E27FC236}">
                    <a16:creationId xmlns:a16="http://schemas.microsoft.com/office/drawing/2014/main" id="{D46CAC7C-4A8B-9649-A3ED-61E7FB441F1F}"/>
                  </a:ext>
                </a:extLst>
              </p:cNvPr>
              <p:cNvSpPr txBox="1">
                <a:spLocks noRot="1" noChangeAspect="1" noMove="1" noResize="1" noEditPoints="1" noAdjustHandles="1" noChangeArrowheads="1" noChangeShapeType="1" noTextEdit="1"/>
              </p:cNvSpPr>
              <p:nvPr/>
            </p:nvSpPr>
            <p:spPr>
              <a:xfrm>
                <a:off x="2691009" y="3228945"/>
                <a:ext cx="2098817" cy="400110"/>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2482B039-877D-3541-A8F5-831EAB72D2D5}"/>
              </a:ext>
            </a:extLst>
          </p:cNvPr>
          <p:cNvCxnSpPr>
            <a:stCxn id="8" idx="3"/>
            <a:endCxn id="7" idx="1"/>
          </p:cNvCxnSpPr>
          <p:nvPr/>
        </p:nvCxnSpPr>
        <p:spPr>
          <a:xfrm flipV="1">
            <a:off x="7910717" y="3429000"/>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5E0B2DE-B5B3-4B44-9306-715827817C7E}"/>
              </a:ext>
            </a:extLst>
          </p:cNvPr>
          <p:cNvCxnSpPr/>
          <p:nvPr/>
        </p:nvCxnSpPr>
        <p:spPr>
          <a:xfrm flipV="1">
            <a:off x="4789826" y="3420333"/>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E1CAB70-D1C4-874F-8CC7-B997CC161455}"/>
                  </a:ext>
                </a:extLst>
              </p:cNvPr>
              <p:cNvSpPr txBox="1"/>
              <p:nvPr/>
            </p:nvSpPr>
            <p:spPr>
              <a:xfrm>
                <a:off x="834887" y="4029574"/>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=4</m:t>
                      </m:r>
                    </m:oMath>
                  </m:oMathPara>
                </a14:m>
                <a:endParaRPr lang="en-US" dirty="0"/>
              </a:p>
            </p:txBody>
          </p:sp>
        </mc:Choice>
        <mc:Fallback xmlns="">
          <p:sp>
            <p:nvSpPr>
              <p:cNvPr id="11" name="TextBox 10">
                <a:extLst>
                  <a:ext uri="{FF2B5EF4-FFF2-40B4-BE49-F238E27FC236}">
                    <a16:creationId xmlns:a16="http://schemas.microsoft.com/office/drawing/2014/main" id="{7E1CAB70-D1C4-874F-8CC7-B997CC161455}"/>
                  </a:ext>
                </a:extLst>
              </p:cNvPr>
              <p:cNvSpPr txBox="1">
                <a:spLocks noRot="1" noChangeAspect="1" noMove="1" noResize="1" noEditPoints="1" noAdjustHandles="1" noChangeArrowheads="1" noChangeShapeType="1" noTextEdit="1"/>
              </p:cNvSpPr>
              <p:nvPr/>
            </p:nvSpPr>
            <p:spPr>
              <a:xfrm>
                <a:off x="834887" y="4029574"/>
                <a:ext cx="83734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CCC4835-2048-DE4B-AE99-9C2165ABB1D9}"/>
                  </a:ext>
                </a:extLst>
              </p:cNvPr>
              <p:cNvSpPr txBox="1"/>
              <p:nvPr/>
            </p:nvSpPr>
            <p:spPr>
              <a:xfrm>
                <a:off x="5232934" y="5136130"/>
                <a:ext cx="863066"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=2</m:t>
                      </m:r>
                    </m:oMath>
                  </m:oMathPara>
                </a14:m>
                <a:endParaRPr lang="en-US" dirty="0"/>
              </a:p>
            </p:txBody>
          </p:sp>
        </mc:Choice>
        <mc:Fallback xmlns="">
          <p:sp>
            <p:nvSpPr>
              <p:cNvPr id="15" name="TextBox 14">
                <a:extLst>
                  <a:ext uri="{FF2B5EF4-FFF2-40B4-BE49-F238E27FC236}">
                    <a16:creationId xmlns:a16="http://schemas.microsoft.com/office/drawing/2014/main" id="{4CCC4835-2048-DE4B-AE99-9C2165ABB1D9}"/>
                  </a:ext>
                </a:extLst>
              </p:cNvPr>
              <p:cNvSpPr txBox="1">
                <a:spLocks noRot="1" noChangeAspect="1" noMove="1" noResize="1" noEditPoints="1" noAdjustHandles="1" noChangeArrowheads="1" noChangeShapeType="1" noTextEdit="1"/>
              </p:cNvSpPr>
              <p:nvPr/>
            </p:nvSpPr>
            <p:spPr>
              <a:xfrm>
                <a:off x="5232934" y="5136130"/>
                <a:ext cx="863066" cy="369332"/>
              </a:xfrm>
              <a:prstGeom prst="rect">
                <a:avLst/>
              </a:prstGeom>
              <a:blipFill>
                <a:blip r:embed="rId8"/>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04C35B46-7BEC-9E4B-803A-3735026A8A07}"/>
              </a:ext>
            </a:extLst>
          </p:cNvPr>
          <p:cNvCxnSpPr>
            <a:cxnSpLocks/>
          </p:cNvCxnSpPr>
          <p:nvPr/>
        </p:nvCxnSpPr>
        <p:spPr>
          <a:xfrm>
            <a:off x="1559568" y="3137584"/>
            <a:ext cx="1025423" cy="200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B3FE681-63D1-464B-A406-D37BDBFC95C1}"/>
              </a:ext>
            </a:extLst>
          </p:cNvPr>
          <p:cNvCxnSpPr>
            <a:cxnSpLocks/>
          </p:cNvCxnSpPr>
          <p:nvPr/>
        </p:nvCxnSpPr>
        <p:spPr>
          <a:xfrm flipV="1">
            <a:off x="1582731" y="3637722"/>
            <a:ext cx="1002260" cy="525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8802D3C-06F4-F14E-9976-AEB594EC3FA5}"/>
              </a:ext>
            </a:extLst>
          </p:cNvPr>
          <p:cNvCxnSpPr>
            <a:cxnSpLocks/>
          </p:cNvCxnSpPr>
          <p:nvPr/>
        </p:nvCxnSpPr>
        <p:spPr>
          <a:xfrm flipV="1">
            <a:off x="5650376" y="3820443"/>
            <a:ext cx="1037832" cy="1328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9AB7FD8A-C669-A64B-8D24-2F8B69BF3685}"/>
              </a:ext>
            </a:extLst>
          </p:cNvPr>
          <p:cNvSpPr/>
          <p:nvPr/>
        </p:nvSpPr>
        <p:spPr>
          <a:xfrm>
            <a:off x="8610600" y="2994991"/>
            <a:ext cx="2743200" cy="82545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887563-9CBC-0D4F-860A-D45CA3236E65}"/>
                  </a:ext>
                </a:extLst>
              </p:cNvPr>
              <p:cNvSpPr txBox="1"/>
              <p:nvPr/>
            </p:nvSpPr>
            <p:spPr>
              <a:xfrm>
                <a:off x="795131" y="2939125"/>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=6</m:t>
                      </m:r>
                    </m:oMath>
                  </m:oMathPara>
                </a14:m>
                <a:endParaRPr lang="en-US" dirty="0"/>
              </a:p>
            </p:txBody>
          </p:sp>
        </mc:Choice>
        <mc:Fallback xmlns="">
          <p:sp>
            <p:nvSpPr>
              <p:cNvPr id="18" name="TextBox 17">
                <a:extLst>
                  <a:ext uri="{FF2B5EF4-FFF2-40B4-BE49-F238E27FC236}">
                    <a16:creationId xmlns:a16="http://schemas.microsoft.com/office/drawing/2014/main" id="{17887563-9CBC-0D4F-860A-D45CA3236E65}"/>
                  </a:ext>
                </a:extLst>
              </p:cNvPr>
              <p:cNvSpPr txBox="1">
                <a:spLocks noRot="1" noChangeAspect="1" noMove="1" noResize="1" noEditPoints="1" noAdjustHandles="1" noChangeArrowheads="1" noChangeShapeType="1" noTextEdit="1"/>
              </p:cNvSpPr>
              <p:nvPr/>
            </p:nvSpPr>
            <p:spPr>
              <a:xfrm>
                <a:off x="795131" y="2939125"/>
                <a:ext cx="837349"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B4BD12-7B99-D243-B079-11149D7AE3E4}"/>
                  </a:ext>
                </a:extLst>
              </p:cNvPr>
              <p:cNvSpPr txBox="1"/>
              <p:nvPr/>
            </p:nvSpPr>
            <p:spPr>
              <a:xfrm>
                <a:off x="9003190" y="4441006"/>
                <a:ext cx="1921566" cy="618246"/>
              </a:xfrm>
              <a:prstGeom prst="rect">
                <a:avLst/>
              </a:prstGeom>
              <a:no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𝑑𝑧</m:t>
                          </m:r>
                        </m:den>
                      </m:f>
                      <m:r>
                        <a:rPr lang="en-US" b="0" i="0" smtClean="0">
                          <a:latin typeface="Cambria Math" panose="02040503050406030204" pitchFamily="18" charset="0"/>
                        </a:rPr>
                        <m:t>=3</m:t>
                      </m:r>
                    </m:oMath>
                  </m:oMathPara>
                </a14:m>
                <a:endParaRPr lang="en-US" dirty="0"/>
              </a:p>
            </p:txBody>
          </p:sp>
        </mc:Choice>
        <mc:Fallback xmlns="">
          <p:sp>
            <p:nvSpPr>
              <p:cNvPr id="5" name="TextBox 4">
                <a:extLst>
                  <a:ext uri="{FF2B5EF4-FFF2-40B4-BE49-F238E27FC236}">
                    <a16:creationId xmlns:a16="http://schemas.microsoft.com/office/drawing/2014/main" id="{E2B4BD12-7B99-D243-B079-11149D7AE3E4}"/>
                  </a:ext>
                </a:extLst>
              </p:cNvPr>
              <p:cNvSpPr txBox="1">
                <a:spLocks noRot="1" noChangeAspect="1" noMove="1" noResize="1" noEditPoints="1" noAdjustHandles="1" noChangeArrowheads="1" noChangeShapeType="1" noTextEdit="1"/>
              </p:cNvSpPr>
              <p:nvPr/>
            </p:nvSpPr>
            <p:spPr>
              <a:xfrm>
                <a:off x="9003190" y="4441006"/>
                <a:ext cx="1921566" cy="618246"/>
              </a:xfrm>
              <a:prstGeom prst="rect">
                <a:avLst/>
              </a:prstGeom>
              <a:blipFill>
                <a:blip r:embed="rId10"/>
                <a:stretch>
                  <a:fillRect b="-6000"/>
                </a:stretch>
              </a:blipFill>
              <a:ln>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1387034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A60041-5C75-604F-BD27-950E6EF99D5D}"/>
              </a:ext>
            </a:extLst>
          </p:cNvPr>
          <p:cNvSpPr>
            <a:spLocks noGrp="1"/>
          </p:cNvSpPr>
          <p:nvPr>
            <p:ph type="sldNum" sz="quarter" idx="12"/>
          </p:nvPr>
        </p:nvSpPr>
        <p:spPr/>
        <p:txBody>
          <a:bodyPr/>
          <a:lstStyle/>
          <a:p>
            <a:fld id="{5F85BDAF-76E7-5E4A-80A9-F732B06DC713}" type="slidenum">
              <a:rPr lang="en-US" smtClean="0"/>
              <a:t>25</a:t>
            </a:fld>
            <a:endParaRPr lang="en-US"/>
          </a:p>
        </p:txBody>
      </p:sp>
      <p:sp>
        <p:nvSpPr>
          <p:cNvPr id="12" name="TextBox 11">
            <a:extLst>
              <a:ext uri="{FF2B5EF4-FFF2-40B4-BE49-F238E27FC236}">
                <a16:creationId xmlns:a16="http://schemas.microsoft.com/office/drawing/2014/main" id="{D0BBA5C1-C96E-4D4C-834D-BE23832FB033}"/>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Backpropagation = Work Backwards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DECE068-8620-3445-9A36-D2B682EA36B6}"/>
                  </a:ext>
                </a:extLst>
              </p:cNvPr>
              <p:cNvSpPr txBox="1"/>
              <p:nvPr/>
            </p:nvSpPr>
            <p:spPr>
              <a:xfrm>
                <a:off x="1987778" y="1712027"/>
                <a:ext cx="209881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𝑐</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3" name="TextBox 2">
                <a:extLst>
                  <a:ext uri="{FF2B5EF4-FFF2-40B4-BE49-F238E27FC236}">
                    <a16:creationId xmlns:a16="http://schemas.microsoft.com/office/drawing/2014/main" id="{EDECE068-8620-3445-9A36-D2B682EA36B6}"/>
                  </a:ext>
                </a:extLst>
              </p:cNvPr>
              <p:cNvSpPr txBox="1">
                <a:spLocks noRot="1" noChangeAspect="1" noMove="1" noResize="1" noEditPoints="1" noAdjustHandles="1" noChangeArrowheads="1" noChangeShapeType="1" noTextEdit="1"/>
              </p:cNvSpPr>
              <p:nvPr/>
            </p:nvSpPr>
            <p:spPr>
              <a:xfrm>
                <a:off x="1987778" y="1712027"/>
                <a:ext cx="2098817" cy="400110"/>
              </a:xfrm>
              <a:prstGeom prst="rect">
                <a:avLst/>
              </a:prstGeom>
              <a:blipFill>
                <a:blip r:embed="rId3"/>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4E61A45-54B4-5B4B-9B32-8D21E3FA5E61}"/>
                  </a:ext>
                </a:extLst>
              </p:cNvPr>
              <p:cNvSpPr txBox="1"/>
              <p:nvPr/>
            </p:nvSpPr>
            <p:spPr>
              <a:xfrm>
                <a:off x="8932791"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7" name="TextBox 6">
                <a:extLst>
                  <a:ext uri="{FF2B5EF4-FFF2-40B4-BE49-F238E27FC236}">
                    <a16:creationId xmlns:a16="http://schemas.microsoft.com/office/drawing/2014/main" id="{64E61A45-54B4-5B4B-9B32-8D21E3FA5E61}"/>
                  </a:ext>
                </a:extLst>
              </p:cNvPr>
              <p:cNvSpPr txBox="1">
                <a:spLocks noRot="1" noChangeAspect="1" noMove="1" noResize="1" noEditPoints="1" noAdjustHandles="1" noChangeArrowheads="1" noChangeShapeType="1" noTextEdit="1"/>
              </p:cNvSpPr>
              <p:nvPr/>
            </p:nvSpPr>
            <p:spPr>
              <a:xfrm>
                <a:off x="8932791" y="3228945"/>
                <a:ext cx="2098817" cy="400110"/>
              </a:xfrm>
              <a:prstGeom prst="rect">
                <a:avLst/>
              </a:prstGeom>
              <a:blipFill>
                <a:blip r:embed="rId4"/>
                <a:stretch>
                  <a:fillRect b="-88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79C0C3F-BF30-4248-8050-F46D640951C5}"/>
                  </a:ext>
                </a:extLst>
              </p:cNvPr>
              <p:cNvSpPr txBox="1"/>
              <p:nvPr/>
            </p:nvSpPr>
            <p:spPr>
              <a:xfrm>
                <a:off x="5811900" y="3237612"/>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u</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c</m:t>
                      </m:r>
                    </m:oMath>
                  </m:oMathPara>
                </a14:m>
                <a:endParaRPr lang="en-US" sz="2000" dirty="0"/>
              </a:p>
            </p:txBody>
          </p:sp>
        </mc:Choice>
        <mc:Fallback xmlns="">
          <p:sp>
            <p:nvSpPr>
              <p:cNvPr id="8" name="TextBox 7">
                <a:extLst>
                  <a:ext uri="{FF2B5EF4-FFF2-40B4-BE49-F238E27FC236}">
                    <a16:creationId xmlns:a16="http://schemas.microsoft.com/office/drawing/2014/main" id="{979C0C3F-BF30-4248-8050-F46D640951C5}"/>
                  </a:ext>
                </a:extLst>
              </p:cNvPr>
              <p:cNvSpPr txBox="1">
                <a:spLocks noRot="1" noChangeAspect="1" noMove="1" noResize="1" noEditPoints="1" noAdjustHandles="1" noChangeArrowheads="1" noChangeShapeType="1" noTextEdit="1"/>
              </p:cNvSpPr>
              <p:nvPr/>
            </p:nvSpPr>
            <p:spPr>
              <a:xfrm>
                <a:off x="5811900" y="3237612"/>
                <a:ext cx="2098817" cy="400110"/>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46CAC7C-4A8B-9649-A3ED-61E7FB441F1F}"/>
                  </a:ext>
                </a:extLst>
              </p:cNvPr>
              <p:cNvSpPr txBox="1"/>
              <p:nvPr/>
            </p:nvSpPr>
            <p:spPr>
              <a:xfrm>
                <a:off x="2691009"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oMath>
                  </m:oMathPara>
                </a14:m>
                <a:endParaRPr lang="en-US" sz="2000" dirty="0"/>
              </a:p>
            </p:txBody>
          </p:sp>
        </mc:Choice>
        <mc:Fallback xmlns="">
          <p:sp>
            <p:nvSpPr>
              <p:cNvPr id="9" name="TextBox 8">
                <a:extLst>
                  <a:ext uri="{FF2B5EF4-FFF2-40B4-BE49-F238E27FC236}">
                    <a16:creationId xmlns:a16="http://schemas.microsoft.com/office/drawing/2014/main" id="{D46CAC7C-4A8B-9649-A3ED-61E7FB441F1F}"/>
                  </a:ext>
                </a:extLst>
              </p:cNvPr>
              <p:cNvSpPr txBox="1">
                <a:spLocks noRot="1" noChangeAspect="1" noMove="1" noResize="1" noEditPoints="1" noAdjustHandles="1" noChangeArrowheads="1" noChangeShapeType="1" noTextEdit="1"/>
              </p:cNvSpPr>
              <p:nvPr/>
            </p:nvSpPr>
            <p:spPr>
              <a:xfrm>
                <a:off x="2691009" y="3228945"/>
                <a:ext cx="2098817" cy="400110"/>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2482B039-877D-3541-A8F5-831EAB72D2D5}"/>
              </a:ext>
            </a:extLst>
          </p:cNvPr>
          <p:cNvCxnSpPr>
            <a:stCxn id="8" idx="3"/>
            <a:endCxn id="7" idx="1"/>
          </p:cNvCxnSpPr>
          <p:nvPr/>
        </p:nvCxnSpPr>
        <p:spPr>
          <a:xfrm flipV="1">
            <a:off x="7910717" y="3429000"/>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5E0B2DE-B5B3-4B44-9306-715827817C7E}"/>
              </a:ext>
            </a:extLst>
          </p:cNvPr>
          <p:cNvCxnSpPr/>
          <p:nvPr/>
        </p:nvCxnSpPr>
        <p:spPr>
          <a:xfrm flipV="1">
            <a:off x="4789826" y="3420333"/>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E1CAB70-D1C4-874F-8CC7-B997CC161455}"/>
                  </a:ext>
                </a:extLst>
              </p:cNvPr>
              <p:cNvSpPr txBox="1"/>
              <p:nvPr/>
            </p:nvSpPr>
            <p:spPr>
              <a:xfrm>
                <a:off x="834887" y="4029574"/>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=4</m:t>
                      </m:r>
                    </m:oMath>
                  </m:oMathPara>
                </a14:m>
                <a:endParaRPr lang="en-US" dirty="0"/>
              </a:p>
            </p:txBody>
          </p:sp>
        </mc:Choice>
        <mc:Fallback xmlns="">
          <p:sp>
            <p:nvSpPr>
              <p:cNvPr id="11" name="TextBox 10">
                <a:extLst>
                  <a:ext uri="{FF2B5EF4-FFF2-40B4-BE49-F238E27FC236}">
                    <a16:creationId xmlns:a16="http://schemas.microsoft.com/office/drawing/2014/main" id="{7E1CAB70-D1C4-874F-8CC7-B997CC161455}"/>
                  </a:ext>
                </a:extLst>
              </p:cNvPr>
              <p:cNvSpPr txBox="1">
                <a:spLocks noRot="1" noChangeAspect="1" noMove="1" noResize="1" noEditPoints="1" noAdjustHandles="1" noChangeArrowheads="1" noChangeShapeType="1" noTextEdit="1"/>
              </p:cNvSpPr>
              <p:nvPr/>
            </p:nvSpPr>
            <p:spPr>
              <a:xfrm>
                <a:off x="834887" y="4029574"/>
                <a:ext cx="83734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CCC4835-2048-DE4B-AE99-9C2165ABB1D9}"/>
                  </a:ext>
                </a:extLst>
              </p:cNvPr>
              <p:cNvSpPr txBox="1"/>
              <p:nvPr/>
            </p:nvSpPr>
            <p:spPr>
              <a:xfrm>
                <a:off x="5232934" y="5136130"/>
                <a:ext cx="863066"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=2</m:t>
                      </m:r>
                    </m:oMath>
                  </m:oMathPara>
                </a14:m>
                <a:endParaRPr lang="en-US" dirty="0"/>
              </a:p>
            </p:txBody>
          </p:sp>
        </mc:Choice>
        <mc:Fallback xmlns="">
          <p:sp>
            <p:nvSpPr>
              <p:cNvPr id="15" name="TextBox 14">
                <a:extLst>
                  <a:ext uri="{FF2B5EF4-FFF2-40B4-BE49-F238E27FC236}">
                    <a16:creationId xmlns:a16="http://schemas.microsoft.com/office/drawing/2014/main" id="{4CCC4835-2048-DE4B-AE99-9C2165ABB1D9}"/>
                  </a:ext>
                </a:extLst>
              </p:cNvPr>
              <p:cNvSpPr txBox="1">
                <a:spLocks noRot="1" noChangeAspect="1" noMove="1" noResize="1" noEditPoints="1" noAdjustHandles="1" noChangeArrowheads="1" noChangeShapeType="1" noTextEdit="1"/>
              </p:cNvSpPr>
              <p:nvPr/>
            </p:nvSpPr>
            <p:spPr>
              <a:xfrm>
                <a:off x="5232934" y="5136130"/>
                <a:ext cx="863066" cy="369332"/>
              </a:xfrm>
              <a:prstGeom prst="rect">
                <a:avLst/>
              </a:prstGeom>
              <a:blipFill>
                <a:blip r:embed="rId8"/>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04C35B46-7BEC-9E4B-803A-3735026A8A07}"/>
              </a:ext>
            </a:extLst>
          </p:cNvPr>
          <p:cNvCxnSpPr>
            <a:cxnSpLocks/>
          </p:cNvCxnSpPr>
          <p:nvPr/>
        </p:nvCxnSpPr>
        <p:spPr>
          <a:xfrm>
            <a:off x="1559568" y="3137584"/>
            <a:ext cx="1025423" cy="200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B3FE681-63D1-464B-A406-D37BDBFC95C1}"/>
              </a:ext>
            </a:extLst>
          </p:cNvPr>
          <p:cNvCxnSpPr>
            <a:cxnSpLocks/>
          </p:cNvCxnSpPr>
          <p:nvPr/>
        </p:nvCxnSpPr>
        <p:spPr>
          <a:xfrm flipV="1">
            <a:off x="1582731" y="3637722"/>
            <a:ext cx="1002260" cy="525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8802D3C-06F4-F14E-9976-AEB594EC3FA5}"/>
              </a:ext>
            </a:extLst>
          </p:cNvPr>
          <p:cNvCxnSpPr>
            <a:cxnSpLocks/>
          </p:cNvCxnSpPr>
          <p:nvPr/>
        </p:nvCxnSpPr>
        <p:spPr>
          <a:xfrm flipV="1">
            <a:off x="5650376" y="3820443"/>
            <a:ext cx="1037832" cy="1328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9AB7FD8A-C669-A64B-8D24-2F8B69BF3685}"/>
              </a:ext>
            </a:extLst>
          </p:cNvPr>
          <p:cNvSpPr/>
          <p:nvPr/>
        </p:nvSpPr>
        <p:spPr>
          <a:xfrm>
            <a:off x="5489708" y="3024941"/>
            <a:ext cx="2743200" cy="82545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887563-9CBC-0D4F-860A-D45CA3236E65}"/>
                  </a:ext>
                </a:extLst>
              </p:cNvPr>
              <p:cNvSpPr txBox="1"/>
              <p:nvPr/>
            </p:nvSpPr>
            <p:spPr>
              <a:xfrm>
                <a:off x="795131" y="2939125"/>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=6</m:t>
                      </m:r>
                    </m:oMath>
                  </m:oMathPara>
                </a14:m>
                <a:endParaRPr lang="en-US" dirty="0"/>
              </a:p>
            </p:txBody>
          </p:sp>
        </mc:Choice>
        <mc:Fallback xmlns="">
          <p:sp>
            <p:nvSpPr>
              <p:cNvPr id="18" name="TextBox 17">
                <a:extLst>
                  <a:ext uri="{FF2B5EF4-FFF2-40B4-BE49-F238E27FC236}">
                    <a16:creationId xmlns:a16="http://schemas.microsoft.com/office/drawing/2014/main" id="{17887563-9CBC-0D4F-860A-D45CA3236E65}"/>
                  </a:ext>
                </a:extLst>
              </p:cNvPr>
              <p:cNvSpPr txBox="1">
                <a:spLocks noRot="1" noChangeAspect="1" noMove="1" noResize="1" noEditPoints="1" noAdjustHandles="1" noChangeArrowheads="1" noChangeShapeType="1" noTextEdit="1"/>
              </p:cNvSpPr>
              <p:nvPr/>
            </p:nvSpPr>
            <p:spPr>
              <a:xfrm>
                <a:off x="795131" y="2939125"/>
                <a:ext cx="837349"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B4BD12-7B99-D243-B079-11149D7AE3E4}"/>
                  </a:ext>
                </a:extLst>
              </p:cNvPr>
              <p:cNvSpPr txBox="1"/>
              <p:nvPr/>
            </p:nvSpPr>
            <p:spPr>
              <a:xfrm>
                <a:off x="6499775" y="4288717"/>
                <a:ext cx="2661610" cy="2224070"/>
              </a:xfrm>
              <a:prstGeom prst="rect">
                <a:avLst/>
              </a:prstGeom>
              <a:no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𝑑𝑢</m:t>
                          </m:r>
                        </m:den>
                      </m:f>
                      <m:r>
                        <a:rPr lang="en-US" b="0" i="0"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𝑑𝑧</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b="0" i="1" smtClean="0">
                              <a:latin typeface="Cambria Math" panose="02040503050406030204" pitchFamily="18" charset="0"/>
                            </a:rPr>
                            <m:t>𝑧</m:t>
                          </m:r>
                        </m:num>
                        <m:den>
                          <m:r>
                            <a:rPr lang="en-US" i="1">
                              <a:latin typeface="Cambria Math" panose="02040503050406030204" pitchFamily="18" charset="0"/>
                            </a:rPr>
                            <m:t>𝑑</m:t>
                          </m:r>
                          <m:r>
                            <a:rPr lang="en-US" b="0" i="1" smtClean="0">
                              <a:latin typeface="Cambria Math" panose="02040503050406030204" pitchFamily="18" charset="0"/>
                            </a:rPr>
                            <m:t>𝑢</m:t>
                          </m:r>
                        </m:den>
                      </m:f>
                    </m:oMath>
                  </m:oMathPara>
                </a14:m>
                <a:endParaRPr lang="en-US" i="1" dirty="0">
                  <a:latin typeface="Cambria Math" panose="02040503050406030204" pitchFamily="18" charset="0"/>
                </a:endParaRPr>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𝑑𝑢</m:t>
                          </m:r>
                        </m:den>
                      </m:f>
                      <m:r>
                        <a:rPr lang="en-US" b="0" i="1" smtClean="0">
                          <a:latin typeface="Cambria Math" panose="02040503050406030204" pitchFamily="18" charset="0"/>
                        </a:rPr>
                        <m:t>=3</m:t>
                      </m:r>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𝑧</m:t>
                          </m:r>
                        </m:num>
                        <m:den>
                          <m:r>
                            <a:rPr lang="en-US" i="1">
                              <a:latin typeface="Cambria Math" panose="02040503050406030204" pitchFamily="18" charset="0"/>
                            </a:rPr>
                            <m:t>𝑑𝑢</m:t>
                          </m:r>
                        </m:den>
                      </m:f>
                    </m:oMath>
                  </m:oMathPara>
                </a14:m>
                <a:endParaRPr lang="en-US" dirty="0"/>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𝑑𝑢</m:t>
                          </m:r>
                        </m:den>
                      </m:f>
                      <m:r>
                        <a:rPr lang="en-US" i="1">
                          <a:latin typeface="Cambria Math" panose="02040503050406030204" pitchFamily="18" charset="0"/>
                        </a:rPr>
                        <m:t>=3</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1=3</m:t>
                      </m:r>
                    </m:oMath>
                  </m:oMathPara>
                </a14:m>
                <a:endParaRPr lang="en-US" dirty="0"/>
              </a:p>
            </p:txBody>
          </p:sp>
        </mc:Choice>
        <mc:Fallback xmlns="">
          <p:sp>
            <p:nvSpPr>
              <p:cNvPr id="5" name="TextBox 4">
                <a:extLst>
                  <a:ext uri="{FF2B5EF4-FFF2-40B4-BE49-F238E27FC236}">
                    <a16:creationId xmlns:a16="http://schemas.microsoft.com/office/drawing/2014/main" id="{E2B4BD12-7B99-D243-B079-11149D7AE3E4}"/>
                  </a:ext>
                </a:extLst>
              </p:cNvPr>
              <p:cNvSpPr txBox="1">
                <a:spLocks noRot="1" noChangeAspect="1" noMove="1" noResize="1" noEditPoints="1" noAdjustHandles="1" noChangeArrowheads="1" noChangeShapeType="1" noTextEdit="1"/>
              </p:cNvSpPr>
              <p:nvPr/>
            </p:nvSpPr>
            <p:spPr>
              <a:xfrm>
                <a:off x="6499775" y="4288717"/>
                <a:ext cx="2661610" cy="2224070"/>
              </a:xfrm>
              <a:prstGeom prst="rect">
                <a:avLst/>
              </a:prstGeom>
              <a:blipFill>
                <a:blip r:embed="rId10"/>
                <a:stretch>
                  <a:fillRect b="-565"/>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790F79E-62AC-AB4C-A912-B8FE57168CB0}"/>
                  </a:ext>
                </a:extLst>
              </p:cNvPr>
              <p:cNvSpPr txBox="1"/>
              <p:nvPr/>
            </p:nvSpPr>
            <p:spPr>
              <a:xfrm>
                <a:off x="9904133" y="490936"/>
                <a:ext cx="1921566" cy="6182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𝑑𝑧</m:t>
                          </m:r>
                        </m:den>
                      </m:f>
                      <m:r>
                        <a:rPr lang="en-US" b="0" i="0" smtClean="0">
                          <a:latin typeface="Cambria Math" panose="02040503050406030204" pitchFamily="18" charset="0"/>
                        </a:rPr>
                        <m:t>=3</m:t>
                      </m:r>
                    </m:oMath>
                  </m:oMathPara>
                </a14:m>
                <a:endParaRPr lang="en-US" dirty="0"/>
              </a:p>
            </p:txBody>
          </p:sp>
        </mc:Choice>
        <mc:Fallback xmlns="">
          <p:sp>
            <p:nvSpPr>
              <p:cNvPr id="20" name="TextBox 19">
                <a:extLst>
                  <a:ext uri="{FF2B5EF4-FFF2-40B4-BE49-F238E27FC236}">
                    <a16:creationId xmlns:a16="http://schemas.microsoft.com/office/drawing/2014/main" id="{9790F79E-62AC-AB4C-A912-B8FE57168CB0}"/>
                  </a:ext>
                </a:extLst>
              </p:cNvPr>
              <p:cNvSpPr txBox="1">
                <a:spLocks noRot="1" noChangeAspect="1" noMove="1" noResize="1" noEditPoints="1" noAdjustHandles="1" noChangeArrowheads="1" noChangeShapeType="1" noTextEdit="1"/>
              </p:cNvSpPr>
              <p:nvPr/>
            </p:nvSpPr>
            <p:spPr>
              <a:xfrm>
                <a:off x="9904133" y="490936"/>
                <a:ext cx="1921566" cy="618246"/>
              </a:xfrm>
              <a:prstGeom prst="rect">
                <a:avLst/>
              </a:prstGeom>
              <a:blipFill>
                <a:blip r:embed="rId11"/>
                <a:stretch>
                  <a:fillRect b="-6000"/>
                </a:stretch>
              </a:blipFill>
            </p:spPr>
            <p:txBody>
              <a:bodyPr/>
              <a:lstStyle/>
              <a:p>
                <a:r>
                  <a:rPr lang="en-US">
                    <a:noFill/>
                  </a:rPr>
                  <a:t> </a:t>
                </a:r>
              </a:p>
            </p:txBody>
          </p:sp>
        </mc:Fallback>
      </mc:AlternateContent>
    </p:spTree>
    <p:extLst>
      <p:ext uri="{BB962C8B-B14F-4D97-AF65-F5344CB8AC3E}">
        <p14:creationId xmlns:p14="http://schemas.microsoft.com/office/powerpoint/2010/main" val="23556710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A60041-5C75-604F-BD27-950E6EF99D5D}"/>
              </a:ext>
            </a:extLst>
          </p:cNvPr>
          <p:cNvSpPr>
            <a:spLocks noGrp="1"/>
          </p:cNvSpPr>
          <p:nvPr>
            <p:ph type="sldNum" sz="quarter" idx="12"/>
          </p:nvPr>
        </p:nvSpPr>
        <p:spPr/>
        <p:txBody>
          <a:bodyPr/>
          <a:lstStyle/>
          <a:p>
            <a:fld id="{5F85BDAF-76E7-5E4A-80A9-F732B06DC713}" type="slidenum">
              <a:rPr lang="en-US" smtClean="0"/>
              <a:t>26</a:t>
            </a:fld>
            <a:endParaRPr lang="en-US"/>
          </a:p>
        </p:txBody>
      </p:sp>
      <p:sp>
        <p:nvSpPr>
          <p:cNvPr id="12" name="TextBox 11">
            <a:extLst>
              <a:ext uri="{FF2B5EF4-FFF2-40B4-BE49-F238E27FC236}">
                <a16:creationId xmlns:a16="http://schemas.microsoft.com/office/drawing/2014/main" id="{D0BBA5C1-C96E-4D4C-834D-BE23832FB033}"/>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Backpropagation = Work Backwards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DECE068-8620-3445-9A36-D2B682EA36B6}"/>
                  </a:ext>
                </a:extLst>
              </p:cNvPr>
              <p:cNvSpPr txBox="1"/>
              <p:nvPr/>
            </p:nvSpPr>
            <p:spPr>
              <a:xfrm>
                <a:off x="1987778" y="1712027"/>
                <a:ext cx="209881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𝑐</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3" name="TextBox 2">
                <a:extLst>
                  <a:ext uri="{FF2B5EF4-FFF2-40B4-BE49-F238E27FC236}">
                    <a16:creationId xmlns:a16="http://schemas.microsoft.com/office/drawing/2014/main" id="{EDECE068-8620-3445-9A36-D2B682EA36B6}"/>
                  </a:ext>
                </a:extLst>
              </p:cNvPr>
              <p:cNvSpPr txBox="1">
                <a:spLocks noRot="1" noChangeAspect="1" noMove="1" noResize="1" noEditPoints="1" noAdjustHandles="1" noChangeArrowheads="1" noChangeShapeType="1" noTextEdit="1"/>
              </p:cNvSpPr>
              <p:nvPr/>
            </p:nvSpPr>
            <p:spPr>
              <a:xfrm>
                <a:off x="1987778" y="1712027"/>
                <a:ext cx="2098817" cy="400110"/>
              </a:xfrm>
              <a:prstGeom prst="rect">
                <a:avLst/>
              </a:prstGeom>
              <a:blipFill>
                <a:blip r:embed="rId3"/>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4E61A45-54B4-5B4B-9B32-8D21E3FA5E61}"/>
                  </a:ext>
                </a:extLst>
              </p:cNvPr>
              <p:cNvSpPr txBox="1"/>
              <p:nvPr/>
            </p:nvSpPr>
            <p:spPr>
              <a:xfrm>
                <a:off x="8932791"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7" name="TextBox 6">
                <a:extLst>
                  <a:ext uri="{FF2B5EF4-FFF2-40B4-BE49-F238E27FC236}">
                    <a16:creationId xmlns:a16="http://schemas.microsoft.com/office/drawing/2014/main" id="{64E61A45-54B4-5B4B-9B32-8D21E3FA5E61}"/>
                  </a:ext>
                </a:extLst>
              </p:cNvPr>
              <p:cNvSpPr txBox="1">
                <a:spLocks noRot="1" noChangeAspect="1" noMove="1" noResize="1" noEditPoints="1" noAdjustHandles="1" noChangeArrowheads="1" noChangeShapeType="1" noTextEdit="1"/>
              </p:cNvSpPr>
              <p:nvPr/>
            </p:nvSpPr>
            <p:spPr>
              <a:xfrm>
                <a:off x="8932791" y="3228945"/>
                <a:ext cx="2098817" cy="400110"/>
              </a:xfrm>
              <a:prstGeom prst="rect">
                <a:avLst/>
              </a:prstGeom>
              <a:blipFill>
                <a:blip r:embed="rId4"/>
                <a:stretch>
                  <a:fillRect b="-88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79C0C3F-BF30-4248-8050-F46D640951C5}"/>
                  </a:ext>
                </a:extLst>
              </p:cNvPr>
              <p:cNvSpPr txBox="1"/>
              <p:nvPr/>
            </p:nvSpPr>
            <p:spPr>
              <a:xfrm>
                <a:off x="5811900" y="3237612"/>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u</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c</m:t>
                      </m:r>
                    </m:oMath>
                  </m:oMathPara>
                </a14:m>
                <a:endParaRPr lang="en-US" sz="2000" dirty="0"/>
              </a:p>
            </p:txBody>
          </p:sp>
        </mc:Choice>
        <mc:Fallback xmlns="">
          <p:sp>
            <p:nvSpPr>
              <p:cNvPr id="8" name="TextBox 7">
                <a:extLst>
                  <a:ext uri="{FF2B5EF4-FFF2-40B4-BE49-F238E27FC236}">
                    <a16:creationId xmlns:a16="http://schemas.microsoft.com/office/drawing/2014/main" id="{979C0C3F-BF30-4248-8050-F46D640951C5}"/>
                  </a:ext>
                </a:extLst>
              </p:cNvPr>
              <p:cNvSpPr txBox="1">
                <a:spLocks noRot="1" noChangeAspect="1" noMove="1" noResize="1" noEditPoints="1" noAdjustHandles="1" noChangeArrowheads="1" noChangeShapeType="1" noTextEdit="1"/>
              </p:cNvSpPr>
              <p:nvPr/>
            </p:nvSpPr>
            <p:spPr>
              <a:xfrm>
                <a:off x="5811900" y="3237612"/>
                <a:ext cx="2098817" cy="400110"/>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46CAC7C-4A8B-9649-A3ED-61E7FB441F1F}"/>
                  </a:ext>
                </a:extLst>
              </p:cNvPr>
              <p:cNvSpPr txBox="1"/>
              <p:nvPr/>
            </p:nvSpPr>
            <p:spPr>
              <a:xfrm>
                <a:off x="2691009"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oMath>
                  </m:oMathPara>
                </a14:m>
                <a:endParaRPr lang="en-US" sz="2000" dirty="0"/>
              </a:p>
            </p:txBody>
          </p:sp>
        </mc:Choice>
        <mc:Fallback xmlns="">
          <p:sp>
            <p:nvSpPr>
              <p:cNvPr id="9" name="TextBox 8">
                <a:extLst>
                  <a:ext uri="{FF2B5EF4-FFF2-40B4-BE49-F238E27FC236}">
                    <a16:creationId xmlns:a16="http://schemas.microsoft.com/office/drawing/2014/main" id="{D46CAC7C-4A8B-9649-A3ED-61E7FB441F1F}"/>
                  </a:ext>
                </a:extLst>
              </p:cNvPr>
              <p:cNvSpPr txBox="1">
                <a:spLocks noRot="1" noChangeAspect="1" noMove="1" noResize="1" noEditPoints="1" noAdjustHandles="1" noChangeArrowheads="1" noChangeShapeType="1" noTextEdit="1"/>
              </p:cNvSpPr>
              <p:nvPr/>
            </p:nvSpPr>
            <p:spPr>
              <a:xfrm>
                <a:off x="2691009" y="3228945"/>
                <a:ext cx="2098817" cy="400110"/>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2482B039-877D-3541-A8F5-831EAB72D2D5}"/>
              </a:ext>
            </a:extLst>
          </p:cNvPr>
          <p:cNvCxnSpPr>
            <a:stCxn id="8" idx="3"/>
            <a:endCxn id="7" idx="1"/>
          </p:cNvCxnSpPr>
          <p:nvPr/>
        </p:nvCxnSpPr>
        <p:spPr>
          <a:xfrm flipV="1">
            <a:off x="7910717" y="3429000"/>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5E0B2DE-B5B3-4B44-9306-715827817C7E}"/>
              </a:ext>
            </a:extLst>
          </p:cNvPr>
          <p:cNvCxnSpPr/>
          <p:nvPr/>
        </p:nvCxnSpPr>
        <p:spPr>
          <a:xfrm flipV="1">
            <a:off x="4789826" y="3420333"/>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E1CAB70-D1C4-874F-8CC7-B997CC161455}"/>
                  </a:ext>
                </a:extLst>
              </p:cNvPr>
              <p:cNvSpPr txBox="1"/>
              <p:nvPr/>
            </p:nvSpPr>
            <p:spPr>
              <a:xfrm>
                <a:off x="834887" y="4029574"/>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=4</m:t>
                      </m:r>
                    </m:oMath>
                  </m:oMathPara>
                </a14:m>
                <a:endParaRPr lang="en-US" dirty="0"/>
              </a:p>
            </p:txBody>
          </p:sp>
        </mc:Choice>
        <mc:Fallback xmlns="">
          <p:sp>
            <p:nvSpPr>
              <p:cNvPr id="11" name="TextBox 10">
                <a:extLst>
                  <a:ext uri="{FF2B5EF4-FFF2-40B4-BE49-F238E27FC236}">
                    <a16:creationId xmlns:a16="http://schemas.microsoft.com/office/drawing/2014/main" id="{7E1CAB70-D1C4-874F-8CC7-B997CC161455}"/>
                  </a:ext>
                </a:extLst>
              </p:cNvPr>
              <p:cNvSpPr txBox="1">
                <a:spLocks noRot="1" noChangeAspect="1" noMove="1" noResize="1" noEditPoints="1" noAdjustHandles="1" noChangeArrowheads="1" noChangeShapeType="1" noTextEdit="1"/>
              </p:cNvSpPr>
              <p:nvPr/>
            </p:nvSpPr>
            <p:spPr>
              <a:xfrm>
                <a:off x="834887" y="4029574"/>
                <a:ext cx="83734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CCC4835-2048-DE4B-AE99-9C2165ABB1D9}"/>
                  </a:ext>
                </a:extLst>
              </p:cNvPr>
              <p:cNvSpPr txBox="1"/>
              <p:nvPr/>
            </p:nvSpPr>
            <p:spPr>
              <a:xfrm>
                <a:off x="5232934" y="5136130"/>
                <a:ext cx="863066"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=2</m:t>
                      </m:r>
                    </m:oMath>
                  </m:oMathPara>
                </a14:m>
                <a:endParaRPr lang="en-US" dirty="0"/>
              </a:p>
            </p:txBody>
          </p:sp>
        </mc:Choice>
        <mc:Fallback xmlns="">
          <p:sp>
            <p:nvSpPr>
              <p:cNvPr id="15" name="TextBox 14">
                <a:extLst>
                  <a:ext uri="{FF2B5EF4-FFF2-40B4-BE49-F238E27FC236}">
                    <a16:creationId xmlns:a16="http://schemas.microsoft.com/office/drawing/2014/main" id="{4CCC4835-2048-DE4B-AE99-9C2165ABB1D9}"/>
                  </a:ext>
                </a:extLst>
              </p:cNvPr>
              <p:cNvSpPr txBox="1">
                <a:spLocks noRot="1" noChangeAspect="1" noMove="1" noResize="1" noEditPoints="1" noAdjustHandles="1" noChangeArrowheads="1" noChangeShapeType="1" noTextEdit="1"/>
              </p:cNvSpPr>
              <p:nvPr/>
            </p:nvSpPr>
            <p:spPr>
              <a:xfrm>
                <a:off x="5232934" y="5136130"/>
                <a:ext cx="863066" cy="369332"/>
              </a:xfrm>
              <a:prstGeom prst="rect">
                <a:avLst/>
              </a:prstGeom>
              <a:blipFill>
                <a:blip r:embed="rId8"/>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04C35B46-7BEC-9E4B-803A-3735026A8A07}"/>
              </a:ext>
            </a:extLst>
          </p:cNvPr>
          <p:cNvCxnSpPr>
            <a:cxnSpLocks/>
          </p:cNvCxnSpPr>
          <p:nvPr/>
        </p:nvCxnSpPr>
        <p:spPr>
          <a:xfrm>
            <a:off x="1559568" y="3137584"/>
            <a:ext cx="1025423" cy="200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B3FE681-63D1-464B-A406-D37BDBFC95C1}"/>
              </a:ext>
            </a:extLst>
          </p:cNvPr>
          <p:cNvCxnSpPr>
            <a:cxnSpLocks/>
          </p:cNvCxnSpPr>
          <p:nvPr/>
        </p:nvCxnSpPr>
        <p:spPr>
          <a:xfrm flipV="1">
            <a:off x="1582731" y="3637722"/>
            <a:ext cx="1002260" cy="525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8802D3C-06F4-F14E-9976-AEB594EC3FA5}"/>
              </a:ext>
            </a:extLst>
          </p:cNvPr>
          <p:cNvCxnSpPr>
            <a:cxnSpLocks/>
          </p:cNvCxnSpPr>
          <p:nvPr/>
        </p:nvCxnSpPr>
        <p:spPr>
          <a:xfrm flipV="1">
            <a:off x="5650376" y="3820443"/>
            <a:ext cx="1037832" cy="1328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9AB7FD8A-C669-A64B-8D24-2F8B69BF3685}"/>
              </a:ext>
            </a:extLst>
          </p:cNvPr>
          <p:cNvSpPr/>
          <p:nvPr/>
        </p:nvSpPr>
        <p:spPr>
          <a:xfrm>
            <a:off x="5489708" y="3024941"/>
            <a:ext cx="2743200" cy="82545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887563-9CBC-0D4F-860A-D45CA3236E65}"/>
                  </a:ext>
                </a:extLst>
              </p:cNvPr>
              <p:cNvSpPr txBox="1"/>
              <p:nvPr/>
            </p:nvSpPr>
            <p:spPr>
              <a:xfrm>
                <a:off x="795131" y="2939125"/>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=6</m:t>
                      </m:r>
                    </m:oMath>
                  </m:oMathPara>
                </a14:m>
                <a:endParaRPr lang="en-US" dirty="0"/>
              </a:p>
            </p:txBody>
          </p:sp>
        </mc:Choice>
        <mc:Fallback xmlns="">
          <p:sp>
            <p:nvSpPr>
              <p:cNvPr id="18" name="TextBox 17">
                <a:extLst>
                  <a:ext uri="{FF2B5EF4-FFF2-40B4-BE49-F238E27FC236}">
                    <a16:creationId xmlns:a16="http://schemas.microsoft.com/office/drawing/2014/main" id="{17887563-9CBC-0D4F-860A-D45CA3236E65}"/>
                  </a:ext>
                </a:extLst>
              </p:cNvPr>
              <p:cNvSpPr txBox="1">
                <a:spLocks noRot="1" noChangeAspect="1" noMove="1" noResize="1" noEditPoints="1" noAdjustHandles="1" noChangeArrowheads="1" noChangeShapeType="1" noTextEdit="1"/>
              </p:cNvSpPr>
              <p:nvPr/>
            </p:nvSpPr>
            <p:spPr>
              <a:xfrm>
                <a:off x="795131" y="2939125"/>
                <a:ext cx="837349"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B4BD12-7B99-D243-B079-11149D7AE3E4}"/>
                  </a:ext>
                </a:extLst>
              </p:cNvPr>
              <p:cNvSpPr txBox="1"/>
              <p:nvPr/>
            </p:nvSpPr>
            <p:spPr>
              <a:xfrm>
                <a:off x="6499775" y="4289515"/>
                <a:ext cx="2661610" cy="2224263"/>
              </a:xfrm>
              <a:prstGeom prst="rect">
                <a:avLst/>
              </a:prstGeom>
              <a:no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𝑑𝑐</m:t>
                          </m:r>
                        </m:den>
                      </m:f>
                      <m:r>
                        <a:rPr lang="en-US" b="0" i="0"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𝑑𝑧</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b="0" i="1" smtClean="0">
                              <a:latin typeface="Cambria Math" panose="02040503050406030204" pitchFamily="18" charset="0"/>
                            </a:rPr>
                            <m:t>𝑧</m:t>
                          </m:r>
                        </m:num>
                        <m:den>
                          <m:r>
                            <a:rPr lang="en-US" i="1">
                              <a:latin typeface="Cambria Math" panose="02040503050406030204" pitchFamily="18" charset="0"/>
                            </a:rPr>
                            <m:t>𝑑</m:t>
                          </m:r>
                          <m:r>
                            <a:rPr lang="en-US" b="0" i="1" smtClean="0">
                              <a:latin typeface="Cambria Math" panose="02040503050406030204" pitchFamily="18" charset="0"/>
                            </a:rPr>
                            <m:t>𝑐</m:t>
                          </m:r>
                        </m:den>
                      </m:f>
                    </m:oMath>
                  </m:oMathPara>
                </a14:m>
                <a:endParaRPr lang="en-US" i="1" dirty="0">
                  <a:latin typeface="Cambria Math" panose="02040503050406030204" pitchFamily="18" charset="0"/>
                </a:endParaRPr>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m:t>
                          </m:r>
                          <m:r>
                            <a:rPr lang="en-US" b="0" i="1" smtClean="0">
                              <a:latin typeface="Cambria Math" panose="02040503050406030204" pitchFamily="18" charset="0"/>
                            </a:rPr>
                            <m:t>𝑐</m:t>
                          </m:r>
                        </m:den>
                      </m:f>
                      <m:r>
                        <a:rPr lang="en-US" b="0" i="1" smtClean="0">
                          <a:latin typeface="Cambria Math" panose="02040503050406030204" pitchFamily="18" charset="0"/>
                        </a:rPr>
                        <m:t>=3</m:t>
                      </m:r>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𝑧</m:t>
                          </m:r>
                        </m:num>
                        <m:den>
                          <m:r>
                            <a:rPr lang="en-US" i="1">
                              <a:latin typeface="Cambria Math" panose="02040503050406030204" pitchFamily="18" charset="0"/>
                            </a:rPr>
                            <m:t>𝑑</m:t>
                          </m:r>
                          <m:r>
                            <a:rPr lang="en-US" b="0" i="1" smtClean="0">
                              <a:latin typeface="Cambria Math" panose="02040503050406030204" pitchFamily="18" charset="0"/>
                            </a:rPr>
                            <m:t>𝑐</m:t>
                          </m:r>
                        </m:den>
                      </m:f>
                    </m:oMath>
                  </m:oMathPara>
                </a14:m>
                <a:endParaRPr lang="en-US" dirty="0"/>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𝑑𝑐</m:t>
                          </m:r>
                        </m:den>
                      </m:f>
                      <m:r>
                        <a:rPr lang="en-US" i="1">
                          <a:latin typeface="Cambria Math" panose="02040503050406030204" pitchFamily="18" charset="0"/>
                        </a:rPr>
                        <m:t>=3</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1=3</m:t>
                      </m:r>
                    </m:oMath>
                  </m:oMathPara>
                </a14:m>
                <a:endParaRPr lang="en-US" dirty="0"/>
              </a:p>
            </p:txBody>
          </p:sp>
        </mc:Choice>
        <mc:Fallback xmlns="">
          <p:sp>
            <p:nvSpPr>
              <p:cNvPr id="5" name="TextBox 4">
                <a:extLst>
                  <a:ext uri="{FF2B5EF4-FFF2-40B4-BE49-F238E27FC236}">
                    <a16:creationId xmlns:a16="http://schemas.microsoft.com/office/drawing/2014/main" id="{E2B4BD12-7B99-D243-B079-11149D7AE3E4}"/>
                  </a:ext>
                </a:extLst>
              </p:cNvPr>
              <p:cNvSpPr txBox="1">
                <a:spLocks noRot="1" noChangeAspect="1" noMove="1" noResize="1" noEditPoints="1" noAdjustHandles="1" noChangeArrowheads="1" noChangeShapeType="1" noTextEdit="1"/>
              </p:cNvSpPr>
              <p:nvPr/>
            </p:nvSpPr>
            <p:spPr>
              <a:xfrm>
                <a:off x="6499775" y="4289515"/>
                <a:ext cx="2661610" cy="2224263"/>
              </a:xfrm>
              <a:prstGeom prst="rect">
                <a:avLst/>
              </a:prstGeom>
              <a:blipFill>
                <a:blip r:embed="rId10"/>
                <a:stretch>
                  <a:fillRect b="-565"/>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790F79E-62AC-AB4C-A912-B8FE57168CB0}"/>
                  </a:ext>
                </a:extLst>
              </p:cNvPr>
              <p:cNvSpPr txBox="1"/>
              <p:nvPr/>
            </p:nvSpPr>
            <p:spPr>
              <a:xfrm>
                <a:off x="9904133" y="490936"/>
                <a:ext cx="1921566" cy="6182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𝑑𝑧</m:t>
                          </m:r>
                        </m:den>
                      </m:f>
                      <m:r>
                        <a:rPr lang="en-US" b="0" i="0" smtClean="0">
                          <a:latin typeface="Cambria Math" panose="02040503050406030204" pitchFamily="18" charset="0"/>
                        </a:rPr>
                        <m:t>=3</m:t>
                      </m:r>
                    </m:oMath>
                  </m:oMathPara>
                </a14:m>
                <a:endParaRPr lang="en-US" dirty="0"/>
              </a:p>
            </p:txBody>
          </p:sp>
        </mc:Choice>
        <mc:Fallback xmlns="">
          <p:sp>
            <p:nvSpPr>
              <p:cNvPr id="20" name="TextBox 19">
                <a:extLst>
                  <a:ext uri="{FF2B5EF4-FFF2-40B4-BE49-F238E27FC236}">
                    <a16:creationId xmlns:a16="http://schemas.microsoft.com/office/drawing/2014/main" id="{9790F79E-62AC-AB4C-A912-B8FE57168CB0}"/>
                  </a:ext>
                </a:extLst>
              </p:cNvPr>
              <p:cNvSpPr txBox="1">
                <a:spLocks noRot="1" noChangeAspect="1" noMove="1" noResize="1" noEditPoints="1" noAdjustHandles="1" noChangeArrowheads="1" noChangeShapeType="1" noTextEdit="1"/>
              </p:cNvSpPr>
              <p:nvPr/>
            </p:nvSpPr>
            <p:spPr>
              <a:xfrm>
                <a:off x="9904133" y="490936"/>
                <a:ext cx="1921566" cy="618246"/>
              </a:xfrm>
              <a:prstGeom prst="rect">
                <a:avLst/>
              </a:prstGeom>
              <a:blipFill>
                <a:blip r:embed="rId11"/>
                <a:stretch>
                  <a:fillRect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BD6D53A-C4AB-2A4C-8304-F1931DED9E6C}"/>
                  </a:ext>
                </a:extLst>
              </p:cNvPr>
              <p:cNvSpPr txBox="1"/>
              <p:nvPr/>
            </p:nvSpPr>
            <p:spPr>
              <a:xfrm>
                <a:off x="10063162" y="1290660"/>
                <a:ext cx="1603508"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𝑑𝑢</m:t>
                          </m:r>
                        </m:den>
                      </m:f>
                      <m:r>
                        <a:rPr lang="en-US" i="1">
                          <a:latin typeface="Cambria Math" panose="02040503050406030204" pitchFamily="18" charset="0"/>
                        </a:rPr>
                        <m:t>=</m:t>
                      </m:r>
                      <m:r>
                        <a:rPr lang="en-US" b="0" i="1" smtClean="0">
                          <a:latin typeface="Cambria Math" panose="02040503050406030204" pitchFamily="18" charset="0"/>
                        </a:rPr>
                        <m:t>3</m:t>
                      </m:r>
                    </m:oMath>
                  </m:oMathPara>
                </a14:m>
                <a:endParaRPr lang="en-US" dirty="0"/>
              </a:p>
            </p:txBody>
          </p:sp>
        </mc:Choice>
        <mc:Fallback xmlns="">
          <p:sp>
            <p:nvSpPr>
              <p:cNvPr id="22" name="TextBox 21">
                <a:extLst>
                  <a:ext uri="{FF2B5EF4-FFF2-40B4-BE49-F238E27FC236}">
                    <a16:creationId xmlns:a16="http://schemas.microsoft.com/office/drawing/2014/main" id="{3BD6D53A-C4AB-2A4C-8304-F1931DED9E6C}"/>
                  </a:ext>
                </a:extLst>
              </p:cNvPr>
              <p:cNvSpPr txBox="1">
                <a:spLocks noRot="1" noChangeAspect="1" noMove="1" noResize="1" noEditPoints="1" noAdjustHandles="1" noChangeArrowheads="1" noChangeShapeType="1" noTextEdit="1"/>
              </p:cNvSpPr>
              <p:nvPr/>
            </p:nvSpPr>
            <p:spPr>
              <a:xfrm>
                <a:off x="10063162" y="1290660"/>
                <a:ext cx="1603508" cy="618246"/>
              </a:xfrm>
              <a:prstGeom prst="rect">
                <a:avLst/>
              </a:prstGeom>
              <a:blipFill>
                <a:blip r:embed="rId12"/>
                <a:stretch>
                  <a:fillRect b="-6000"/>
                </a:stretch>
              </a:blipFill>
            </p:spPr>
            <p:txBody>
              <a:bodyPr/>
              <a:lstStyle/>
              <a:p>
                <a:r>
                  <a:rPr lang="en-US">
                    <a:noFill/>
                  </a:rPr>
                  <a:t> </a:t>
                </a:r>
              </a:p>
            </p:txBody>
          </p:sp>
        </mc:Fallback>
      </mc:AlternateContent>
    </p:spTree>
    <p:extLst>
      <p:ext uri="{BB962C8B-B14F-4D97-AF65-F5344CB8AC3E}">
        <p14:creationId xmlns:p14="http://schemas.microsoft.com/office/powerpoint/2010/main" val="1877089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A60041-5C75-604F-BD27-950E6EF99D5D}"/>
              </a:ext>
            </a:extLst>
          </p:cNvPr>
          <p:cNvSpPr>
            <a:spLocks noGrp="1"/>
          </p:cNvSpPr>
          <p:nvPr>
            <p:ph type="sldNum" sz="quarter" idx="12"/>
          </p:nvPr>
        </p:nvSpPr>
        <p:spPr/>
        <p:txBody>
          <a:bodyPr/>
          <a:lstStyle/>
          <a:p>
            <a:fld id="{5F85BDAF-76E7-5E4A-80A9-F732B06DC713}" type="slidenum">
              <a:rPr lang="en-US" smtClean="0"/>
              <a:t>27</a:t>
            </a:fld>
            <a:endParaRPr lang="en-US"/>
          </a:p>
        </p:txBody>
      </p:sp>
      <p:sp>
        <p:nvSpPr>
          <p:cNvPr id="12" name="TextBox 11">
            <a:extLst>
              <a:ext uri="{FF2B5EF4-FFF2-40B4-BE49-F238E27FC236}">
                <a16:creationId xmlns:a16="http://schemas.microsoft.com/office/drawing/2014/main" id="{D0BBA5C1-C96E-4D4C-834D-BE23832FB033}"/>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Backpropagation = Work Backwards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DECE068-8620-3445-9A36-D2B682EA36B6}"/>
                  </a:ext>
                </a:extLst>
              </p:cNvPr>
              <p:cNvSpPr txBox="1"/>
              <p:nvPr/>
            </p:nvSpPr>
            <p:spPr>
              <a:xfrm>
                <a:off x="1987778" y="1712027"/>
                <a:ext cx="209881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𝑐</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3" name="TextBox 2">
                <a:extLst>
                  <a:ext uri="{FF2B5EF4-FFF2-40B4-BE49-F238E27FC236}">
                    <a16:creationId xmlns:a16="http://schemas.microsoft.com/office/drawing/2014/main" id="{EDECE068-8620-3445-9A36-D2B682EA36B6}"/>
                  </a:ext>
                </a:extLst>
              </p:cNvPr>
              <p:cNvSpPr txBox="1">
                <a:spLocks noRot="1" noChangeAspect="1" noMove="1" noResize="1" noEditPoints="1" noAdjustHandles="1" noChangeArrowheads="1" noChangeShapeType="1" noTextEdit="1"/>
              </p:cNvSpPr>
              <p:nvPr/>
            </p:nvSpPr>
            <p:spPr>
              <a:xfrm>
                <a:off x="1987778" y="1712027"/>
                <a:ext cx="2098817" cy="400110"/>
              </a:xfrm>
              <a:prstGeom prst="rect">
                <a:avLst/>
              </a:prstGeom>
              <a:blipFill>
                <a:blip r:embed="rId3"/>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4E61A45-54B4-5B4B-9B32-8D21E3FA5E61}"/>
                  </a:ext>
                </a:extLst>
              </p:cNvPr>
              <p:cNvSpPr txBox="1"/>
              <p:nvPr/>
            </p:nvSpPr>
            <p:spPr>
              <a:xfrm>
                <a:off x="8932791"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7" name="TextBox 6">
                <a:extLst>
                  <a:ext uri="{FF2B5EF4-FFF2-40B4-BE49-F238E27FC236}">
                    <a16:creationId xmlns:a16="http://schemas.microsoft.com/office/drawing/2014/main" id="{64E61A45-54B4-5B4B-9B32-8D21E3FA5E61}"/>
                  </a:ext>
                </a:extLst>
              </p:cNvPr>
              <p:cNvSpPr txBox="1">
                <a:spLocks noRot="1" noChangeAspect="1" noMove="1" noResize="1" noEditPoints="1" noAdjustHandles="1" noChangeArrowheads="1" noChangeShapeType="1" noTextEdit="1"/>
              </p:cNvSpPr>
              <p:nvPr/>
            </p:nvSpPr>
            <p:spPr>
              <a:xfrm>
                <a:off x="8932791" y="3228945"/>
                <a:ext cx="2098817" cy="400110"/>
              </a:xfrm>
              <a:prstGeom prst="rect">
                <a:avLst/>
              </a:prstGeom>
              <a:blipFill>
                <a:blip r:embed="rId4"/>
                <a:stretch>
                  <a:fillRect b="-88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79C0C3F-BF30-4248-8050-F46D640951C5}"/>
                  </a:ext>
                </a:extLst>
              </p:cNvPr>
              <p:cNvSpPr txBox="1"/>
              <p:nvPr/>
            </p:nvSpPr>
            <p:spPr>
              <a:xfrm>
                <a:off x="5811900" y="3237612"/>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u</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c</m:t>
                      </m:r>
                    </m:oMath>
                  </m:oMathPara>
                </a14:m>
                <a:endParaRPr lang="en-US" sz="2000" dirty="0"/>
              </a:p>
            </p:txBody>
          </p:sp>
        </mc:Choice>
        <mc:Fallback xmlns="">
          <p:sp>
            <p:nvSpPr>
              <p:cNvPr id="8" name="TextBox 7">
                <a:extLst>
                  <a:ext uri="{FF2B5EF4-FFF2-40B4-BE49-F238E27FC236}">
                    <a16:creationId xmlns:a16="http://schemas.microsoft.com/office/drawing/2014/main" id="{979C0C3F-BF30-4248-8050-F46D640951C5}"/>
                  </a:ext>
                </a:extLst>
              </p:cNvPr>
              <p:cNvSpPr txBox="1">
                <a:spLocks noRot="1" noChangeAspect="1" noMove="1" noResize="1" noEditPoints="1" noAdjustHandles="1" noChangeArrowheads="1" noChangeShapeType="1" noTextEdit="1"/>
              </p:cNvSpPr>
              <p:nvPr/>
            </p:nvSpPr>
            <p:spPr>
              <a:xfrm>
                <a:off x="5811900" y="3237612"/>
                <a:ext cx="2098817" cy="400110"/>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46CAC7C-4A8B-9649-A3ED-61E7FB441F1F}"/>
                  </a:ext>
                </a:extLst>
              </p:cNvPr>
              <p:cNvSpPr txBox="1"/>
              <p:nvPr/>
            </p:nvSpPr>
            <p:spPr>
              <a:xfrm>
                <a:off x="2691009"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oMath>
                  </m:oMathPara>
                </a14:m>
                <a:endParaRPr lang="en-US" sz="2000" dirty="0"/>
              </a:p>
            </p:txBody>
          </p:sp>
        </mc:Choice>
        <mc:Fallback xmlns="">
          <p:sp>
            <p:nvSpPr>
              <p:cNvPr id="9" name="TextBox 8">
                <a:extLst>
                  <a:ext uri="{FF2B5EF4-FFF2-40B4-BE49-F238E27FC236}">
                    <a16:creationId xmlns:a16="http://schemas.microsoft.com/office/drawing/2014/main" id="{D46CAC7C-4A8B-9649-A3ED-61E7FB441F1F}"/>
                  </a:ext>
                </a:extLst>
              </p:cNvPr>
              <p:cNvSpPr txBox="1">
                <a:spLocks noRot="1" noChangeAspect="1" noMove="1" noResize="1" noEditPoints="1" noAdjustHandles="1" noChangeArrowheads="1" noChangeShapeType="1" noTextEdit="1"/>
              </p:cNvSpPr>
              <p:nvPr/>
            </p:nvSpPr>
            <p:spPr>
              <a:xfrm>
                <a:off x="2691009" y="3228945"/>
                <a:ext cx="2098817" cy="400110"/>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2482B039-877D-3541-A8F5-831EAB72D2D5}"/>
              </a:ext>
            </a:extLst>
          </p:cNvPr>
          <p:cNvCxnSpPr>
            <a:stCxn id="8" idx="3"/>
            <a:endCxn id="7" idx="1"/>
          </p:cNvCxnSpPr>
          <p:nvPr/>
        </p:nvCxnSpPr>
        <p:spPr>
          <a:xfrm flipV="1">
            <a:off x="7910717" y="3429000"/>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5E0B2DE-B5B3-4B44-9306-715827817C7E}"/>
              </a:ext>
            </a:extLst>
          </p:cNvPr>
          <p:cNvCxnSpPr/>
          <p:nvPr/>
        </p:nvCxnSpPr>
        <p:spPr>
          <a:xfrm flipV="1">
            <a:off x="4789826" y="3420333"/>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E1CAB70-D1C4-874F-8CC7-B997CC161455}"/>
                  </a:ext>
                </a:extLst>
              </p:cNvPr>
              <p:cNvSpPr txBox="1"/>
              <p:nvPr/>
            </p:nvSpPr>
            <p:spPr>
              <a:xfrm>
                <a:off x="834887" y="4029574"/>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=4</m:t>
                      </m:r>
                    </m:oMath>
                  </m:oMathPara>
                </a14:m>
                <a:endParaRPr lang="en-US" dirty="0"/>
              </a:p>
            </p:txBody>
          </p:sp>
        </mc:Choice>
        <mc:Fallback xmlns="">
          <p:sp>
            <p:nvSpPr>
              <p:cNvPr id="11" name="TextBox 10">
                <a:extLst>
                  <a:ext uri="{FF2B5EF4-FFF2-40B4-BE49-F238E27FC236}">
                    <a16:creationId xmlns:a16="http://schemas.microsoft.com/office/drawing/2014/main" id="{7E1CAB70-D1C4-874F-8CC7-B997CC161455}"/>
                  </a:ext>
                </a:extLst>
              </p:cNvPr>
              <p:cNvSpPr txBox="1">
                <a:spLocks noRot="1" noChangeAspect="1" noMove="1" noResize="1" noEditPoints="1" noAdjustHandles="1" noChangeArrowheads="1" noChangeShapeType="1" noTextEdit="1"/>
              </p:cNvSpPr>
              <p:nvPr/>
            </p:nvSpPr>
            <p:spPr>
              <a:xfrm>
                <a:off x="834887" y="4029574"/>
                <a:ext cx="83734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CCC4835-2048-DE4B-AE99-9C2165ABB1D9}"/>
                  </a:ext>
                </a:extLst>
              </p:cNvPr>
              <p:cNvSpPr txBox="1"/>
              <p:nvPr/>
            </p:nvSpPr>
            <p:spPr>
              <a:xfrm>
                <a:off x="5232934" y="5136130"/>
                <a:ext cx="863066"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=2</m:t>
                      </m:r>
                    </m:oMath>
                  </m:oMathPara>
                </a14:m>
                <a:endParaRPr lang="en-US" dirty="0"/>
              </a:p>
            </p:txBody>
          </p:sp>
        </mc:Choice>
        <mc:Fallback xmlns="">
          <p:sp>
            <p:nvSpPr>
              <p:cNvPr id="15" name="TextBox 14">
                <a:extLst>
                  <a:ext uri="{FF2B5EF4-FFF2-40B4-BE49-F238E27FC236}">
                    <a16:creationId xmlns:a16="http://schemas.microsoft.com/office/drawing/2014/main" id="{4CCC4835-2048-DE4B-AE99-9C2165ABB1D9}"/>
                  </a:ext>
                </a:extLst>
              </p:cNvPr>
              <p:cNvSpPr txBox="1">
                <a:spLocks noRot="1" noChangeAspect="1" noMove="1" noResize="1" noEditPoints="1" noAdjustHandles="1" noChangeArrowheads="1" noChangeShapeType="1" noTextEdit="1"/>
              </p:cNvSpPr>
              <p:nvPr/>
            </p:nvSpPr>
            <p:spPr>
              <a:xfrm>
                <a:off x="5232934" y="5136130"/>
                <a:ext cx="863066" cy="369332"/>
              </a:xfrm>
              <a:prstGeom prst="rect">
                <a:avLst/>
              </a:prstGeom>
              <a:blipFill>
                <a:blip r:embed="rId8"/>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04C35B46-7BEC-9E4B-803A-3735026A8A07}"/>
              </a:ext>
            </a:extLst>
          </p:cNvPr>
          <p:cNvCxnSpPr>
            <a:cxnSpLocks/>
          </p:cNvCxnSpPr>
          <p:nvPr/>
        </p:nvCxnSpPr>
        <p:spPr>
          <a:xfrm>
            <a:off x="1559568" y="3137584"/>
            <a:ext cx="1025423" cy="200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B3FE681-63D1-464B-A406-D37BDBFC95C1}"/>
              </a:ext>
            </a:extLst>
          </p:cNvPr>
          <p:cNvCxnSpPr>
            <a:cxnSpLocks/>
          </p:cNvCxnSpPr>
          <p:nvPr/>
        </p:nvCxnSpPr>
        <p:spPr>
          <a:xfrm flipV="1">
            <a:off x="1582731" y="3637722"/>
            <a:ext cx="1002260" cy="525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8802D3C-06F4-F14E-9976-AEB594EC3FA5}"/>
              </a:ext>
            </a:extLst>
          </p:cNvPr>
          <p:cNvCxnSpPr>
            <a:cxnSpLocks/>
          </p:cNvCxnSpPr>
          <p:nvPr/>
        </p:nvCxnSpPr>
        <p:spPr>
          <a:xfrm flipV="1">
            <a:off x="5650376" y="3820443"/>
            <a:ext cx="1037832" cy="1328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9AB7FD8A-C669-A64B-8D24-2F8B69BF3685}"/>
              </a:ext>
            </a:extLst>
          </p:cNvPr>
          <p:cNvSpPr/>
          <p:nvPr/>
        </p:nvSpPr>
        <p:spPr>
          <a:xfrm>
            <a:off x="5489708" y="3024941"/>
            <a:ext cx="2743200" cy="82545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887563-9CBC-0D4F-860A-D45CA3236E65}"/>
                  </a:ext>
                </a:extLst>
              </p:cNvPr>
              <p:cNvSpPr txBox="1"/>
              <p:nvPr/>
            </p:nvSpPr>
            <p:spPr>
              <a:xfrm>
                <a:off x="795131" y="2939125"/>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=6</m:t>
                      </m:r>
                    </m:oMath>
                  </m:oMathPara>
                </a14:m>
                <a:endParaRPr lang="en-US" dirty="0"/>
              </a:p>
            </p:txBody>
          </p:sp>
        </mc:Choice>
        <mc:Fallback xmlns="">
          <p:sp>
            <p:nvSpPr>
              <p:cNvPr id="18" name="TextBox 17">
                <a:extLst>
                  <a:ext uri="{FF2B5EF4-FFF2-40B4-BE49-F238E27FC236}">
                    <a16:creationId xmlns:a16="http://schemas.microsoft.com/office/drawing/2014/main" id="{17887563-9CBC-0D4F-860A-D45CA3236E65}"/>
                  </a:ext>
                </a:extLst>
              </p:cNvPr>
              <p:cNvSpPr txBox="1">
                <a:spLocks noRot="1" noChangeAspect="1" noMove="1" noResize="1" noEditPoints="1" noAdjustHandles="1" noChangeArrowheads="1" noChangeShapeType="1" noTextEdit="1"/>
              </p:cNvSpPr>
              <p:nvPr/>
            </p:nvSpPr>
            <p:spPr>
              <a:xfrm>
                <a:off x="795131" y="2939125"/>
                <a:ext cx="837349"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B4BD12-7B99-D243-B079-11149D7AE3E4}"/>
                  </a:ext>
                </a:extLst>
              </p:cNvPr>
              <p:cNvSpPr txBox="1"/>
              <p:nvPr/>
            </p:nvSpPr>
            <p:spPr>
              <a:xfrm>
                <a:off x="2330501" y="4123061"/>
                <a:ext cx="2661610" cy="2224070"/>
              </a:xfrm>
              <a:prstGeom prst="rect">
                <a:avLst/>
              </a:prstGeom>
              <a:no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𝑑𝑎</m:t>
                          </m:r>
                        </m:den>
                      </m:f>
                      <m:r>
                        <a:rPr lang="en-US" b="0" i="0"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m:t>
                          </m:r>
                          <m:r>
                            <a:rPr lang="en-US" b="0" i="1" smtClean="0">
                              <a:latin typeface="Cambria Math" panose="02040503050406030204" pitchFamily="18" charset="0"/>
                            </a:rPr>
                            <m:t>𝑢</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b="0" i="1" smtClean="0">
                              <a:latin typeface="Cambria Math" panose="02040503050406030204" pitchFamily="18" charset="0"/>
                            </a:rPr>
                            <m:t>𝑢</m:t>
                          </m:r>
                        </m:num>
                        <m:den>
                          <m:r>
                            <a:rPr lang="en-US" i="1">
                              <a:latin typeface="Cambria Math" panose="02040503050406030204" pitchFamily="18" charset="0"/>
                            </a:rPr>
                            <m:t>𝑑</m:t>
                          </m:r>
                          <m:r>
                            <a:rPr lang="en-US" b="0" i="1" smtClean="0">
                              <a:latin typeface="Cambria Math" panose="02040503050406030204" pitchFamily="18" charset="0"/>
                            </a:rPr>
                            <m:t>𝑎</m:t>
                          </m:r>
                        </m:den>
                      </m:f>
                    </m:oMath>
                  </m:oMathPara>
                </a14:m>
                <a:endParaRPr lang="en-US" i="1" dirty="0">
                  <a:latin typeface="Cambria Math" panose="02040503050406030204" pitchFamily="18" charset="0"/>
                </a:endParaRPr>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m:t>
                          </m:r>
                          <m:r>
                            <a:rPr lang="en-US" b="0" i="1" smtClean="0">
                              <a:latin typeface="Cambria Math" panose="02040503050406030204" pitchFamily="18" charset="0"/>
                            </a:rPr>
                            <m:t>𝑎</m:t>
                          </m:r>
                        </m:den>
                      </m:f>
                      <m:r>
                        <a:rPr lang="en-US" b="0" i="1" smtClean="0">
                          <a:latin typeface="Cambria Math" panose="02040503050406030204" pitchFamily="18" charset="0"/>
                        </a:rPr>
                        <m:t>=3</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𝑏</m:t>
                      </m:r>
                    </m:oMath>
                  </m:oMathPara>
                </a14:m>
                <a:endParaRPr lang="en-US" dirty="0"/>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𝑑𝑎</m:t>
                          </m:r>
                        </m:den>
                      </m:f>
                      <m:r>
                        <a:rPr lang="en-US" i="1">
                          <a:latin typeface="Cambria Math" panose="02040503050406030204" pitchFamily="18" charset="0"/>
                        </a:rPr>
                        <m:t>=3</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4=12</m:t>
                      </m:r>
                    </m:oMath>
                  </m:oMathPara>
                </a14:m>
                <a:endParaRPr lang="en-US" dirty="0"/>
              </a:p>
            </p:txBody>
          </p:sp>
        </mc:Choice>
        <mc:Fallback xmlns="">
          <p:sp>
            <p:nvSpPr>
              <p:cNvPr id="5" name="TextBox 4">
                <a:extLst>
                  <a:ext uri="{FF2B5EF4-FFF2-40B4-BE49-F238E27FC236}">
                    <a16:creationId xmlns:a16="http://schemas.microsoft.com/office/drawing/2014/main" id="{E2B4BD12-7B99-D243-B079-11149D7AE3E4}"/>
                  </a:ext>
                </a:extLst>
              </p:cNvPr>
              <p:cNvSpPr txBox="1">
                <a:spLocks noRot="1" noChangeAspect="1" noMove="1" noResize="1" noEditPoints="1" noAdjustHandles="1" noChangeArrowheads="1" noChangeShapeType="1" noTextEdit="1"/>
              </p:cNvSpPr>
              <p:nvPr/>
            </p:nvSpPr>
            <p:spPr>
              <a:xfrm>
                <a:off x="2330501" y="4123061"/>
                <a:ext cx="2661610" cy="2224070"/>
              </a:xfrm>
              <a:prstGeom prst="rect">
                <a:avLst/>
              </a:prstGeom>
              <a:blipFill>
                <a:blip r:embed="rId10"/>
                <a:stretch>
                  <a:fillRect b="-565"/>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790F79E-62AC-AB4C-A912-B8FE57168CB0}"/>
                  </a:ext>
                </a:extLst>
              </p:cNvPr>
              <p:cNvSpPr txBox="1"/>
              <p:nvPr/>
            </p:nvSpPr>
            <p:spPr>
              <a:xfrm>
                <a:off x="9904133" y="490936"/>
                <a:ext cx="1921566" cy="6182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𝑑𝑧</m:t>
                          </m:r>
                        </m:den>
                      </m:f>
                      <m:r>
                        <a:rPr lang="en-US" b="0" i="0" smtClean="0">
                          <a:latin typeface="Cambria Math" panose="02040503050406030204" pitchFamily="18" charset="0"/>
                        </a:rPr>
                        <m:t>=3</m:t>
                      </m:r>
                    </m:oMath>
                  </m:oMathPara>
                </a14:m>
                <a:endParaRPr lang="en-US" dirty="0"/>
              </a:p>
            </p:txBody>
          </p:sp>
        </mc:Choice>
        <mc:Fallback xmlns="">
          <p:sp>
            <p:nvSpPr>
              <p:cNvPr id="20" name="TextBox 19">
                <a:extLst>
                  <a:ext uri="{FF2B5EF4-FFF2-40B4-BE49-F238E27FC236}">
                    <a16:creationId xmlns:a16="http://schemas.microsoft.com/office/drawing/2014/main" id="{9790F79E-62AC-AB4C-A912-B8FE57168CB0}"/>
                  </a:ext>
                </a:extLst>
              </p:cNvPr>
              <p:cNvSpPr txBox="1">
                <a:spLocks noRot="1" noChangeAspect="1" noMove="1" noResize="1" noEditPoints="1" noAdjustHandles="1" noChangeArrowheads="1" noChangeShapeType="1" noTextEdit="1"/>
              </p:cNvSpPr>
              <p:nvPr/>
            </p:nvSpPr>
            <p:spPr>
              <a:xfrm>
                <a:off x="9904133" y="490936"/>
                <a:ext cx="1921566" cy="618246"/>
              </a:xfrm>
              <a:prstGeom prst="rect">
                <a:avLst/>
              </a:prstGeom>
              <a:blipFill>
                <a:blip r:embed="rId11"/>
                <a:stretch>
                  <a:fillRect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BD6D53A-C4AB-2A4C-8304-F1931DED9E6C}"/>
                  </a:ext>
                </a:extLst>
              </p:cNvPr>
              <p:cNvSpPr txBox="1"/>
              <p:nvPr/>
            </p:nvSpPr>
            <p:spPr>
              <a:xfrm>
                <a:off x="10063162" y="1290660"/>
                <a:ext cx="1603508"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𝑑𝑢</m:t>
                          </m:r>
                        </m:den>
                      </m:f>
                      <m:r>
                        <a:rPr lang="en-US" i="1">
                          <a:latin typeface="Cambria Math" panose="02040503050406030204" pitchFamily="18" charset="0"/>
                        </a:rPr>
                        <m:t>=</m:t>
                      </m:r>
                      <m:r>
                        <a:rPr lang="en-US" b="0" i="1" smtClean="0">
                          <a:latin typeface="Cambria Math" panose="02040503050406030204" pitchFamily="18" charset="0"/>
                        </a:rPr>
                        <m:t>3</m:t>
                      </m:r>
                    </m:oMath>
                  </m:oMathPara>
                </a14:m>
                <a:endParaRPr lang="en-US" dirty="0"/>
              </a:p>
            </p:txBody>
          </p:sp>
        </mc:Choice>
        <mc:Fallback xmlns="">
          <p:sp>
            <p:nvSpPr>
              <p:cNvPr id="22" name="TextBox 21">
                <a:extLst>
                  <a:ext uri="{FF2B5EF4-FFF2-40B4-BE49-F238E27FC236}">
                    <a16:creationId xmlns:a16="http://schemas.microsoft.com/office/drawing/2014/main" id="{3BD6D53A-C4AB-2A4C-8304-F1931DED9E6C}"/>
                  </a:ext>
                </a:extLst>
              </p:cNvPr>
              <p:cNvSpPr txBox="1">
                <a:spLocks noRot="1" noChangeAspect="1" noMove="1" noResize="1" noEditPoints="1" noAdjustHandles="1" noChangeArrowheads="1" noChangeShapeType="1" noTextEdit="1"/>
              </p:cNvSpPr>
              <p:nvPr/>
            </p:nvSpPr>
            <p:spPr>
              <a:xfrm>
                <a:off x="10063162" y="1290660"/>
                <a:ext cx="1603508" cy="618246"/>
              </a:xfrm>
              <a:prstGeom prst="rect">
                <a:avLst/>
              </a:prstGeom>
              <a:blipFill>
                <a:blip r:embed="rId12"/>
                <a:stretch>
                  <a:fillRect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CDB7E3C-24F6-7842-B5AF-8F3A1B418417}"/>
                  </a:ext>
                </a:extLst>
              </p:cNvPr>
              <p:cNvSpPr txBox="1"/>
              <p:nvPr/>
            </p:nvSpPr>
            <p:spPr>
              <a:xfrm>
                <a:off x="10063162" y="2090384"/>
                <a:ext cx="1603508"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m:t>
                          </m:r>
                          <m:r>
                            <a:rPr lang="en-US" b="0" i="1" smtClean="0">
                              <a:latin typeface="Cambria Math" panose="02040503050406030204" pitchFamily="18" charset="0"/>
                            </a:rPr>
                            <m:t>𝑐</m:t>
                          </m:r>
                        </m:den>
                      </m:f>
                      <m:r>
                        <a:rPr lang="en-US" i="1">
                          <a:latin typeface="Cambria Math" panose="02040503050406030204" pitchFamily="18" charset="0"/>
                        </a:rPr>
                        <m:t>=</m:t>
                      </m:r>
                      <m:r>
                        <a:rPr lang="en-US" b="0" i="1" smtClean="0">
                          <a:latin typeface="Cambria Math" panose="02040503050406030204" pitchFamily="18" charset="0"/>
                        </a:rPr>
                        <m:t>3</m:t>
                      </m:r>
                    </m:oMath>
                  </m:oMathPara>
                </a14:m>
                <a:endParaRPr lang="en-US" dirty="0"/>
              </a:p>
            </p:txBody>
          </p:sp>
        </mc:Choice>
        <mc:Fallback xmlns="">
          <p:sp>
            <p:nvSpPr>
              <p:cNvPr id="23" name="TextBox 22">
                <a:extLst>
                  <a:ext uri="{FF2B5EF4-FFF2-40B4-BE49-F238E27FC236}">
                    <a16:creationId xmlns:a16="http://schemas.microsoft.com/office/drawing/2014/main" id="{4CDB7E3C-24F6-7842-B5AF-8F3A1B418417}"/>
                  </a:ext>
                </a:extLst>
              </p:cNvPr>
              <p:cNvSpPr txBox="1">
                <a:spLocks noRot="1" noChangeAspect="1" noMove="1" noResize="1" noEditPoints="1" noAdjustHandles="1" noChangeArrowheads="1" noChangeShapeType="1" noTextEdit="1"/>
              </p:cNvSpPr>
              <p:nvPr/>
            </p:nvSpPr>
            <p:spPr>
              <a:xfrm>
                <a:off x="10063162" y="2090384"/>
                <a:ext cx="1603508" cy="618246"/>
              </a:xfrm>
              <a:prstGeom prst="rect">
                <a:avLst/>
              </a:prstGeom>
              <a:blipFill>
                <a:blip r:embed="rId13"/>
                <a:stretch>
                  <a:fillRect b="-6000"/>
                </a:stretch>
              </a:blipFill>
            </p:spPr>
            <p:txBody>
              <a:bodyPr/>
              <a:lstStyle/>
              <a:p>
                <a:r>
                  <a:rPr lang="en-US">
                    <a:noFill/>
                  </a:rPr>
                  <a:t> </a:t>
                </a:r>
              </a:p>
            </p:txBody>
          </p:sp>
        </mc:Fallback>
      </mc:AlternateContent>
    </p:spTree>
    <p:extLst>
      <p:ext uri="{BB962C8B-B14F-4D97-AF65-F5344CB8AC3E}">
        <p14:creationId xmlns:p14="http://schemas.microsoft.com/office/powerpoint/2010/main" val="8020753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A60041-5C75-604F-BD27-950E6EF99D5D}"/>
              </a:ext>
            </a:extLst>
          </p:cNvPr>
          <p:cNvSpPr>
            <a:spLocks noGrp="1"/>
          </p:cNvSpPr>
          <p:nvPr>
            <p:ph type="sldNum" sz="quarter" idx="12"/>
          </p:nvPr>
        </p:nvSpPr>
        <p:spPr/>
        <p:txBody>
          <a:bodyPr/>
          <a:lstStyle/>
          <a:p>
            <a:fld id="{5F85BDAF-76E7-5E4A-80A9-F732B06DC713}" type="slidenum">
              <a:rPr lang="en-US" smtClean="0"/>
              <a:t>28</a:t>
            </a:fld>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DECE068-8620-3445-9A36-D2B682EA36B6}"/>
                  </a:ext>
                </a:extLst>
              </p:cNvPr>
              <p:cNvSpPr txBox="1"/>
              <p:nvPr/>
            </p:nvSpPr>
            <p:spPr>
              <a:xfrm>
                <a:off x="1987778" y="1712027"/>
                <a:ext cx="209881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𝑐</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3" name="TextBox 2">
                <a:extLst>
                  <a:ext uri="{FF2B5EF4-FFF2-40B4-BE49-F238E27FC236}">
                    <a16:creationId xmlns:a16="http://schemas.microsoft.com/office/drawing/2014/main" id="{EDECE068-8620-3445-9A36-D2B682EA36B6}"/>
                  </a:ext>
                </a:extLst>
              </p:cNvPr>
              <p:cNvSpPr txBox="1">
                <a:spLocks noRot="1" noChangeAspect="1" noMove="1" noResize="1" noEditPoints="1" noAdjustHandles="1" noChangeArrowheads="1" noChangeShapeType="1" noTextEdit="1"/>
              </p:cNvSpPr>
              <p:nvPr/>
            </p:nvSpPr>
            <p:spPr>
              <a:xfrm>
                <a:off x="1987778" y="1712027"/>
                <a:ext cx="2098817" cy="400110"/>
              </a:xfrm>
              <a:prstGeom prst="rect">
                <a:avLst/>
              </a:prstGeom>
              <a:blipFill>
                <a:blip r:embed="rId3"/>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4E61A45-54B4-5B4B-9B32-8D21E3FA5E61}"/>
                  </a:ext>
                </a:extLst>
              </p:cNvPr>
              <p:cNvSpPr txBox="1"/>
              <p:nvPr/>
            </p:nvSpPr>
            <p:spPr>
              <a:xfrm>
                <a:off x="8932791"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7" name="TextBox 6">
                <a:extLst>
                  <a:ext uri="{FF2B5EF4-FFF2-40B4-BE49-F238E27FC236}">
                    <a16:creationId xmlns:a16="http://schemas.microsoft.com/office/drawing/2014/main" id="{64E61A45-54B4-5B4B-9B32-8D21E3FA5E61}"/>
                  </a:ext>
                </a:extLst>
              </p:cNvPr>
              <p:cNvSpPr txBox="1">
                <a:spLocks noRot="1" noChangeAspect="1" noMove="1" noResize="1" noEditPoints="1" noAdjustHandles="1" noChangeArrowheads="1" noChangeShapeType="1" noTextEdit="1"/>
              </p:cNvSpPr>
              <p:nvPr/>
            </p:nvSpPr>
            <p:spPr>
              <a:xfrm>
                <a:off x="8932791" y="3228945"/>
                <a:ext cx="2098817" cy="400110"/>
              </a:xfrm>
              <a:prstGeom prst="rect">
                <a:avLst/>
              </a:prstGeom>
              <a:blipFill>
                <a:blip r:embed="rId4"/>
                <a:stretch>
                  <a:fillRect b="-88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79C0C3F-BF30-4248-8050-F46D640951C5}"/>
                  </a:ext>
                </a:extLst>
              </p:cNvPr>
              <p:cNvSpPr txBox="1"/>
              <p:nvPr/>
            </p:nvSpPr>
            <p:spPr>
              <a:xfrm>
                <a:off x="5811900" y="3237612"/>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u</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c</m:t>
                      </m:r>
                    </m:oMath>
                  </m:oMathPara>
                </a14:m>
                <a:endParaRPr lang="en-US" sz="2000" dirty="0"/>
              </a:p>
            </p:txBody>
          </p:sp>
        </mc:Choice>
        <mc:Fallback xmlns="">
          <p:sp>
            <p:nvSpPr>
              <p:cNvPr id="8" name="TextBox 7">
                <a:extLst>
                  <a:ext uri="{FF2B5EF4-FFF2-40B4-BE49-F238E27FC236}">
                    <a16:creationId xmlns:a16="http://schemas.microsoft.com/office/drawing/2014/main" id="{979C0C3F-BF30-4248-8050-F46D640951C5}"/>
                  </a:ext>
                </a:extLst>
              </p:cNvPr>
              <p:cNvSpPr txBox="1">
                <a:spLocks noRot="1" noChangeAspect="1" noMove="1" noResize="1" noEditPoints="1" noAdjustHandles="1" noChangeArrowheads="1" noChangeShapeType="1" noTextEdit="1"/>
              </p:cNvSpPr>
              <p:nvPr/>
            </p:nvSpPr>
            <p:spPr>
              <a:xfrm>
                <a:off x="5811900" y="3237612"/>
                <a:ext cx="2098817" cy="400110"/>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46CAC7C-4A8B-9649-A3ED-61E7FB441F1F}"/>
                  </a:ext>
                </a:extLst>
              </p:cNvPr>
              <p:cNvSpPr txBox="1"/>
              <p:nvPr/>
            </p:nvSpPr>
            <p:spPr>
              <a:xfrm>
                <a:off x="2691009"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oMath>
                  </m:oMathPara>
                </a14:m>
                <a:endParaRPr lang="en-US" sz="2000" dirty="0"/>
              </a:p>
            </p:txBody>
          </p:sp>
        </mc:Choice>
        <mc:Fallback xmlns="">
          <p:sp>
            <p:nvSpPr>
              <p:cNvPr id="9" name="TextBox 8">
                <a:extLst>
                  <a:ext uri="{FF2B5EF4-FFF2-40B4-BE49-F238E27FC236}">
                    <a16:creationId xmlns:a16="http://schemas.microsoft.com/office/drawing/2014/main" id="{D46CAC7C-4A8B-9649-A3ED-61E7FB441F1F}"/>
                  </a:ext>
                </a:extLst>
              </p:cNvPr>
              <p:cNvSpPr txBox="1">
                <a:spLocks noRot="1" noChangeAspect="1" noMove="1" noResize="1" noEditPoints="1" noAdjustHandles="1" noChangeArrowheads="1" noChangeShapeType="1" noTextEdit="1"/>
              </p:cNvSpPr>
              <p:nvPr/>
            </p:nvSpPr>
            <p:spPr>
              <a:xfrm>
                <a:off x="2691009" y="3228945"/>
                <a:ext cx="2098817" cy="400110"/>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2482B039-877D-3541-A8F5-831EAB72D2D5}"/>
              </a:ext>
            </a:extLst>
          </p:cNvPr>
          <p:cNvCxnSpPr>
            <a:stCxn id="8" idx="3"/>
            <a:endCxn id="7" idx="1"/>
          </p:cNvCxnSpPr>
          <p:nvPr/>
        </p:nvCxnSpPr>
        <p:spPr>
          <a:xfrm flipV="1">
            <a:off x="7910717" y="3429000"/>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5E0B2DE-B5B3-4B44-9306-715827817C7E}"/>
              </a:ext>
            </a:extLst>
          </p:cNvPr>
          <p:cNvCxnSpPr/>
          <p:nvPr/>
        </p:nvCxnSpPr>
        <p:spPr>
          <a:xfrm flipV="1">
            <a:off x="4789826" y="3420333"/>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E1CAB70-D1C4-874F-8CC7-B997CC161455}"/>
                  </a:ext>
                </a:extLst>
              </p:cNvPr>
              <p:cNvSpPr txBox="1"/>
              <p:nvPr/>
            </p:nvSpPr>
            <p:spPr>
              <a:xfrm>
                <a:off x="834887" y="4029574"/>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=4</m:t>
                      </m:r>
                    </m:oMath>
                  </m:oMathPara>
                </a14:m>
                <a:endParaRPr lang="en-US" dirty="0"/>
              </a:p>
            </p:txBody>
          </p:sp>
        </mc:Choice>
        <mc:Fallback xmlns="">
          <p:sp>
            <p:nvSpPr>
              <p:cNvPr id="11" name="TextBox 10">
                <a:extLst>
                  <a:ext uri="{FF2B5EF4-FFF2-40B4-BE49-F238E27FC236}">
                    <a16:creationId xmlns:a16="http://schemas.microsoft.com/office/drawing/2014/main" id="{7E1CAB70-D1C4-874F-8CC7-B997CC161455}"/>
                  </a:ext>
                </a:extLst>
              </p:cNvPr>
              <p:cNvSpPr txBox="1">
                <a:spLocks noRot="1" noChangeAspect="1" noMove="1" noResize="1" noEditPoints="1" noAdjustHandles="1" noChangeArrowheads="1" noChangeShapeType="1" noTextEdit="1"/>
              </p:cNvSpPr>
              <p:nvPr/>
            </p:nvSpPr>
            <p:spPr>
              <a:xfrm>
                <a:off x="834887" y="4029574"/>
                <a:ext cx="83734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CCC4835-2048-DE4B-AE99-9C2165ABB1D9}"/>
                  </a:ext>
                </a:extLst>
              </p:cNvPr>
              <p:cNvSpPr txBox="1"/>
              <p:nvPr/>
            </p:nvSpPr>
            <p:spPr>
              <a:xfrm>
                <a:off x="5232934" y="5136130"/>
                <a:ext cx="863066"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=2</m:t>
                      </m:r>
                    </m:oMath>
                  </m:oMathPara>
                </a14:m>
                <a:endParaRPr lang="en-US" dirty="0"/>
              </a:p>
            </p:txBody>
          </p:sp>
        </mc:Choice>
        <mc:Fallback xmlns="">
          <p:sp>
            <p:nvSpPr>
              <p:cNvPr id="15" name="TextBox 14">
                <a:extLst>
                  <a:ext uri="{FF2B5EF4-FFF2-40B4-BE49-F238E27FC236}">
                    <a16:creationId xmlns:a16="http://schemas.microsoft.com/office/drawing/2014/main" id="{4CCC4835-2048-DE4B-AE99-9C2165ABB1D9}"/>
                  </a:ext>
                </a:extLst>
              </p:cNvPr>
              <p:cNvSpPr txBox="1">
                <a:spLocks noRot="1" noChangeAspect="1" noMove="1" noResize="1" noEditPoints="1" noAdjustHandles="1" noChangeArrowheads="1" noChangeShapeType="1" noTextEdit="1"/>
              </p:cNvSpPr>
              <p:nvPr/>
            </p:nvSpPr>
            <p:spPr>
              <a:xfrm>
                <a:off x="5232934" y="5136130"/>
                <a:ext cx="863066" cy="369332"/>
              </a:xfrm>
              <a:prstGeom prst="rect">
                <a:avLst/>
              </a:prstGeom>
              <a:blipFill>
                <a:blip r:embed="rId8"/>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04C35B46-7BEC-9E4B-803A-3735026A8A07}"/>
              </a:ext>
            </a:extLst>
          </p:cNvPr>
          <p:cNvCxnSpPr>
            <a:cxnSpLocks/>
          </p:cNvCxnSpPr>
          <p:nvPr/>
        </p:nvCxnSpPr>
        <p:spPr>
          <a:xfrm>
            <a:off x="1559568" y="3137584"/>
            <a:ext cx="1025423" cy="200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B3FE681-63D1-464B-A406-D37BDBFC95C1}"/>
              </a:ext>
            </a:extLst>
          </p:cNvPr>
          <p:cNvCxnSpPr>
            <a:cxnSpLocks/>
          </p:cNvCxnSpPr>
          <p:nvPr/>
        </p:nvCxnSpPr>
        <p:spPr>
          <a:xfrm flipV="1">
            <a:off x="1582731" y="3637722"/>
            <a:ext cx="1002260" cy="525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8802D3C-06F4-F14E-9976-AEB594EC3FA5}"/>
              </a:ext>
            </a:extLst>
          </p:cNvPr>
          <p:cNvCxnSpPr>
            <a:cxnSpLocks/>
          </p:cNvCxnSpPr>
          <p:nvPr/>
        </p:nvCxnSpPr>
        <p:spPr>
          <a:xfrm flipV="1">
            <a:off x="5650376" y="3820443"/>
            <a:ext cx="1037832" cy="1328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9AB7FD8A-C669-A64B-8D24-2F8B69BF3685}"/>
              </a:ext>
            </a:extLst>
          </p:cNvPr>
          <p:cNvSpPr/>
          <p:nvPr/>
        </p:nvSpPr>
        <p:spPr>
          <a:xfrm>
            <a:off x="5489708" y="3024941"/>
            <a:ext cx="2743200" cy="82545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887563-9CBC-0D4F-860A-D45CA3236E65}"/>
                  </a:ext>
                </a:extLst>
              </p:cNvPr>
              <p:cNvSpPr txBox="1"/>
              <p:nvPr/>
            </p:nvSpPr>
            <p:spPr>
              <a:xfrm>
                <a:off x="795131" y="2939125"/>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=6</m:t>
                      </m:r>
                    </m:oMath>
                  </m:oMathPara>
                </a14:m>
                <a:endParaRPr lang="en-US" dirty="0"/>
              </a:p>
            </p:txBody>
          </p:sp>
        </mc:Choice>
        <mc:Fallback xmlns="">
          <p:sp>
            <p:nvSpPr>
              <p:cNvPr id="18" name="TextBox 17">
                <a:extLst>
                  <a:ext uri="{FF2B5EF4-FFF2-40B4-BE49-F238E27FC236}">
                    <a16:creationId xmlns:a16="http://schemas.microsoft.com/office/drawing/2014/main" id="{17887563-9CBC-0D4F-860A-D45CA3236E65}"/>
                  </a:ext>
                </a:extLst>
              </p:cNvPr>
              <p:cNvSpPr txBox="1">
                <a:spLocks noRot="1" noChangeAspect="1" noMove="1" noResize="1" noEditPoints="1" noAdjustHandles="1" noChangeArrowheads="1" noChangeShapeType="1" noTextEdit="1"/>
              </p:cNvSpPr>
              <p:nvPr/>
            </p:nvSpPr>
            <p:spPr>
              <a:xfrm>
                <a:off x="795131" y="2939125"/>
                <a:ext cx="837349"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B4BD12-7B99-D243-B079-11149D7AE3E4}"/>
                  </a:ext>
                </a:extLst>
              </p:cNvPr>
              <p:cNvSpPr txBox="1"/>
              <p:nvPr/>
            </p:nvSpPr>
            <p:spPr>
              <a:xfrm>
                <a:off x="2330501" y="4123061"/>
                <a:ext cx="2661610" cy="2224070"/>
              </a:xfrm>
              <a:prstGeom prst="rect">
                <a:avLst/>
              </a:prstGeom>
              <a:no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𝑑𝑏</m:t>
                          </m:r>
                        </m:den>
                      </m:f>
                      <m:r>
                        <a:rPr lang="en-US" b="0" i="0"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m:t>
                          </m:r>
                          <m:r>
                            <a:rPr lang="en-US" b="0" i="1" smtClean="0">
                              <a:latin typeface="Cambria Math" panose="02040503050406030204" pitchFamily="18" charset="0"/>
                            </a:rPr>
                            <m:t>𝑢</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b="0" i="1" smtClean="0">
                              <a:latin typeface="Cambria Math" panose="02040503050406030204" pitchFamily="18" charset="0"/>
                            </a:rPr>
                            <m:t>𝑢</m:t>
                          </m:r>
                        </m:num>
                        <m:den>
                          <m:r>
                            <a:rPr lang="en-US" i="1">
                              <a:latin typeface="Cambria Math" panose="02040503050406030204" pitchFamily="18" charset="0"/>
                            </a:rPr>
                            <m:t>𝑑</m:t>
                          </m:r>
                          <m:r>
                            <a:rPr lang="en-US" b="0" i="1" smtClean="0">
                              <a:latin typeface="Cambria Math" panose="02040503050406030204" pitchFamily="18" charset="0"/>
                            </a:rPr>
                            <m:t>𝑏</m:t>
                          </m:r>
                        </m:den>
                      </m:f>
                    </m:oMath>
                  </m:oMathPara>
                </a14:m>
                <a:endParaRPr lang="en-US" i="1" dirty="0">
                  <a:latin typeface="Cambria Math" panose="02040503050406030204" pitchFamily="18" charset="0"/>
                </a:endParaRPr>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m:t>
                          </m:r>
                          <m:r>
                            <a:rPr lang="en-US" b="0" i="1" smtClean="0">
                              <a:latin typeface="Cambria Math" panose="02040503050406030204" pitchFamily="18" charset="0"/>
                            </a:rPr>
                            <m:t>𝑏</m:t>
                          </m:r>
                        </m:den>
                      </m:f>
                      <m:r>
                        <a:rPr lang="en-US" b="0" i="1" smtClean="0">
                          <a:latin typeface="Cambria Math" panose="02040503050406030204" pitchFamily="18" charset="0"/>
                        </a:rPr>
                        <m:t>=3</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oMath>
                  </m:oMathPara>
                </a14:m>
                <a:endParaRPr lang="en-US" dirty="0"/>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𝑑𝑎</m:t>
                          </m:r>
                        </m:den>
                      </m:f>
                      <m:r>
                        <a:rPr lang="en-US" i="1">
                          <a:latin typeface="Cambria Math" panose="02040503050406030204" pitchFamily="18" charset="0"/>
                        </a:rPr>
                        <m:t>=3</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6=18</m:t>
                      </m:r>
                    </m:oMath>
                  </m:oMathPara>
                </a14:m>
                <a:endParaRPr lang="en-US" dirty="0"/>
              </a:p>
            </p:txBody>
          </p:sp>
        </mc:Choice>
        <mc:Fallback xmlns="">
          <p:sp>
            <p:nvSpPr>
              <p:cNvPr id="5" name="TextBox 4">
                <a:extLst>
                  <a:ext uri="{FF2B5EF4-FFF2-40B4-BE49-F238E27FC236}">
                    <a16:creationId xmlns:a16="http://schemas.microsoft.com/office/drawing/2014/main" id="{E2B4BD12-7B99-D243-B079-11149D7AE3E4}"/>
                  </a:ext>
                </a:extLst>
              </p:cNvPr>
              <p:cNvSpPr txBox="1">
                <a:spLocks noRot="1" noChangeAspect="1" noMove="1" noResize="1" noEditPoints="1" noAdjustHandles="1" noChangeArrowheads="1" noChangeShapeType="1" noTextEdit="1"/>
              </p:cNvSpPr>
              <p:nvPr/>
            </p:nvSpPr>
            <p:spPr>
              <a:xfrm>
                <a:off x="2330501" y="4123061"/>
                <a:ext cx="2661610" cy="2224070"/>
              </a:xfrm>
              <a:prstGeom prst="rect">
                <a:avLst/>
              </a:prstGeom>
              <a:blipFill>
                <a:blip r:embed="rId10"/>
                <a:stretch>
                  <a:fillRect b="-565"/>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790F79E-62AC-AB4C-A912-B8FE57168CB0}"/>
                  </a:ext>
                </a:extLst>
              </p:cNvPr>
              <p:cNvSpPr txBox="1"/>
              <p:nvPr/>
            </p:nvSpPr>
            <p:spPr>
              <a:xfrm>
                <a:off x="9904133" y="490936"/>
                <a:ext cx="1921566" cy="6182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𝑑𝑧</m:t>
                          </m:r>
                        </m:den>
                      </m:f>
                      <m:r>
                        <a:rPr lang="en-US" b="0" i="0" smtClean="0">
                          <a:latin typeface="Cambria Math" panose="02040503050406030204" pitchFamily="18" charset="0"/>
                        </a:rPr>
                        <m:t>=3</m:t>
                      </m:r>
                    </m:oMath>
                  </m:oMathPara>
                </a14:m>
                <a:endParaRPr lang="en-US" dirty="0"/>
              </a:p>
            </p:txBody>
          </p:sp>
        </mc:Choice>
        <mc:Fallback xmlns="">
          <p:sp>
            <p:nvSpPr>
              <p:cNvPr id="20" name="TextBox 19">
                <a:extLst>
                  <a:ext uri="{FF2B5EF4-FFF2-40B4-BE49-F238E27FC236}">
                    <a16:creationId xmlns:a16="http://schemas.microsoft.com/office/drawing/2014/main" id="{9790F79E-62AC-AB4C-A912-B8FE57168CB0}"/>
                  </a:ext>
                </a:extLst>
              </p:cNvPr>
              <p:cNvSpPr txBox="1">
                <a:spLocks noRot="1" noChangeAspect="1" noMove="1" noResize="1" noEditPoints="1" noAdjustHandles="1" noChangeArrowheads="1" noChangeShapeType="1" noTextEdit="1"/>
              </p:cNvSpPr>
              <p:nvPr/>
            </p:nvSpPr>
            <p:spPr>
              <a:xfrm>
                <a:off x="9904133" y="490936"/>
                <a:ext cx="1921566" cy="618246"/>
              </a:xfrm>
              <a:prstGeom prst="rect">
                <a:avLst/>
              </a:prstGeom>
              <a:blipFill>
                <a:blip r:embed="rId11"/>
                <a:stretch>
                  <a:fillRect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BD6D53A-C4AB-2A4C-8304-F1931DED9E6C}"/>
                  </a:ext>
                </a:extLst>
              </p:cNvPr>
              <p:cNvSpPr txBox="1"/>
              <p:nvPr/>
            </p:nvSpPr>
            <p:spPr>
              <a:xfrm>
                <a:off x="10063162" y="1290660"/>
                <a:ext cx="1603508"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𝑑𝑢</m:t>
                          </m:r>
                        </m:den>
                      </m:f>
                      <m:r>
                        <a:rPr lang="en-US" i="1">
                          <a:latin typeface="Cambria Math" panose="02040503050406030204" pitchFamily="18" charset="0"/>
                        </a:rPr>
                        <m:t>=</m:t>
                      </m:r>
                      <m:r>
                        <a:rPr lang="en-US" b="0" i="1" smtClean="0">
                          <a:latin typeface="Cambria Math" panose="02040503050406030204" pitchFamily="18" charset="0"/>
                        </a:rPr>
                        <m:t>3</m:t>
                      </m:r>
                    </m:oMath>
                  </m:oMathPara>
                </a14:m>
                <a:endParaRPr lang="en-US" dirty="0"/>
              </a:p>
            </p:txBody>
          </p:sp>
        </mc:Choice>
        <mc:Fallback xmlns="">
          <p:sp>
            <p:nvSpPr>
              <p:cNvPr id="22" name="TextBox 21">
                <a:extLst>
                  <a:ext uri="{FF2B5EF4-FFF2-40B4-BE49-F238E27FC236}">
                    <a16:creationId xmlns:a16="http://schemas.microsoft.com/office/drawing/2014/main" id="{3BD6D53A-C4AB-2A4C-8304-F1931DED9E6C}"/>
                  </a:ext>
                </a:extLst>
              </p:cNvPr>
              <p:cNvSpPr txBox="1">
                <a:spLocks noRot="1" noChangeAspect="1" noMove="1" noResize="1" noEditPoints="1" noAdjustHandles="1" noChangeArrowheads="1" noChangeShapeType="1" noTextEdit="1"/>
              </p:cNvSpPr>
              <p:nvPr/>
            </p:nvSpPr>
            <p:spPr>
              <a:xfrm>
                <a:off x="10063162" y="1290660"/>
                <a:ext cx="1603508" cy="618246"/>
              </a:xfrm>
              <a:prstGeom prst="rect">
                <a:avLst/>
              </a:prstGeom>
              <a:blipFill>
                <a:blip r:embed="rId12"/>
                <a:stretch>
                  <a:fillRect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CDB7E3C-24F6-7842-B5AF-8F3A1B418417}"/>
                  </a:ext>
                </a:extLst>
              </p:cNvPr>
              <p:cNvSpPr txBox="1"/>
              <p:nvPr/>
            </p:nvSpPr>
            <p:spPr>
              <a:xfrm>
                <a:off x="10063162" y="2090384"/>
                <a:ext cx="1603508"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m:t>
                          </m:r>
                          <m:r>
                            <a:rPr lang="en-US" b="0" i="1" smtClean="0">
                              <a:latin typeface="Cambria Math" panose="02040503050406030204" pitchFamily="18" charset="0"/>
                            </a:rPr>
                            <m:t>𝑐</m:t>
                          </m:r>
                        </m:den>
                      </m:f>
                      <m:r>
                        <a:rPr lang="en-US" i="1">
                          <a:latin typeface="Cambria Math" panose="02040503050406030204" pitchFamily="18" charset="0"/>
                        </a:rPr>
                        <m:t>=</m:t>
                      </m:r>
                      <m:r>
                        <a:rPr lang="en-US" b="0" i="1" smtClean="0">
                          <a:latin typeface="Cambria Math" panose="02040503050406030204" pitchFamily="18" charset="0"/>
                        </a:rPr>
                        <m:t>3</m:t>
                      </m:r>
                    </m:oMath>
                  </m:oMathPara>
                </a14:m>
                <a:endParaRPr lang="en-US" dirty="0"/>
              </a:p>
            </p:txBody>
          </p:sp>
        </mc:Choice>
        <mc:Fallback xmlns="">
          <p:sp>
            <p:nvSpPr>
              <p:cNvPr id="23" name="TextBox 22">
                <a:extLst>
                  <a:ext uri="{FF2B5EF4-FFF2-40B4-BE49-F238E27FC236}">
                    <a16:creationId xmlns:a16="http://schemas.microsoft.com/office/drawing/2014/main" id="{4CDB7E3C-24F6-7842-B5AF-8F3A1B418417}"/>
                  </a:ext>
                </a:extLst>
              </p:cNvPr>
              <p:cNvSpPr txBox="1">
                <a:spLocks noRot="1" noChangeAspect="1" noMove="1" noResize="1" noEditPoints="1" noAdjustHandles="1" noChangeArrowheads="1" noChangeShapeType="1" noTextEdit="1"/>
              </p:cNvSpPr>
              <p:nvPr/>
            </p:nvSpPr>
            <p:spPr>
              <a:xfrm>
                <a:off x="10063162" y="2090384"/>
                <a:ext cx="1603508" cy="618246"/>
              </a:xfrm>
              <a:prstGeom prst="rect">
                <a:avLst/>
              </a:prstGeom>
              <a:blipFill>
                <a:blip r:embed="rId13"/>
                <a:stretch>
                  <a:fillRect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35DBE7C0-E3CC-2249-84A0-8BA2B97E7010}"/>
                  </a:ext>
                </a:extLst>
              </p:cNvPr>
              <p:cNvSpPr txBox="1"/>
              <p:nvPr/>
            </p:nvSpPr>
            <p:spPr>
              <a:xfrm>
                <a:off x="8797643" y="1640330"/>
                <a:ext cx="1349205"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𝑑𝑎</m:t>
                          </m:r>
                        </m:den>
                      </m:f>
                      <m:r>
                        <a:rPr lang="en-US" i="1">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12</m:t>
                      </m:r>
                    </m:oMath>
                  </m:oMathPara>
                </a14:m>
                <a:endParaRPr lang="en-US" dirty="0"/>
              </a:p>
            </p:txBody>
          </p:sp>
        </mc:Choice>
        <mc:Fallback xmlns="">
          <p:sp>
            <p:nvSpPr>
              <p:cNvPr id="24" name="TextBox 23">
                <a:extLst>
                  <a:ext uri="{FF2B5EF4-FFF2-40B4-BE49-F238E27FC236}">
                    <a16:creationId xmlns:a16="http://schemas.microsoft.com/office/drawing/2014/main" id="{35DBE7C0-E3CC-2249-84A0-8BA2B97E7010}"/>
                  </a:ext>
                </a:extLst>
              </p:cNvPr>
              <p:cNvSpPr txBox="1">
                <a:spLocks noRot="1" noChangeAspect="1" noMove="1" noResize="1" noEditPoints="1" noAdjustHandles="1" noChangeArrowheads="1" noChangeShapeType="1" noTextEdit="1"/>
              </p:cNvSpPr>
              <p:nvPr/>
            </p:nvSpPr>
            <p:spPr>
              <a:xfrm>
                <a:off x="8797643" y="1640330"/>
                <a:ext cx="1349205" cy="618246"/>
              </a:xfrm>
              <a:prstGeom prst="rect">
                <a:avLst/>
              </a:prstGeom>
              <a:blipFill>
                <a:blip r:embed="rId14"/>
                <a:stretch>
                  <a:fillRect b="-4000"/>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95AA8BFA-692C-F94A-8A04-B787743BAB8C}"/>
              </a:ext>
            </a:extLst>
          </p:cNvPr>
          <p:cNvSpPr txBox="1"/>
          <p:nvPr/>
        </p:nvSpPr>
        <p:spPr>
          <a:xfrm>
            <a:off x="7797117" y="4706390"/>
            <a:ext cx="3869553" cy="1538883"/>
          </a:xfrm>
          <a:prstGeom prst="rect">
            <a:avLst/>
          </a:prstGeom>
          <a:noFill/>
        </p:spPr>
        <p:txBody>
          <a:bodyPr wrap="square" rtlCol="0">
            <a:spAutoFit/>
          </a:bodyPr>
          <a:lstStyle/>
          <a:p>
            <a:r>
              <a:rPr lang="en-US" sz="2000" b="1" dirty="0">
                <a:latin typeface="Quicksand" pitchFamily="2" charset="77"/>
              </a:rPr>
              <a:t>We thus update our parameters, a, b, and c, subtracting each’s gradients*epsilon from its current value. Epsilon is the learning rate.</a:t>
            </a:r>
          </a:p>
          <a:p>
            <a:pPr marL="171450" indent="-171450">
              <a:buFont typeface="Arial" panose="020B0604020202020204" pitchFamily="34" charset="0"/>
              <a:buChar char="•"/>
            </a:pPr>
            <a:endParaRPr lang="en-US" sz="1400" dirty="0">
              <a:latin typeface="Quicksand" pitchFamily="2" charset="77"/>
            </a:endParaRPr>
          </a:p>
        </p:txBody>
      </p:sp>
      <p:sp>
        <p:nvSpPr>
          <p:cNvPr id="26" name="TextBox 25">
            <a:extLst>
              <a:ext uri="{FF2B5EF4-FFF2-40B4-BE49-F238E27FC236}">
                <a16:creationId xmlns:a16="http://schemas.microsoft.com/office/drawing/2014/main" id="{01572FE5-E126-C444-851C-A480BC5311DC}"/>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Backpropagation = Work Backwards</a:t>
            </a:r>
          </a:p>
        </p:txBody>
      </p:sp>
    </p:spTree>
    <p:extLst>
      <p:ext uri="{BB962C8B-B14F-4D97-AF65-F5344CB8AC3E}">
        <p14:creationId xmlns:p14="http://schemas.microsoft.com/office/powerpoint/2010/main" val="2562987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01572FE5-E126-C444-851C-A480BC5311DC}"/>
              </a:ext>
            </a:extLst>
          </p:cNvPr>
          <p:cNvSpPr txBox="1"/>
          <p:nvPr/>
        </p:nvSpPr>
        <p:spPr>
          <a:xfrm>
            <a:off x="762000" y="359695"/>
            <a:ext cx="10667999" cy="1754326"/>
          </a:xfrm>
          <a:prstGeom prst="rect">
            <a:avLst/>
          </a:prstGeom>
          <a:noFill/>
        </p:spPr>
        <p:txBody>
          <a:bodyPr wrap="square" rtlCol="0">
            <a:spAutoFit/>
          </a:bodyPr>
          <a:lstStyle/>
          <a:p>
            <a:pPr algn="ctr"/>
            <a:r>
              <a:rPr lang="en-US" sz="5400" dirty="0">
                <a:latin typeface="Economica" panose="02000506040000020004" pitchFamily="2" charset="77"/>
              </a:rPr>
              <a:t>Single Node with Sigmoid &amp; Cross-Entropy Loss (i.e., Logistic Regression)</a:t>
            </a:r>
          </a:p>
        </p:txBody>
      </p:sp>
      <p:grpSp>
        <p:nvGrpSpPr>
          <p:cNvPr id="2" name="Group 1">
            <a:extLst>
              <a:ext uri="{FF2B5EF4-FFF2-40B4-BE49-F238E27FC236}">
                <a16:creationId xmlns:a16="http://schemas.microsoft.com/office/drawing/2014/main" id="{8F7AF9E0-7B49-4845-8E4B-C962F961C54D}"/>
              </a:ext>
            </a:extLst>
          </p:cNvPr>
          <p:cNvGrpSpPr/>
          <p:nvPr/>
        </p:nvGrpSpPr>
        <p:grpSpPr>
          <a:xfrm>
            <a:off x="762000" y="2114021"/>
            <a:ext cx="5865026" cy="2464693"/>
            <a:chOff x="1207016" y="1895733"/>
            <a:chExt cx="5865026" cy="2464693"/>
          </a:xfrm>
        </p:grpSpPr>
        <p:sp>
          <p:nvSpPr>
            <p:cNvPr id="6" name="Oval 5">
              <a:extLst>
                <a:ext uri="{FF2B5EF4-FFF2-40B4-BE49-F238E27FC236}">
                  <a16:creationId xmlns:a16="http://schemas.microsoft.com/office/drawing/2014/main" id="{C1F2D02F-7E68-3844-97D2-4FA2AE5C5988}"/>
                </a:ext>
              </a:extLst>
            </p:cNvPr>
            <p:cNvSpPr/>
            <p:nvPr/>
          </p:nvSpPr>
          <p:spPr>
            <a:xfrm>
              <a:off x="3422343" y="2717368"/>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4CD7EB0-5B69-B841-BE1D-A3F431CE5C4A}"/>
                    </a:ext>
                  </a:extLst>
                </p:cNvPr>
                <p:cNvSpPr txBox="1"/>
                <p:nvPr/>
              </p:nvSpPr>
              <p:spPr>
                <a:xfrm>
                  <a:off x="1308895" y="2184664"/>
                  <a:ext cx="67088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=2</m:t>
                        </m:r>
                      </m:oMath>
                    </m:oMathPara>
                  </a14:m>
                  <a:endParaRPr lang="en-US" sz="1200" dirty="0"/>
                </a:p>
              </p:txBody>
            </p:sp>
          </mc:Choice>
          <mc:Fallback xmlns="">
            <p:sp>
              <p:nvSpPr>
                <p:cNvPr id="12" name="TextBox 11">
                  <a:extLst>
                    <a:ext uri="{FF2B5EF4-FFF2-40B4-BE49-F238E27FC236}">
                      <a16:creationId xmlns:a16="http://schemas.microsoft.com/office/drawing/2014/main" id="{D4CD7EB0-5B69-B841-BE1D-A3F431CE5C4A}"/>
                    </a:ext>
                  </a:extLst>
                </p:cNvPr>
                <p:cNvSpPr txBox="1">
                  <a:spLocks noRot="1" noChangeAspect="1" noMove="1" noResize="1" noEditPoints="1" noAdjustHandles="1" noChangeArrowheads="1" noChangeShapeType="1" noTextEdit="1"/>
                </p:cNvSpPr>
                <p:nvPr/>
              </p:nvSpPr>
              <p:spPr>
                <a:xfrm>
                  <a:off x="1308895" y="2184664"/>
                  <a:ext cx="670887" cy="2769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FCCE678-3321-414C-8F78-16CF107F0181}"/>
                    </a:ext>
                  </a:extLst>
                </p:cNvPr>
                <p:cNvSpPr txBox="1"/>
                <p:nvPr/>
              </p:nvSpPr>
              <p:spPr>
                <a:xfrm>
                  <a:off x="1364869" y="3792723"/>
                  <a:ext cx="67088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=3</m:t>
                        </m:r>
                      </m:oMath>
                    </m:oMathPara>
                  </a14:m>
                  <a:endParaRPr lang="en-US" sz="1200" dirty="0"/>
                </a:p>
              </p:txBody>
            </p:sp>
          </mc:Choice>
          <mc:Fallback xmlns="">
            <p:sp>
              <p:nvSpPr>
                <p:cNvPr id="31" name="TextBox 30">
                  <a:extLst>
                    <a:ext uri="{FF2B5EF4-FFF2-40B4-BE49-F238E27FC236}">
                      <a16:creationId xmlns:a16="http://schemas.microsoft.com/office/drawing/2014/main" id="{AFCCE678-3321-414C-8F78-16CF107F0181}"/>
                    </a:ext>
                  </a:extLst>
                </p:cNvPr>
                <p:cNvSpPr txBox="1">
                  <a:spLocks noRot="1" noChangeAspect="1" noMove="1" noResize="1" noEditPoints="1" noAdjustHandles="1" noChangeArrowheads="1" noChangeShapeType="1" noTextEdit="1"/>
                </p:cNvSpPr>
                <p:nvPr/>
              </p:nvSpPr>
              <p:spPr>
                <a:xfrm>
                  <a:off x="1364869" y="3792723"/>
                  <a:ext cx="670887" cy="276999"/>
                </a:xfrm>
                <a:prstGeom prst="rect">
                  <a:avLst/>
                </a:prstGeom>
                <a:blipFill>
                  <a:blip r:embed="rId4"/>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64A11327-14C4-7445-884E-BBD5663A0AF8}"/>
                </a:ext>
              </a:extLst>
            </p:cNvPr>
            <p:cNvCxnSpPr>
              <a:cxnSpLocks/>
              <a:stCxn id="56" idx="6"/>
              <a:endCxn id="6" idx="2"/>
            </p:cNvCxnSpPr>
            <p:nvPr/>
          </p:nvCxnSpPr>
          <p:spPr>
            <a:xfrm>
              <a:off x="2081659" y="2306551"/>
              <a:ext cx="1340684" cy="8216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9BDECC8-C5E2-4541-B290-AC4CF797FEE2}"/>
                </a:ext>
              </a:extLst>
            </p:cNvPr>
            <p:cNvCxnSpPr>
              <a:cxnSpLocks/>
              <a:stCxn id="62" idx="6"/>
              <a:endCxn id="6" idx="2"/>
            </p:cNvCxnSpPr>
            <p:nvPr/>
          </p:nvCxnSpPr>
          <p:spPr>
            <a:xfrm flipV="1">
              <a:off x="2137635" y="3128186"/>
              <a:ext cx="1284708" cy="821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3CDD81C6-2153-1548-8292-5141E866D393}"/>
                    </a:ext>
                  </a:extLst>
                </p:cNvPr>
                <p:cNvSpPr txBox="1"/>
                <p:nvPr/>
              </p:nvSpPr>
              <p:spPr>
                <a:xfrm>
                  <a:off x="2596755" y="2292386"/>
                  <a:ext cx="670887"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1</m:t>
                            </m:r>
                          </m:sub>
                        </m:sSub>
                      </m:oMath>
                    </m:oMathPara>
                  </a14:m>
                  <a:endParaRPr lang="en-US" sz="1600" dirty="0"/>
                </a:p>
              </p:txBody>
            </p:sp>
          </mc:Choice>
          <mc:Fallback xmlns="">
            <p:sp>
              <p:nvSpPr>
                <p:cNvPr id="45" name="TextBox 44">
                  <a:extLst>
                    <a:ext uri="{FF2B5EF4-FFF2-40B4-BE49-F238E27FC236}">
                      <a16:creationId xmlns:a16="http://schemas.microsoft.com/office/drawing/2014/main" id="{3CDD81C6-2153-1548-8292-5141E866D393}"/>
                    </a:ext>
                  </a:extLst>
                </p:cNvPr>
                <p:cNvSpPr txBox="1">
                  <a:spLocks noRot="1" noChangeAspect="1" noMove="1" noResize="1" noEditPoints="1" noAdjustHandles="1" noChangeArrowheads="1" noChangeShapeType="1" noTextEdit="1"/>
                </p:cNvSpPr>
                <p:nvPr/>
              </p:nvSpPr>
              <p:spPr>
                <a:xfrm>
                  <a:off x="2596755" y="2292386"/>
                  <a:ext cx="670887" cy="33855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A15AE82-5DA7-BB48-81F0-DD1F05E80C12}"/>
                    </a:ext>
                  </a:extLst>
                </p:cNvPr>
                <p:cNvSpPr txBox="1"/>
                <p:nvPr/>
              </p:nvSpPr>
              <p:spPr>
                <a:xfrm>
                  <a:off x="2596755" y="3535117"/>
                  <a:ext cx="670887"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2</m:t>
                            </m:r>
                          </m:sub>
                        </m:sSub>
                      </m:oMath>
                    </m:oMathPara>
                  </a14:m>
                  <a:endParaRPr lang="en-US" sz="1600" dirty="0"/>
                </a:p>
              </p:txBody>
            </p:sp>
          </mc:Choice>
          <mc:Fallback xmlns="">
            <p:sp>
              <p:nvSpPr>
                <p:cNvPr id="47" name="TextBox 46">
                  <a:extLst>
                    <a:ext uri="{FF2B5EF4-FFF2-40B4-BE49-F238E27FC236}">
                      <a16:creationId xmlns:a16="http://schemas.microsoft.com/office/drawing/2014/main" id="{DA15AE82-5DA7-BB48-81F0-DD1F05E80C12}"/>
                    </a:ext>
                  </a:extLst>
                </p:cNvPr>
                <p:cNvSpPr txBox="1">
                  <a:spLocks noRot="1" noChangeAspect="1" noMove="1" noResize="1" noEditPoints="1" noAdjustHandles="1" noChangeArrowheads="1" noChangeShapeType="1" noTextEdit="1"/>
                </p:cNvSpPr>
                <p:nvPr/>
              </p:nvSpPr>
              <p:spPr>
                <a:xfrm>
                  <a:off x="2596755" y="3535117"/>
                  <a:ext cx="670887" cy="3385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3F8BB17D-364A-B144-B7A2-C938A405211C}"/>
                    </a:ext>
                  </a:extLst>
                </p:cNvPr>
                <p:cNvSpPr txBox="1"/>
                <p:nvPr/>
              </p:nvSpPr>
              <p:spPr>
                <a:xfrm>
                  <a:off x="3524220" y="2255268"/>
                  <a:ext cx="670887"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𝑏</m:t>
                        </m:r>
                      </m:oMath>
                    </m:oMathPara>
                  </a14:m>
                  <a:endParaRPr lang="en-US" sz="1600" dirty="0"/>
                </a:p>
              </p:txBody>
            </p:sp>
          </mc:Choice>
          <mc:Fallback xmlns="">
            <p:sp>
              <p:nvSpPr>
                <p:cNvPr id="49" name="TextBox 48">
                  <a:extLst>
                    <a:ext uri="{FF2B5EF4-FFF2-40B4-BE49-F238E27FC236}">
                      <a16:creationId xmlns:a16="http://schemas.microsoft.com/office/drawing/2014/main" id="{3F8BB17D-364A-B144-B7A2-C938A405211C}"/>
                    </a:ext>
                  </a:extLst>
                </p:cNvPr>
                <p:cNvSpPr txBox="1">
                  <a:spLocks noRot="1" noChangeAspect="1" noMove="1" noResize="1" noEditPoints="1" noAdjustHandles="1" noChangeArrowheads="1" noChangeShapeType="1" noTextEdit="1"/>
                </p:cNvSpPr>
                <p:nvPr/>
              </p:nvSpPr>
              <p:spPr>
                <a:xfrm>
                  <a:off x="3524220" y="2255268"/>
                  <a:ext cx="670887" cy="338554"/>
                </a:xfrm>
                <a:prstGeom prst="rect">
                  <a:avLst/>
                </a:prstGeom>
                <a:blipFill>
                  <a:blip r:embed="rId7"/>
                  <a:stretch>
                    <a:fillRect/>
                  </a:stretch>
                </a:blipFill>
              </p:spPr>
              <p:txBody>
                <a:bodyPr/>
                <a:lstStyle/>
                <a:p>
                  <a:r>
                    <a:rPr lang="en-US">
                      <a:noFill/>
                    </a:rPr>
                    <a:t> </a:t>
                  </a:r>
                </a:p>
              </p:txBody>
            </p:sp>
          </mc:Fallback>
        </mc:AlternateContent>
        <p:cxnSp>
          <p:nvCxnSpPr>
            <p:cNvPr id="51" name="Straight Arrow Connector 50">
              <a:extLst>
                <a:ext uri="{FF2B5EF4-FFF2-40B4-BE49-F238E27FC236}">
                  <a16:creationId xmlns:a16="http://schemas.microsoft.com/office/drawing/2014/main" id="{29AD9293-D976-8247-BAE7-8ACBEF8AE0AC}"/>
                </a:ext>
              </a:extLst>
            </p:cNvPr>
            <p:cNvCxnSpPr>
              <a:cxnSpLocks/>
              <a:stCxn id="6" idx="6"/>
            </p:cNvCxnSpPr>
            <p:nvPr/>
          </p:nvCxnSpPr>
          <p:spPr>
            <a:xfrm flipV="1">
              <a:off x="4296986" y="3128185"/>
              <a:ext cx="101713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2749C518-E45F-E44D-93DC-A0131085D8C9}"/>
                </a:ext>
              </a:extLst>
            </p:cNvPr>
            <p:cNvSpPr/>
            <p:nvPr/>
          </p:nvSpPr>
          <p:spPr>
            <a:xfrm>
              <a:off x="1207016" y="1895733"/>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132D1215-E835-C94A-8506-E040C3B164A1}"/>
                </a:ext>
              </a:extLst>
            </p:cNvPr>
            <p:cNvSpPr/>
            <p:nvPr/>
          </p:nvSpPr>
          <p:spPr>
            <a:xfrm>
              <a:off x="1262992" y="3538791"/>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03378689-D9DF-5E4D-A2F4-37C33B640797}"/>
                    </a:ext>
                  </a:extLst>
                </p:cNvPr>
                <p:cNvSpPr txBox="1"/>
                <p:nvPr/>
              </p:nvSpPr>
              <p:spPr>
                <a:xfrm>
                  <a:off x="4444974" y="2937608"/>
                  <a:ext cx="26270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ℒ</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𝑦</m:t>
                                </m:r>
                              </m:e>
                            </m:acc>
                          </m:e>
                        </m:d>
                      </m:oMath>
                    </m:oMathPara>
                  </a14:m>
                  <a:endParaRPr lang="en-US" dirty="0"/>
                </a:p>
              </p:txBody>
            </p:sp>
          </mc:Choice>
          <mc:Fallback xmlns="">
            <p:sp>
              <p:nvSpPr>
                <p:cNvPr id="71" name="TextBox 70">
                  <a:extLst>
                    <a:ext uri="{FF2B5EF4-FFF2-40B4-BE49-F238E27FC236}">
                      <a16:creationId xmlns:a16="http://schemas.microsoft.com/office/drawing/2014/main" id="{03378689-D9DF-5E4D-A2F4-37C33B640797}"/>
                    </a:ext>
                  </a:extLst>
                </p:cNvPr>
                <p:cNvSpPr txBox="1">
                  <a:spLocks noRot="1" noChangeAspect="1" noMove="1" noResize="1" noEditPoints="1" noAdjustHandles="1" noChangeArrowheads="1" noChangeShapeType="1" noTextEdit="1"/>
                </p:cNvSpPr>
                <p:nvPr/>
              </p:nvSpPr>
              <p:spPr>
                <a:xfrm>
                  <a:off x="4444974" y="2937608"/>
                  <a:ext cx="2627068" cy="369332"/>
                </a:xfrm>
                <a:prstGeom prst="rect">
                  <a:avLst/>
                </a:prstGeom>
                <a:blipFill>
                  <a:blip r:embed="rId8"/>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C7DB0ED0-6E25-BE49-9666-F8A13184DC78}"/>
                    </a:ext>
                  </a:extLst>
                </p:cNvPr>
                <p:cNvSpPr txBox="1"/>
                <p:nvPr/>
              </p:nvSpPr>
              <p:spPr>
                <a:xfrm>
                  <a:off x="3396509" y="2926605"/>
                  <a:ext cx="874643" cy="369332"/>
                </a:xfrm>
                <a:prstGeom prst="rect">
                  <a:avLst/>
                </a:prstGeom>
                <a:noFill/>
              </p:spPr>
              <p:txBody>
                <a:bodyPr wrap="square">
                  <a:spAutoFit/>
                </a:bodyPr>
                <a:lstStyle/>
                <a:p>
                  <a:pPr algn="ctr"/>
                  <a14:m>
                    <m:oMath xmlns:m="http://schemas.openxmlformats.org/officeDocument/2006/math">
                      <m:r>
                        <a:rPr lang="en-US" i="1">
                          <a:latin typeface="Cambria Math" panose="02040503050406030204" pitchFamily="18" charset="0"/>
                          <a:ea typeface="Cambria Math" panose="02040503050406030204" pitchFamily="18" charset="0"/>
                        </a:rPr>
                        <m:t>𝜑</m:t>
                      </m:r>
                      <m:r>
                        <a:rPr lang="en-US" sz="1800" b="0" i="1" smtClean="0">
                          <a:solidFill>
                            <a:schemeClr val="tx1"/>
                          </a:solidFill>
                          <a:latin typeface="Cambria Math" panose="02040503050406030204" pitchFamily="18" charset="0"/>
                        </a:rPr>
                        <m:t> </m:t>
                      </m:r>
                    </m:oMath>
                  </a14:m>
                  <a:r>
                    <a:rPr lang="en-US" dirty="0"/>
                    <a:t>()</a:t>
                  </a:r>
                </a:p>
              </p:txBody>
            </p:sp>
          </mc:Choice>
          <mc:Fallback xmlns="">
            <p:sp>
              <p:nvSpPr>
                <p:cNvPr id="73" name="TextBox 72">
                  <a:extLst>
                    <a:ext uri="{FF2B5EF4-FFF2-40B4-BE49-F238E27FC236}">
                      <a16:creationId xmlns:a16="http://schemas.microsoft.com/office/drawing/2014/main" id="{C7DB0ED0-6E25-BE49-9666-F8A13184DC78}"/>
                    </a:ext>
                  </a:extLst>
                </p:cNvPr>
                <p:cNvSpPr txBox="1">
                  <a:spLocks noRot="1" noChangeAspect="1" noMove="1" noResize="1" noEditPoints="1" noAdjustHandles="1" noChangeArrowheads="1" noChangeShapeType="1" noTextEdit="1"/>
                </p:cNvSpPr>
                <p:nvPr/>
              </p:nvSpPr>
              <p:spPr>
                <a:xfrm>
                  <a:off x="3396509" y="2926605"/>
                  <a:ext cx="874643" cy="369332"/>
                </a:xfrm>
                <a:prstGeom prst="rect">
                  <a:avLst/>
                </a:prstGeom>
                <a:blipFill>
                  <a:blip r:embed="rId9"/>
                  <a:stretch>
                    <a:fillRect t="-6667" b="-26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997E0C10-35DA-E74D-8FA0-4596CCB36B96}"/>
                  </a:ext>
                </a:extLst>
              </p:cNvPr>
              <p:cNvSpPr txBox="1"/>
              <p:nvPr/>
            </p:nvSpPr>
            <p:spPr>
              <a:xfrm>
                <a:off x="8149502" y="2679951"/>
                <a:ext cx="2381941" cy="66556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i="1">
                              <a:latin typeface="Cambria Math" panose="02040503050406030204" pitchFamily="18" charset="0"/>
                              <a:ea typeface="Cambria Math" panose="02040503050406030204" pitchFamily="18" charset="0"/>
                            </a:rPr>
                            <m:t>𝜑</m:t>
                          </m:r>
                        </m:den>
                      </m:f>
                      <m:r>
                        <a:rPr lang="en-US" i="1">
                          <a:latin typeface="Cambria Math" panose="02040503050406030204" pitchFamily="18" charset="0"/>
                        </a:rPr>
                        <m:t>=</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𝑦</m:t>
                          </m:r>
                        </m:num>
                        <m:den>
                          <m:r>
                            <a:rPr lang="en-US" i="1">
                              <a:latin typeface="Cambria Math" panose="02040503050406030204" pitchFamily="18" charset="0"/>
                              <a:ea typeface="Cambria Math" panose="02040503050406030204" pitchFamily="18" charset="0"/>
                            </a:rPr>
                            <m:t>𝜑</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1−</m:t>
                          </m:r>
                          <m:r>
                            <a:rPr lang="en-US" i="1">
                              <a:latin typeface="Cambria Math" panose="02040503050406030204" pitchFamily="18" charset="0"/>
                            </a:rPr>
                            <m:t>𝑦</m:t>
                          </m:r>
                        </m:num>
                        <m:den>
                          <m:r>
                            <a:rPr lang="en-US" b="0" i="1" smtClean="0">
                              <a:latin typeface="Cambria Math" panose="02040503050406030204" pitchFamily="18" charset="0"/>
                            </a:rPr>
                            <m:t>1−</m:t>
                          </m:r>
                          <m:r>
                            <a:rPr lang="en-US" i="1">
                              <a:latin typeface="Cambria Math" panose="02040503050406030204" pitchFamily="18" charset="0"/>
                              <a:ea typeface="Cambria Math" panose="02040503050406030204" pitchFamily="18" charset="0"/>
                            </a:rPr>
                            <m:t>𝜑</m:t>
                          </m:r>
                        </m:den>
                      </m:f>
                    </m:oMath>
                  </m:oMathPara>
                </a14:m>
                <a:endParaRPr lang="en-US" dirty="0"/>
              </a:p>
            </p:txBody>
          </p:sp>
        </mc:Choice>
        <mc:Fallback xmlns="">
          <p:sp>
            <p:nvSpPr>
              <p:cNvPr id="76" name="TextBox 75">
                <a:extLst>
                  <a:ext uri="{FF2B5EF4-FFF2-40B4-BE49-F238E27FC236}">
                    <a16:creationId xmlns:a16="http://schemas.microsoft.com/office/drawing/2014/main" id="{997E0C10-35DA-E74D-8FA0-4596CCB36B96}"/>
                  </a:ext>
                </a:extLst>
              </p:cNvPr>
              <p:cNvSpPr txBox="1">
                <a:spLocks noRot="1" noChangeAspect="1" noMove="1" noResize="1" noEditPoints="1" noAdjustHandles="1" noChangeArrowheads="1" noChangeShapeType="1" noTextEdit="1"/>
              </p:cNvSpPr>
              <p:nvPr/>
            </p:nvSpPr>
            <p:spPr>
              <a:xfrm>
                <a:off x="8149502" y="2679951"/>
                <a:ext cx="2381941" cy="665567"/>
              </a:xfrm>
              <a:prstGeom prst="rect">
                <a:avLst/>
              </a:prstGeom>
              <a:blipFill>
                <a:blip r:embed="rId10"/>
                <a:stretch>
                  <a:fillRect b="-5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6CABCEE3-4EC9-F14A-A0A3-04D9BA3B935D}"/>
                  </a:ext>
                </a:extLst>
              </p:cNvPr>
              <p:cNvSpPr txBox="1"/>
              <p:nvPr/>
            </p:nvSpPr>
            <p:spPr>
              <a:xfrm>
                <a:off x="8149502" y="3449436"/>
                <a:ext cx="3479903" cy="6790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i="1">
                              <a:latin typeface="Cambria Math" panose="02040503050406030204" pitchFamily="18" charset="0"/>
                              <a:ea typeface="Cambria Math" panose="02040503050406030204" pitchFamily="18" charset="0"/>
                            </a:rPr>
                            <m:t>𝜑</m:t>
                          </m:r>
                        </m:den>
                      </m:f>
                      <m:r>
                        <a:rPr lang="en-US" i="1">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𝜑</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𝑦</m:t>
                              </m:r>
                            </m:e>
                          </m:d>
                          <m:r>
                            <a:rPr lang="en-US" b="0" i="1" smtClean="0">
                              <a:latin typeface="Cambria Math" panose="02040503050406030204" pitchFamily="18" charset="0"/>
                            </a:rPr>
                            <m:t>−</m:t>
                          </m:r>
                          <m:r>
                            <a:rPr lang="en-US" i="1">
                              <a:latin typeface="Cambria Math" panose="02040503050406030204" pitchFamily="18" charset="0"/>
                            </a:rPr>
                            <m:t>𝑦</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𝜑</m:t>
                              </m:r>
                            </m:e>
                          </m:d>
                        </m:num>
                        <m:den>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rPr>
                            <m:t>(1−</m:t>
                          </m:r>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rPr>
                            <m:t>)</m:t>
                          </m:r>
                        </m:den>
                      </m:f>
                    </m:oMath>
                  </m:oMathPara>
                </a14:m>
                <a:endParaRPr lang="en-US" dirty="0"/>
              </a:p>
            </p:txBody>
          </p:sp>
        </mc:Choice>
        <mc:Fallback xmlns="">
          <p:sp>
            <p:nvSpPr>
              <p:cNvPr id="83" name="TextBox 82">
                <a:extLst>
                  <a:ext uri="{FF2B5EF4-FFF2-40B4-BE49-F238E27FC236}">
                    <a16:creationId xmlns:a16="http://schemas.microsoft.com/office/drawing/2014/main" id="{6CABCEE3-4EC9-F14A-A0A3-04D9BA3B935D}"/>
                  </a:ext>
                </a:extLst>
              </p:cNvPr>
              <p:cNvSpPr txBox="1">
                <a:spLocks noRot="1" noChangeAspect="1" noMove="1" noResize="1" noEditPoints="1" noAdjustHandles="1" noChangeArrowheads="1" noChangeShapeType="1" noTextEdit="1"/>
              </p:cNvSpPr>
              <p:nvPr/>
            </p:nvSpPr>
            <p:spPr>
              <a:xfrm>
                <a:off x="8149502" y="3449436"/>
                <a:ext cx="3479903" cy="679032"/>
              </a:xfrm>
              <a:prstGeom prst="rect">
                <a:avLst/>
              </a:prstGeom>
              <a:blipFill>
                <a:blip r:embed="rId11"/>
                <a:stretch>
                  <a:fillRect b="-92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48405A04-3F11-E24F-941A-090B2CFC5A80}"/>
                  </a:ext>
                </a:extLst>
              </p:cNvPr>
              <p:cNvSpPr txBox="1"/>
              <p:nvPr/>
            </p:nvSpPr>
            <p:spPr>
              <a:xfrm>
                <a:off x="8149501" y="4241124"/>
                <a:ext cx="3479903" cy="66742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i="1">
                              <a:latin typeface="Cambria Math" panose="02040503050406030204" pitchFamily="18" charset="0"/>
                              <a:ea typeface="Cambria Math" panose="02040503050406030204" pitchFamily="18" charset="0"/>
                            </a:rPr>
                            <m:t>𝜑</m:t>
                          </m:r>
                        </m:den>
                      </m:f>
                      <m:r>
                        <a:rPr lang="en-US" i="1">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rPr>
                            <m:t>𝑦</m:t>
                          </m:r>
                          <m:r>
                            <a:rPr lang="en-US" b="0" i="1" smtClean="0">
                              <a:latin typeface="Cambria Math" panose="02040503050406030204" pitchFamily="18" charset="0"/>
                            </a:rPr>
                            <m:t>−</m:t>
                          </m:r>
                          <m:r>
                            <a:rPr lang="en-US" i="1">
                              <a:latin typeface="Cambria Math" panose="02040503050406030204" pitchFamily="18" charset="0"/>
                            </a:rPr>
                            <m:t>𝑦</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𝑦</m:t>
                          </m:r>
                        </m:num>
                        <m:den>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m:t>
                          </m:r>
                        </m:den>
                      </m:f>
                    </m:oMath>
                  </m:oMathPara>
                </a14:m>
                <a:endParaRPr lang="en-US" dirty="0"/>
              </a:p>
            </p:txBody>
          </p:sp>
        </mc:Choice>
        <mc:Fallback xmlns="">
          <p:sp>
            <p:nvSpPr>
              <p:cNvPr id="84" name="TextBox 83">
                <a:extLst>
                  <a:ext uri="{FF2B5EF4-FFF2-40B4-BE49-F238E27FC236}">
                    <a16:creationId xmlns:a16="http://schemas.microsoft.com/office/drawing/2014/main" id="{48405A04-3F11-E24F-941A-090B2CFC5A80}"/>
                  </a:ext>
                </a:extLst>
              </p:cNvPr>
              <p:cNvSpPr txBox="1">
                <a:spLocks noRot="1" noChangeAspect="1" noMove="1" noResize="1" noEditPoints="1" noAdjustHandles="1" noChangeArrowheads="1" noChangeShapeType="1" noTextEdit="1"/>
              </p:cNvSpPr>
              <p:nvPr/>
            </p:nvSpPr>
            <p:spPr>
              <a:xfrm>
                <a:off x="8149501" y="4241124"/>
                <a:ext cx="3479903" cy="667427"/>
              </a:xfrm>
              <a:prstGeom prst="rect">
                <a:avLst/>
              </a:prstGeom>
              <a:blipFill>
                <a:blip r:embed="rId12"/>
                <a:stretch>
                  <a:fillRect b="-94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3742B14A-44BE-F44A-A46F-8182089F7A4A}"/>
                  </a:ext>
                </a:extLst>
              </p:cNvPr>
              <p:cNvSpPr txBox="1"/>
              <p:nvPr/>
            </p:nvSpPr>
            <p:spPr>
              <a:xfrm>
                <a:off x="8149500" y="5013766"/>
                <a:ext cx="3479903" cy="66742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i="1">
                              <a:latin typeface="Cambria Math" panose="02040503050406030204" pitchFamily="18" charset="0"/>
                              <a:ea typeface="Cambria Math" panose="02040503050406030204" pitchFamily="18" charset="0"/>
                            </a:rPr>
                            <m:t>𝜑</m:t>
                          </m:r>
                        </m:den>
                      </m:f>
                      <m:r>
                        <a:rPr lang="en-US" i="1">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rPr>
                            <m:t>−</m:t>
                          </m:r>
                          <m:r>
                            <a:rPr lang="en-US" i="1">
                              <a:latin typeface="Cambria Math" panose="02040503050406030204" pitchFamily="18" charset="0"/>
                            </a:rPr>
                            <m:t>𝑦</m:t>
                          </m:r>
                        </m:num>
                        <m:den>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m:t>
                          </m:r>
                        </m:den>
                      </m:f>
                    </m:oMath>
                  </m:oMathPara>
                </a14:m>
                <a:endParaRPr lang="en-US" dirty="0"/>
              </a:p>
            </p:txBody>
          </p:sp>
        </mc:Choice>
        <mc:Fallback xmlns="">
          <p:sp>
            <p:nvSpPr>
              <p:cNvPr id="85" name="TextBox 84">
                <a:extLst>
                  <a:ext uri="{FF2B5EF4-FFF2-40B4-BE49-F238E27FC236}">
                    <a16:creationId xmlns:a16="http://schemas.microsoft.com/office/drawing/2014/main" id="{3742B14A-44BE-F44A-A46F-8182089F7A4A}"/>
                  </a:ext>
                </a:extLst>
              </p:cNvPr>
              <p:cNvSpPr txBox="1">
                <a:spLocks noRot="1" noChangeAspect="1" noMove="1" noResize="1" noEditPoints="1" noAdjustHandles="1" noChangeArrowheads="1" noChangeShapeType="1" noTextEdit="1"/>
              </p:cNvSpPr>
              <p:nvPr/>
            </p:nvSpPr>
            <p:spPr>
              <a:xfrm>
                <a:off x="8149500" y="5013766"/>
                <a:ext cx="3479903" cy="667427"/>
              </a:xfrm>
              <a:prstGeom prst="rect">
                <a:avLst/>
              </a:prstGeom>
              <a:blipFill>
                <a:blip r:embed="rId13"/>
                <a:stretch>
                  <a:fillRect b="-92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3B9CA963-FF5C-F54B-AC98-ABD748C15C16}"/>
                  </a:ext>
                </a:extLst>
              </p:cNvPr>
              <p:cNvSpPr txBox="1"/>
              <p:nvPr/>
            </p:nvSpPr>
            <p:spPr>
              <a:xfrm>
                <a:off x="2964663" y="4311888"/>
                <a:ext cx="4167808" cy="2308324"/>
              </a:xfrm>
              <a:prstGeom prst="rect">
                <a:avLst/>
              </a:prstGeom>
              <a:noFill/>
            </p:spPr>
            <p:txBody>
              <a:bodyPr wrap="square" rtlCol="0">
                <a:spAutoFit/>
              </a:bodyPr>
              <a:lstStyle/>
              <a:p>
                <a:pPr algn="ctr"/>
                <a:r>
                  <a:rPr lang="en-US" b="1" dirty="0"/>
                  <a:t>Remember that </a:t>
                </a:r>
                <a14:m>
                  <m:oMath xmlns:m="http://schemas.openxmlformats.org/officeDocument/2006/math">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ea typeface="Cambria Math" panose="02040503050406030204" pitchFamily="18" charset="0"/>
                      </a:rPr>
                      <m:t> </m:t>
                    </m:r>
                  </m:oMath>
                </a14:m>
                <a:r>
                  <a:rPr lang="en-US" b="1" dirty="0"/>
                  <a:t>here is just a placeholder for the argument to the loss function. It happens to be a sigmoid transformation of ‘something’, i.e., </a:t>
                </a:r>
                <a14:m>
                  <m:oMath xmlns:m="http://schemas.openxmlformats.org/officeDocument/2006/math">
                    <m:r>
                      <a:rPr lang="en-US" b="1" i="1">
                        <a:latin typeface="Cambria Math" panose="02040503050406030204" pitchFamily="18" charset="0"/>
                        <a:ea typeface="Cambria Math" panose="02040503050406030204" pitchFamily="18" charset="0"/>
                      </a:rPr>
                      <m:t>𝝋</m:t>
                    </m:r>
                    <m:r>
                      <m:rPr>
                        <m:nor/>
                      </m:rPr>
                      <a:rPr lang="en-US" b="1" dirty="0"/>
                      <m:t>(</m:t>
                    </m:r>
                    <m:r>
                      <m:rPr>
                        <m:nor/>
                      </m:rPr>
                      <a:rPr lang="en-US" b="1" dirty="0"/>
                      <m:t>wx</m:t>
                    </m:r>
                    <m:r>
                      <m:rPr>
                        <m:nor/>
                      </m:rPr>
                      <a:rPr lang="en-US" b="1" dirty="0"/>
                      <m:t>+</m:t>
                    </m:r>
                    <m:r>
                      <m:rPr>
                        <m:nor/>
                      </m:rPr>
                      <a:rPr lang="en-US" b="1" dirty="0"/>
                      <m:t>b</m:t>
                    </m:r>
                    <m:r>
                      <m:rPr>
                        <m:nor/>
                      </m:rPr>
                      <a:rPr lang="en-US" b="1" dirty="0"/>
                      <m:t>)</m:t>
                    </m:r>
                  </m:oMath>
                </a14:m>
                <a:r>
                  <a:rPr lang="en-US" b="1" dirty="0"/>
                  <a:t>, but it doesn’t really matter. We just represent it with some variable name and calculate an expression for the derivative.</a:t>
                </a:r>
              </a:p>
            </p:txBody>
          </p:sp>
        </mc:Choice>
        <mc:Fallback xmlns="">
          <p:sp>
            <p:nvSpPr>
              <p:cNvPr id="86" name="TextBox 85">
                <a:extLst>
                  <a:ext uri="{FF2B5EF4-FFF2-40B4-BE49-F238E27FC236}">
                    <a16:creationId xmlns:a16="http://schemas.microsoft.com/office/drawing/2014/main" id="{3B9CA963-FF5C-F54B-AC98-ABD748C15C16}"/>
                  </a:ext>
                </a:extLst>
              </p:cNvPr>
              <p:cNvSpPr txBox="1">
                <a:spLocks noRot="1" noChangeAspect="1" noMove="1" noResize="1" noEditPoints="1" noAdjustHandles="1" noChangeArrowheads="1" noChangeShapeType="1" noTextEdit="1"/>
              </p:cNvSpPr>
              <p:nvPr/>
            </p:nvSpPr>
            <p:spPr>
              <a:xfrm>
                <a:off x="2964663" y="4311888"/>
                <a:ext cx="4167808" cy="2308324"/>
              </a:xfrm>
              <a:prstGeom prst="rect">
                <a:avLst/>
              </a:prstGeom>
              <a:blipFill>
                <a:blip r:embed="rId14"/>
                <a:stretch>
                  <a:fillRect l="-912" t="-1093" r="-2128" b="-3279"/>
                </a:stretch>
              </a:blipFill>
            </p:spPr>
            <p:txBody>
              <a:bodyPr/>
              <a:lstStyle/>
              <a:p>
                <a:r>
                  <a:rPr lang="en-US">
                    <a:noFill/>
                  </a:rPr>
                  <a:t> </a:t>
                </a:r>
              </a:p>
            </p:txBody>
          </p:sp>
        </mc:Fallback>
      </mc:AlternateContent>
    </p:spTree>
    <p:extLst>
      <p:ext uri="{BB962C8B-B14F-4D97-AF65-F5344CB8AC3E}">
        <p14:creationId xmlns:p14="http://schemas.microsoft.com/office/powerpoint/2010/main" val="2312683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ensor Processing Units (TPUs) Documentation | Kaggle">
            <a:extLst>
              <a:ext uri="{FF2B5EF4-FFF2-40B4-BE49-F238E27FC236}">
                <a16:creationId xmlns:a16="http://schemas.microsoft.com/office/drawing/2014/main" id="{E952E92C-4443-D748-820B-149D922B11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933" b="3933"/>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52216466-FE71-474B-932E-2DC4D954C353}"/>
              </a:ext>
            </a:extLst>
          </p:cNvPr>
          <p:cNvSpPr>
            <a:spLocks noGrp="1"/>
          </p:cNvSpPr>
          <p:nvPr>
            <p:ph type="sldNum" sz="quarter" idx="12"/>
          </p:nvPr>
        </p:nvSpPr>
        <p:spPr/>
        <p:txBody>
          <a:bodyPr/>
          <a:lstStyle/>
          <a:p>
            <a:fld id="{5F85BDAF-76E7-5E4A-80A9-F732B06DC713}" type="slidenum">
              <a:rPr lang="en-US" smtClean="0"/>
              <a:t>3</a:t>
            </a:fld>
            <a:endParaRPr lang="en-US"/>
          </a:p>
        </p:txBody>
      </p:sp>
      <p:sp>
        <p:nvSpPr>
          <p:cNvPr id="6" name="TextBox 5">
            <a:extLst>
              <a:ext uri="{FF2B5EF4-FFF2-40B4-BE49-F238E27FC236}">
                <a16:creationId xmlns:a16="http://schemas.microsoft.com/office/drawing/2014/main" id="{3CA8BE2E-C971-034B-9D97-DF1032F4D598}"/>
              </a:ext>
            </a:extLst>
          </p:cNvPr>
          <p:cNvSpPr txBox="1"/>
          <p:nvPr/>
        </p:nvSpPr>
        <p:spPr>
          <a:xfrm>
            <a:off x="959603" y="487786"/>
            <a:ext cx="6460957" cy="923330"/>
          </a:xfrm>
          <a:prstGeom prst="rect">
            <a:avLst/>
          </a:prstGeom>
          <a:noFill/>
        </p:spPr>
        <p:txBody>
          <a:bodyPr wrap="square" rtlCol="0">
            <a:spAutoFit/>
          </a:bodyPr>
          <a:lstStyle/>
          <a:p>
            <a:r>
              <a:rPr lang="en-US" sz="5400" dirty="0">
                <a:latin typeface="Economica" panose="02000506040000020004" pitchFamily="2" charset="77"/>
              </a:rPr>
              <a:t>TPUs</a:t>
            </a:r>
          </a:p>
        </p:txBody>
      </p:sp>
    </p:spTree>
    <p:extLst>
      <p:ext uri="{BB962C8B-B14F-4D97-AF65-F5344CB8AC3E}">
        <p14:creationId xmlns:p14="http://schemas.microsoft.com/office/powerpoint/2010/main" val="23644603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01572FE5-E126-C444-851C-A480BC5311DC}"/>
              </a:ext>
            </a:extLst>
          </p:cNvPr>
          <p:cNvSpPr txBox="1"/>
          <p:nvPr/>
        </p:nvSpPr>
        <p:spPr>
          <a:xfrm>
            <a:off x="762000" y="359695"/>
            <a:ext cx="10667999" cy="1754326"/>
          </a:xfrm>
          <a:prstGeom prst="rect">
            <a:avLst/>
          </a:prstGeom>
          <a:noFill/>
        </p:spPr>
        <p:txBody>
          <a:bodyPr wrap="square" rtlCol="0">
            <a:spAutoFit/>
          </a:bodyPr>
          <a:lstStyle/>
          <a:p>
            <a:pPr algn="ctr"/>
            <a:r>
              <a:rPr lang="en-US" sz="5400" dirty="0">
                <a:latin typeface="Economica" panose="02000506040000020004" pitchFamily="2" charset="77"/>
              </a:rPr>
              <a:t>Single Node with Sigmoid &amp; Cross-Entropy Loss (i.e., Logistic Regression)</a:t>
            </a:r>
          </a:p>
        </p:txBody>
      </p:sp>
      <p:grpSp>
        <p:nvGrpSpPr>
          <p:cNvPr id="2" name="Group 1">
            <a:extLst>
              <a:ext uri="{FF2B5EF4-FFF2-40B4-BE49-F238E27FC236}">
                <a16:creationId xmlns:a16="http://schemas.microsoft.com/office/drawing/2014/main" id="{8F7AF9E0-7B49-4845-8E4B-C962F961C54D}"/>
              </a:ext>
            </a:extLst>
          </p:cNvPr>
          <p:cNvGrpSpPr/>
          <p:nvPr/>
        </p:nvGrpSpPr>
        <p:grpSpPr>
          <a:xfrm>
            <a:off x="762000" y="2114021"/>
            <a:ext cx="5865026" cy="2464693"/>
            <a:chOff x="1207016" y="1895733"/>
            <a:chExt cx="5865026" cy="2464693"/>
          </a:xfrm>
        </p:grpSpPr>
        <p:sp>
          <p:nvSpPr>
            <p:cNvPr id="6" name="Oval 5">
              <a:extLst>
                <a:ext uri="{FF2B5EF4-FFF2-40B4-BE49-F238E27FC236}">
                  <a16:creationId xmlns:a16="http://schemas.microsoft.com/office/drawing/2014/main" id="{C1F2D02F-7E68-3844-97D2-4FA2AE5C5988}"/>
                </a:ext>
              </a:extLst>
            </p:cNvPr>
            <p:cNvSpPr/>
            <p:nvPr/>
          </p:nvSpPr>
          <p:spPr>
            <a:xfrm>
              <a:off x="3422343" y="2717368"/>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4CD7EB0-5B69-B841-BE1D-A3F431CE5C4A}"/>
                    </a:ext>
                  </a:extLst>
                </p:cNvPr>
                <p:cNvSpPr txBox="1"/>
                <p:nvPr/>
              </p:nvSpPr>
              <p:spPr>
                <a:xfrm>
                  <a:off x="1308895" y="2184664"/>
                  <a:ext cx="67088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=2</m:t>
                        </m:r>
                      </m:oMath>
                    </m:oMathPara>
                  </a14:m>
                  <a:endParaRPr lang="en-US" sz="1200" dirty="0"/>
                </a:p>
              </p:txBody>
            </p:sp>
          </mc:Choice>
          <mc:Fallback xmlns="">
            <p:sp>
              <p:nvSpPr>
                <p:cNvPr id="12" name="TextBox 11">
                  <a:extLst>
                    <a:ext uri="{FF2B5EF4-FFF2-40B4-BE49-F238E27FC236}">
                      <a16:creationId xmlns:a16="http://schemas.microsoft.com/office/drawing/2014/main" id="{D4CD7EB0-5B69-B841-BE1D-A3F431CE5C4A}"/>
                    </a:ext>
                  </a:extLst>
                </p:cNvPr>
                <p:cNvSpPr txBox="1">
                  <a:spLocks noRot="1" noChangeAspect="1" noMove="1" noResize="1" noEditPoints="1" noAdjustHandles="1" noChangeArrowheads="1" noChangeShapeType="1" noTextEdit="1"/>
                </p:cNvSpPr>
                <p:nvPr/>
              </p:nvSpPr>
              <p:spPr>
                <a:xfrm>
                  <a:off x="1308895" y="2184664"/>
                  <a:ext cx="670887" cy="2769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FCCE678-3321-414C-8F78-16CF107F0181}"/>
                    </a:ext>
                  </a:extLst>
                </p:cNvPr>
                <p:cNvSpPr txBox="1"/>
                <p:nvPr/>
              </p:nvSpPr>
              <p:spPr>
                <a:xfrm>
                  <a:off x="1364869" y="3792723"/>
                  <a:ext cx="67088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=3</m:t>
                        </m:r>
                      </m:oMath>
                    </m:oMathPara>
                  </a14:m>
                  <a:endParaRPr lang="en-US" sz="1200" dirty="0"/>
                </a:p>
              </p:txBody>
            </p:sp>
          </mc:Choice>
          <mc:Fallback xmlns="">
            <p:sp>
              <p:nvSpPr>
                <p:cNvPr id="31" name="TextBox 30">
                  <a:extLst>
                    <a:ext uri="{FF2B5EF4-FFF2-40B4-BE49-F238E27FC236}">
                      <a16:creationId xmlns:a16="http://schemas.microsoft.com/office/drawing/2014/main" id="{AFCCE678-3321-414C-8F78-16CF107F0181}"/>
                    </a:ext>
                  </a:extLst>
                </p:cNvPr>
                <p:cNvSpPr txBox="1">
                  <a:spLocks noRot="1" noChangeAspect="1" noMove="1" noResize="1" noEditPoints="1" noAdjustHandles="1" noChangeArrowheads="1" noChangeShapeType="1" noTextEdit="1"/>
                </p:cNvSpPr>
                <p:nvPr/>
              </p:nvSpPr>
              <p:spPr>
                <a:xfrm>
                  <a:off x="1364869" y="3792723"/>
                  <a:ext cx="670887" cy="276999"/>
                </a:xfrm>
                <a:prstGeom prst="rect">
                  <a:avLst/>
                </a:prstGeom>
                <a:blipFill>
                  <a:blip r:embed="rId4"/>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64A11327-14C4-7445-884E-BBD5663A0AF8}"/>
                </a:ext>
              </a:extLst>
            </p:cNvPr>
            <p:cNvCxnSpPr>
              <a:cxnSpLocks/>
              <a:stCxn id="56" idx="6"/>
              <a:endCxn id="6" idx="2"/>
            </p:cNvCxnSpPr>
            <p:nvPr/>
          </p:nvCxnSpPr>
          <p:spPr>
            <a:xfrm>
              <a:off x="2081659" y="2306551"/>
              <a:ext cx="1340684" cy="8216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9BDECC8-C5E2-4541-B290-AC4CF797FEE2}"/>
                </a:ext>
              </a:extLst>
            </p:cNvPr>
            <p:cNvCxnSpPr>
              <a:cxnSpLocks/>
              <a:stCxn id="62" idx="6"/>
              <a:endCxn id="6" idx="2"/>
            </p:cNvCxnSpPr>
            <p:nvPr/>
          </p:nvCxnSpPr>
          <p:spPr>
            <a:xfrm flipV="1">
              <a:off x="2137635" y="3128186"/>
              <a:ext cx="1284708" cy="821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3CDD81C6-2153-1548-8292-5141E866D393}"/>
                    </a:ext>
                  </a:extLst>
                </p:cNvPr>
                <p:cNvSpPr txBox="1"/>
                <p:nvPr/>
              </p:nvSpPr>
              <p:spPr>
                <a:xfrm>
                  <a:off x="2596755" y="2292386"/>
                  <a:ext cx="670887"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1</m:t>
                            </m:r>
                          </m:sub>
                        </m:sSub>
                      </m:oMath>
                    </m:oMathPara>
                  </a14:m>
                  <a:endParaRPr lang="en-US" sz="1600" dirty="0"/>
                </a:p>
              </p:txBody>
            </p:sp>
          </mc:Choice>
          <mc:Fallback xmlns="">
            <p:sp>
              <p:nvSpPr>
                <p:cNvPr id="45" name="TextBox 44">
                  <a:extLst>
                    <a:ext uri="{FF2B5EF4-FFF2-40B4-BE49-F238E27FC236}">
                      <a16:creationId xmlns:a16="http://schemas.microsoft.com/office/drawing/2014/main" id="{3CDD81C6-2153-1548-8292-5141E866D393}"/>
                    </a:ext>
                  </a:extLst>
                </p:cNvPr>
                <p:cNvSpPr txBox="1">
                  <a:spLocks noRot="1" noChangeAspect="1" noMove="1" noResize="1" noEditPoints="1" noAdjustHandles="1" noChangeArrowheads="1" noChangeShapeType="1" noTextEdit="1"/>
                </p:cNvSpPr>
                <p:nvPr/>
              </p:nvSpPr>
              <p:spPr>
                <a:xfrm>
                  <a:off x="2596755" y="2292386"/>
                  <a:ext cx="670887" cy="33855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A15AE82-5DA7-BB48-81F0-DD1F05E80C12}"/>
                    </a:ext>
                  </a:extLst>
                </p:cNvPr>
                <p:cNvSpPr txBox="1"/>
                <p:nvPr/>
              </p:nvSpPr>
              <p:spPr>
                <a:xfrm>
                  <a:off x="2596755" y="3535117"/>
                  <a:ext cx="670887"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2</m:t>
                            </m:r>
                          </m:sub>
                        </m:sSub>
                      </m:oMath>
                    </m:oMathPara>
                  </a14:m>
                  <a:endParaRPr lang="en-US" sz="1600" dirty="0"/>
                </a:p>
              </p:txBody>
            </p:sp>
          </mc:Choice>
          <mc:Fallback xmlns="">
            <p:sp>
              <p:nvSpPr>
                <p:cNvPr id="47" name="TextBox 46">
                  <a:extLst>
                    <a:ext uri="{FF2B5EF4-FFF2-40B4-BE49-F238E27FC236}">
                      <a16:creationId xmlns:a16="http://schemas.microsoft.com/office/drawing/2014/main" id="{DA15AE82-5DA7-BB48-81F0-DD1F05E80C12}"/>
                    </a:ext>
                  </a:extLst>
                </p:cNvPr>
                <p:cNvSpPr txBox="1">
                  <a:spLocks noRot="1" noChangeAspect="1" noMove="1" noResize="1" noEditPoints="1" noAdjustHandles="1" noChangeArrowheads="1" noChangeShapeType="1" noTextEdit="1"/>
                </p:cNvSpPr>
                <p:nvPr/>
              </p:nvSpPr>
              <p:spPr>
                <a:xfrm>
                  <a:off x="2596755" y="3535117"/>
                  <a:ext cx="670887" cy="3385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3F8BB17D-364A-B144-B7A2-C938A405211C}"/>
                    </a:ext>
                  </a:extLst>
                </p:cNvPr>
                <p:cNvSpPr txBox="1"/>
                <p:nvPr/>
              </p:nvSpPr>
              <p:spPr>
                <a:xfrm>
                  <a:off x="3524220" y="2255268"/>
                  <a:ext cx="670887"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𝑏</m:t>
                        </m:r>
                      </m:oMath>
                    </m:oMathPara>
                  </a14:m>
                  <a:endParaRPr lang="en-US" sz="1600" dirty="0"/>
                </a:p>
              </p:txBody>
            </p:sp>
          </mc:Choice>
          <mc:Fallback xmlns="">
            <p:sp>
              <p:nvSpPr>
                <p:cNvPr id="49" name="TextBox 48">
                  <a:extLst>
                    <a:ext uri="{FF2B5EF4-FFF2-40B4-BE49-F238E27FC236}">
                      <a16:creationId xmlns:a16="http://schemas.microsoft.com/office/drawing/2014/main" id="{3F8BB17D-364A-B144-B7A2-C938A405211C}"/>
                    </a:ext>
                  </a:extLst>
                </p:cNvPr>
                <p:cNvSpPr txBox="1">
                  <a:spLocks noRot="1" noChangeAspect="1" noMove="1" noResize="1" noEditPoints="1" noAdjustHandles="1" noChangeArrowheads="1" noChangeShapeType="1" noTextEdit="1"/>
                </p:cNvSpPr>
                <p:nvPr/>
              </p:nvSpPr>
              <p:spPr>
                <a:xfrm>
                  <a:off x="3524220" y="2255268"/>
                  <a:ext cx="670887" cy="338554"/>
                </a:xfrm>
                <a:prstGeom prst="rect">
                  <a:avLst/>
                </a:prstGeom>
                <a:blipFill>
                  <a:blip r:embed="rId7"/>
                  <a:stretch>
                    <a:fillRect/>
                  </a:stretch>
                </a:blipFill>
              </p:spPr>
              <p:txBody>
                <a:bodyPr/>
                <a:lstStyle/>
                <a:p>
                  <a:r>
                    <a:rPr lang="en-US">
                      <a:noFill/>
                    </a:rPr>
                    <a:t> </a:t>
                  </a:r>
                </a:p>
              </p:txBody>
            </p:sp>
          </mc:Fallback>
        </mc:AlternateContent>
        <p:cxnSp>
          <p:nvCxnSpPr>
            <p:cNvPr id="51" name="Straight Arrow Connector 50">
              <a:extLst>
                <a:ext uri="{FF2B5EF4-FFF2-40B4-BE49-F238E27FC236}">
                  <a16:creationId xmlns:a16="http://schemas.microsoft.com/office/drawing/2014/main" id="{29AD9293-D976-8247-BAE7-8ACBEF8AE0AC}"/>
                </a:ext>
              </a:extLst>
            </p:cNvPr>
            <p:cNvCxnSpPr>
              <a:cxnSpLocks/>
              <a:stCxn id="6" idx="6"/>
            </p:cNvCxnSpPr>
            <p:nvPr/>
          </p:nvCxnSpPr>
          <p:spPr>
            <a:xfrm flipV="1">
              <a:off x="4296986" y="3128185"/>
              <a:ext cx="101713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2749C518-E45F-E44D-93DC-A0131085D8C9}"/>
                </a:ext>
              </a:extLst>
            </p:cNvPr>
            <p:cNvSpPr/>
            <p:nvPr/>
          </p:nvSpPr>
          <p:spPr>
            <a:xfrm>
              <a:off x="1207016" y="1895733"/>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132D1215-E835-C94A-8506-E040C3B164A1}"/>
                </a:ext>
              </a:extLst>
            </p:cNvPr>
            <p:cNvSpPr/>
            <p:nvPr/>
          </p:nvSpPr>
          <p:spPr>
            <a:xfrm>
              <a:off x="1262992" y="3538791"/>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03378689-D9DF-5E4D-A2F4-37C33B640797}"/>
                    </a:ext>
                  </a:extLst>
                </p:cNvPr>
                <p:cNvSpPr txBox="1"/>
                <p:nvPr/>
              </p:nvSpPr>
              <p:spPr>
                <a:xfrm>
                  <a:off x="4444974" y="2937608"/>
                  <a:ext cx="26270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ℒ</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𝑦</m:t>
                                </m:r>
                              </m:e>
                            </m:acc>
                          </m:e>
                        </m:d>
                      </m:oMath>
                    </m:oMathPara>
                  </a14:m>
                  <a:endParaRPr lang="en-US" dirty="0"/>
                </a:p>
              </p:txBody>
            </p:sp>
          </mc:Choice>
          <mc:Fallback xmlns="">
            <p:sp>
              <p:nvSpPr>
                <p:cNvPr id="71" name="TextBox 70">
                  <a:extLst>
                    <a:ext uri="{FF2B5EF4-FFF2-40B4-BE49-F238E27FC236}">
                      <a16:creationId xmlns:a16="http://schemas.microsoft.com/office/drawing/2014/main" id="{03378689-D9DF-5E4D-A2F4-37C33B640797}"/>
                    </a:ext>
                  </a:extLst>
                </p:cNvPr>
                <p:cNvSpPr txBox="1">
                  <a:spLocks noRot="1" noChangeAspect="1" noMove="1" noResize="1" noEditPoints="1" noAdjustHandles="1" noChangeArrowheads="1" noChangeShapeType="1" noTextEdit="1"/>
                </p:cNvSpPr>
                <p:nvPr/>
              </p:nvSpPr>
              <p:spPr>
                <a:xfrm>
                  <a:off x="4444974" y="2937608"/>
                  <a:ext cx="2627068" cy="369332"/>
                </a:xfrm>
                <a:prstGeom prst="rect">
                  <a:avLst/>
                </a:prstGeom>
                <a:blipFill>
                  <a:blip r:embed="rId8"/>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C7DB0ED0-6E25-BE49-9666-F8A13184DC78}"/>
                    </a:ext>
                  </a:extLst>
                </p:cNvPr>
                <p:cNvSpPr txBox="1"/>
                <p:nvPr/>
              </p:nvSpPr>
              <p:spPr>
                <a:xfrm>
                  <a:off x="3396509" y="2926605"/>
                  <a:ext cx="874643" cy="369332"/>
                </a:xfrm>
                <a:prstGeom prst="rect">
                  <a:avLst/>
                </a:prstGeom>
                <a:noFill/>
              </p:spPr>
              <p:txBody>
                <a:bodyPr wrap="square">
                  <a:spAutoFit/>
                </a:bodyPr>
                <a:lstStyle/>
                <a:p>
                  <a:pPr algn="ctr"/>
                  <a14:m>
                    <m:oMath xmlns:m="http://schemas.openxmlformats.org/officeDocument/2006/math">
                      <m:r>
                        <a:rPr lang="en-US" i="1">
                          <a:latin typeface="Cambria Math" panose="02040503050406030204" pitchFamily="18" charset="0"/>
                          <a:ea typeface="Cambria Math" panose="02040503050406030204" pitchFamily="18" charset="0"/>
                        </a:rPr>
                        <m:t>𝜑</m:t>
                      </m:r>
                      <m:r>
                        <a:rPr lang="en-US" sz="1800" b="0" i="1" smtClean="0">
                          <a:solidFill>
                            <a:schemeClr val="tx1"/>
                          </a:solidFill>
                          <a:latin typeface="Cambria Math" panose="02040503050406030204" pitchFamily="18" charset="0"/>
                        </a:rPr>
                        <m:t> </m:t>
                      </m:r>
                    </m:oMath>
                  </a14:m>
                  <a:r>
                    <a:rPr lang="en-US" dirty="0"/>
                    <a:t>()</a:t>
                  </a:r>
                </a:p>
              </p:txBody>
            </p:sp>
          </mc:Choice>
          <mc:Fallback xmlns="">
            <p:sp>
              <p:nvSpPr>
                <p:cNvPr id="73" name="TextBox 72">
                  <a:extLst>
                    <a:ext uri="{FF2B5EF4-FFF2-40B4-BE49-F238E27FC236}">
                      <a16:creationId xmlns:a16="http://schemas.microsoft.com/office/drawing/2014/main" id="{C7DB0ED0-6E25-BE49-9666-F8A13184DC78}"/>
                    </a:ext>
                  </a:extLst>
                </p:cNvPr>
                <p:cNvSpPr txBox="1">
                  <a:spLocks noRot="1" noChangeAspect="1" noMove="1" noResize="1" noEditPoints="1" noAdjustHandles="1" noChangeArrowheads="1" noChangeShapeType="1" noTextEdit="1"/>
                </p:cNvSpPr>
                <p:nvPr/>
              </p:nvSpPr>
              <p:spPr>
                <a:xfrm>
                  <a:off x="3396509" y="2926605"/>
                  <a:ext cx="874643" cy="369332"/>
                </a:xfrm>
                <a:prstGeom prst="rect">
                  <a:avLst/>
                </a:prstGeom>
                <a:blipFill>
                  <a:blip r:embed="rId9"/>
                  <a:stretch>
                    <a:fillRect t="-6667" b="-26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997E0C10-35DA-E74D-8FA0-4596CCB36B96}"/>
                  </a:ext>
                </a:extLst>
              </p:cNvPr>
              <p:cNvSpPr txBox="1"/>
              <p:nvPr/>
            </p:nvSpPr>
            <p:spPr>
              <a:xfrm>
                <a:off x="8149502" y="2679951"/>
                <a:ext cx="2381941" cy="66556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b="0" i="1" smtClean="0">
                              <a:latin typeface="Cambria Math" panose="02040503050406030204" pitchFamily="18" charset="0"/>
                            </a:rPr>
                            <m:t>𝑧</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i="1">
                              <a:latin typeface="Cambria Math" panose="02040503050406030204" pitchFamily="18" charset="0"/>
                              <a:ea typeface="Cambria Math" panose="02040503050406030204" pitchFamily="18" charset="0"/>
                            </a:rPr>
                            <m:t>𝜑</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ea typeface="Cambria Math" panose="02040503050406030204" pitchFamily="18" charset="0"/>
                            </a:rPr>
                            <m:t>𝜑</m:t>
                          </m:r>
                        </m:num>
                        <m:den>
                          <m:r>
                            <a:rPr lang="en-US" i="1">
                              <a:latin typeface="Cambria Math" panose="02040503050406030204" pitchFamily="18" charset="0"/>
                            </a:rPr>
                            <m:t>𝑑</m:t>
                          </m:r>
                          <m:r>
                            <a:rPr lang="en-US" b="0" i="1" smtClean="0">
                              <a:latin typeface="Cambria Math" panose="02040503050406030204" pitchFamily="18" charset="0"/>
                            </a:rPr>
                            <m:t>𝑧</m:t>
                          </m:r>
                        </m:den>
                      </m:f>
                    </m:oMath>
                  </m:oMathPara>
                </a14:m>
                <a:endParaRPr lang="en-US" dirty="0"/>
              </a:p>
            </p:txBody>
          </p:sp>
        </mc:Choice>
        <mc:Fallback xmlns="">
          <p:sp>
            <p:nvSpPr>
              <p:cNvPr id="76" name="TextBox 75">
                <a:extLst>
                  <a:ext uri="{FF2B5EF4-FFF2-40B4-BE49-F238E27FC236}">
                    <a16:creationId xmlns:a16="http://schemas.microsoft.com/office/drawing/2014/main" id="{997E0C10-35DA-E74D-8FA0-4596CCB36B96}"/>
                  </a:ext>
                </a:extLst>
              </p:cNvPr>
              <p:cNvSpPr txBox="1">
                <a:spLocks noRot="1" noChangeAspect="1" noMove="1" noResize="1" noEditPoints="1" noAdjustHandles="1" noChangeArrowheads="1" noChangeShapeType="1" noTextEdit="1"/>
              </p:cNvSpPr>
              <p:nvPr/>
            </p:nvSpPr>
            <p:spPr>
              <a:xfrm>
                <a:off x="8149502" y="2679951"/>
                <a:ext cx="2381941" cy="665567"/>
              </a:xfrm>
              <a:prstGeom prst="rect">
                <a:avLst/>
              </a:prstGeom>
              <a:blipFill>
                <a:blip r:embed="rId10"/>
                <a:stretch>
                  <a:fillRect b="-5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6CABCEE3-4EC9-F14A-A0A3-04D9BA3B935D}"/>
                  </a:ext>
                </a:extLst>
              </p:cNvPr>
              <p:cNvSpPr txBox="1"/>
              <p:nvPr/>
            </p:nvSpPr>
            <p:spPr>
              <a:xfrm>
                <a:off x="8149502" y="3449436"/>
                <a:ext cx="3479903" cy="6790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b="0" i="1" smtClean="0">
                              <a:latin typeface="Cambria Math" panose="02040503050406030204" pitchFamily="18" charset="0"/>
                            </a:rPr>
                            <m:t>𝑧</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m:t>
                          </m:r>
                          <m:r>
                            <a:rPr lang="en-US" i="1">
                              <a:latin typeface="Cambria Math" panose="02040503050406030204" pitchFamily="18" charset="0"/>
                            </a:rPr>
                            <m:t>𝑦</m:t>
                          </m:r>
                        </m:num>
                        <m:den>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(1−</m:t>
                          </m:r>
                          <m:r>
                            <a:rPr lang="en-US" i="1">
                              <a:latin typeface="Cambria Math" panose="02040503050406030204" pitchFamily="18" charset="0"/>
                            </a:rPr>
                            <m:t>𝑦</m:t>
                          </m:r>
                          <m:r>
                            <a:rPr lang="en-US" i="1">
                              <a:latin typeface="Cambria Math" panose="02040503050406030204" pitchFamily="18" charset="0"/>
                            </a:rPr>
                            <m:t>)</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ea typeface="Cambria Math" panose="02040503050406030204" pitchFamily="18" charset="0"/>
                            </a:rPr>
                            <m:t>𝜑</m:t>
                          </m:r>
                        </m:num>
                        <m:den>
                          <m:r>
                            <a:rPr lang="en-US" i="1">
                              <a:latin typeface="Cambria Math" panose="02040503050406030204" pitchFamily="18" charset="0"/>
                            </a:rPr>
                            <m:t>𝑑</m:t>
                          </m:r>
                          <m:r>
                            <a:rPr lang="en-US" b="0" i="1" smtClean="0">
                              <a:latin typeface="Cambria Math" panose="02040503050406030204" pitchFamily="18" charset="0"/>
                            </a:rPr>
                            <m:t>𝑧</m:t>
                          </m:r>
                        </m:den>
                      </m:f>
                    </m:oMath>
                  </m:oMathPara>
                </a14:m>
                <a:endParaRPr lang="en-US" dirty="0"/>
              </a:p>
            </p:txBody>
          </p:sp>
        </mc:Choice>
        <mc:Fallback xmlns="">
          <p:sp>
            <p:nvSpPr>
              <p:cNvPr id="83" name="TextBox 82">
                <a:extLst>
                  <a:ext uri="{FF2B5EF4-FFF2-40B4-BE49-F238E27FC236}">
                    <a16:creationId xmlns:a16="http://schemas.microsoft.com/office/drawing/2014/main" id="{6CABCEE3-4EC9-F14A-A0A3-04D9BA3B935D}"/>
                  </a:ext>
                </a:extLst>
              </p:cNvPr>
              <p:cNvSpPr txBox="1">
                <a:spLocks noRot="1" noChangeAspect="1" noMove="1" noResize="1" noEditPoints="1" noAdjustHandles="1" noChangeArrowheads="1" noChangeShapeType="1" noTextEdit="1"/>
              </p:cNvSpPr>
              <p:nvPr/>
            </p:nvSpPr>
            <p:spPr>
              <a:xfrm>
                <a:off x="8149502" y="3449436"/>
                <a:ext cx="3479903" cy="679032"/>
              </a:xfrm>
              <a:prstGeom prst="rect">
                <a:avLst/>
              </a:prstGeom>
              <a:blipFill>
                <a:blip r:embed="rId11"/>
                <a:stretch>
                  <a:fillRect b="-7407"/>
                </a:stretch>
              </a:blipFill>
            </p:spPr>
            <p:txBody>
              <a:bodyPr/>
              <a:lstStyle/>
              <a:p>
                <a:r>
                  <a:rPr lang="en-US">
                    <a:noFill/>
                  </a:rPr>
                  <a:t> </a:t>
                </a:r>
              </a:p>
            </p:txBody>
          </p:sp>
        </mc:Fallback>
      </mc:AlternateContent>
      <p:sp>
        <p:nvSpPr>
          <p:cNvPr id="86" name="TextBox 85">
            <a:extLst>
              <a:ext uri="{FF2B5EF4-FFF2-40B4-BE49-F238E27FC236}">
                <a16:creationId xmlns:a16="http://schemas.microsoft.com/office/drawing/2014/main" id="{3B9CA963-FF5C-F54B-AC98-ABD748C15C16}"/>
              </a:ext>
            </a:extLst>
          </p:cNvPr>
          <p:cNvSpPr txBox="1"/>
          <p:nvPr/>
        </p:nvSpPr>
        <p:spPr>
          <a:xfrm>
            <a:off x="2977327" y="4152835"/>
            <a:ext cx="4167808" cy="646331"/>
          </a:xfrm>
          <a:prstGeom prst="rect">
            <a:avLst/>
          </a:prstGeom>
          <a:noFill/>
        </p:spPr>
        <p:txBody>
          <a:bodyPr wrap="square" rtlCol="0">
            <a:spAutoFit/>
          </a:bodyPr>
          <a:lstStyle/>
          <a:p>
            <a:pPr algn="ctr"/>
            <a:r>
              <a:rPr lang="en-US" b="1" dirty="0"/>
              <a:t>Now we calculate derivative of the sigmoid with respect to its argument, z.</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92A91D65-3E03-6F47-A2B7-25071F912344}"/>
                  </a:ext>
                </a:extLst>
              </p:cNvPr>
              <p:cNvSpPr txBox="1"/>
              <p:nvPr/>
            </p:nvSpPr>
            <p:spPr>
              <a:xfrm>
                <a:off x="3304887" y="5073102"/>
                <a:ext cx="4300417"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ea typeface="Cambria Math" panose="02040503050406030204" pitchFamily="18" charset="0"/>
                        </a:rPr>
                        <m:t>𝜑</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i="1">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sup>
                          </m:sSup>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−1</m:t>
                          </m:r>
                        </m:sup>
                      </m:sSup>
                    </m:oMath>
                  </m:oMathPara>
                </a14:m>
                <a:endParaRPr lang="en-US" dirty="0"/>
              </a:p>
            </p:txBody>
          </p:sp>
        </mc:Choice>
        <mc:Fallback xmlns="">
          <p:sp>
            <p:nvSpPr>
              <p:cNvPr id="27" name="TextBox 26">
                <a:extLst>
                  <a:ext uri="{FF2B5EF4-FFF2-40B4-BE49-F238E27FC236}">
                    <a16:creationId xmlns:a16="http://schemas.microsoft.com/office/drawing/2014/main" id="{92A91D65-3E03-6F47-A2B7-25071F912344}"/>
                  </a:ext>
                </a:extLst>
              </p:cNvPr>
              <p:cNvSpPr txBox="1">
                <a:spLocks noRot="1" noChangeAspect="1" noMove="1" noResize="1" noEditPoints="1" noAdjustHandles="1" noChangeArrowheads="1" noChangeShapeType="1" noTextEdit="1"/>
              </p:cNvSpPr>
              <p:nvPr/>
            </p:nvSpPr>
            <p:spPr>
              <a:xfrm>
                <a:off x="3304887" y="5073102"/>
                <a:ext cx="4300417" cy="369332"/>
              </a:xfrm>
              <a:prstGeom prst="rect">
                <a:avLst/>
              </a:prstGeom>
              <a:blipFill>
                <a:blip r:embed="rId12"/>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51850DF-07AA-2749-A8BA-08393ADF4FE6}"/>
                  </a:ext>
                </a:extLst>
              </p:cNvPr>
              <p:cNvSpPr txBox="1"/>
              <p:nvPr/>
            </p:nvSpPr>
            <p:spPr>
              <a:xfrm>
                <a:off x="3304887" y="5453455"/>
                <a:ext cx="4300417" cy="369332"/>
              </a:xfrm>
              <a:prstGeom prst="rect">
                <a:avLst/>
              </a:prstGeom>
              <a:noFill/>
            </p:spPr>
            <p:txBody>
              <a:bodyPr wrap="square">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i="1">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(1+</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sup>
                        </m:sSup>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r>
                      <a:rPr lang="en-US" i="1" smtClean="0">
                        <a:latin typeface="Cambria Math" panose="02040503050406030204" pitchFamily="18" charset="0"/>
                        <a:ea typeface="Cambria Math" panose="02040503050406030204" pitchFamily="18" charset="0"/>
                      </a:rPr>
                      <m:t>∙</m:t>
                    </m:r>
                  </m:oMath>
                </a14:m>
                <a:r>
                  <a:rPr lang="en-US" dirty="0">
                    <a:ea typeface="Cambria Math" panose="02040503050406030204" pitchFamily="18" charset="0"/>
                  </a:rPr>
                  <a:t> </a:t>
                </a:r>
                <a14:m>
                  <m:oMath xmlns:m="http://schemas.openxmlformats.org/officeDocument/2006/math">
                    <m:r>
                      <a:rPr lang="en-US" i="1"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sup>
                    </m:sSup>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endParaRPr lang="en-US" dirty="0"/>
              </a:p>
            </p:txBody>
          </p:sp>
        </mc:Choice>
        <mc:Fallback xmlns="">
          <p:sp>
            <p:nvSpPr>
              <p:cNvPr id="29" name="TextBox 28">
                <a:extLst>
                  <a:ext uri="{FF2B5EF4-FFF2-40B4-BE49-F238E27FC236}">
                    <a16:creationId xmlns:a16="http://schemas.microsoft.com/office/drawing/2014/main" id="{551850DF-07AA-2749-A8BA-08393ADF4FE6}"/>
                  </a:ext>
                </a:extLst>
              </p:cNvPr>
              <p:cNvSpPr txBox="1">
                <a:spLocks noRot="1" noChangeAspect="1" noMove="1" noResize="1" noEditPoints="1" noAdjustHandles="1" noChangeArrowheads="1" noChangeShapeType="1" noTextEdit="1"/>
              </p:cNvSpPr>
              <p:nvPr/>
            </p:nvSpPr>
            <p:spPr>
              <a:xfrm>
                <a:off x="3304887" y="5453455"/>
                <a:ext cx="4300417" cy="369332"/>
              </a:xfrm>
              <a:prstGeom prst="rect">
                <a:avLst/>
              </a:prstGeom>
              <a:blipFill>
                <a:blip r:embed="rId13"/>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CF83AF45-6C09-2E4A-96D3-E335F0B39575}"/>
                  </a:ext>
                </a:extLst>
              </p:cNvPr>
              <p:cNvSpPr txBox="1"/>
              <p:nvPr/>
            </p:nvSpPr>
            <p:spPr>
              <a:xfrm>
                <a:off x="3304887" y="5863259"/>
                <a:ext cx="4300417" cy="380810"/>
              </a:xfrm>
              <a:prstGeom prst="rect">
                <a:avLst/>
              </a:prstGeom>
              <a:noFill/>
            </p:spPr>
            <p:txBody>
              <a:bodyPr wrap="square">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sup>
                        </m:sSup>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r>
                      <a:rPr lang="en-US" i="1" smtClean="0">
                        <a:latin typeface="Cambria Math" panose="02040503050406030204" pitchFamily="18" charset="0"/>
                        <a:ea typeface="Cambria Math" panose="02040503050406030204" pitchFamily="18" charset="0"/>
                      </a:rPr>
                      <m:t>∙</m:t>
                    </m:r>
                  </m:oMath>
                </a14:m>
                <a:r>
                  <a:rPr lang="en-US" dirty="0">
                    <a:ea typeface="Cambria Math" panose="02040503050406030204" pitchFamily="18" charset="0"/>
                  </a:rPr>
                  <a:t>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sup>
                    </m:sSup>
                  </m:oMath>
                </a14:m>
                <a:endParaRPr lang="en-US" dirty="0"/>
              </a:p>
            </p:txBody>
          </p:sp>
        </mc:Choice>
        <mc:Fallback xmlns="">
          <p:sp>
            <p:nvSpPr>
              <p:cNvPr id="30" name="TextBox 29">
                <a:extLst>
                  <a:ext uri="{FF2B5EF4-FFF2-40B4-BE49-F238E27FC236}">
                    <a16:creationId xmlns:a16="http://schemas.microsoft.com/office/drawing/2014/main" id="{CF83AF45-6C09-2E4A-96D3-E335F0B39575}"/>
                  </a:ext>
                </a:extLst>
              </p:cNvPr>
              <p:cNvSpPr txBox="1">
                <a:spLocks noRot="1" noChangeAspect="1" noMove="1" noResize="1" noEditPoints="1" noAdjustHandles="1" noChangeArrowheads="1" noChangeShapeType="1" noTextEdit="1"/>
              </p:cNvSpPr>
              <p:nvPr/>
            </p:nvSpPr>
            <p:spPr>
              <a:xfrm>
                <a:off x="3304887" y="5863259"/>
                <a:ext cx="4300417" cy="380810"/>
              </a:xfrm>
              <a:prstGeom prst="rect">
                <a:avLst/>
              </a:prstGeom>
              <a:blipFill>
                <a:blip r:embed="rId14"/>
                <a:stretch>
                  <a:fillRect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4F51755B-1482-4042-ABEB-21B3868A3197}"/>
                  </a:ext>
                </a:extLst>
              </p:cNvPr>
              <p:cNvSpPr txBox="1"/>
              <p:nvPr/>
            </p:nvSpPr>
            <p:spPr>
              <a:xfrm>
                <a:off x="3304887" y="6261911"/>
                <a:ext cx="4300417" cy="380810"/>
              </a:xfrm>
              <a:prstGeom prst="rect">
                <a:avLst/>
              </a:prstGeom>
              <a:noFill/>
            </p:spPr>
            <p:txBody>
              <a:bodyPr wrap="square">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𝜑</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𝜑</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oMath>
                </a14:m>
                <a:r>
                  <a:rPr lang="en-US" dirty="0"/>
                  <a:t>)</a:t>
                </a:r>
              </a:p>
            </p:txBody>
          </p:sp>
        </mc:Choice>
        <mc:Fallback xmlns="">
          <p:sp>
            <p:nvSpPr>
              <p:cNvPr id="32" name="TextBox 31">
                <a:extLst>
                  <a:ext uri="{FF2B5EF4-FFF2-40B4-BE49-F238E27FC236}">
                    <a16:creationId xmlns:a16="http://schemas.microsoft.com/office/drawing/2014/main" id="{4F51755B-1482-4042-ABEB-21B3868A3197}"/>
                  </a:ext>
                </a:extLst>
              </p:cNvPr>
              <p:cNvSpPr txBox="1">
                <a:spLocks noRot="1" noChangeAspect="1" noMove="1" noResize="1" noEditPoints="1" noAdjustHandles="1" noChangeArrowheads="1" noChangeShapeType="1" noTextEdit="1"/>
              </p:cNvSpPr>
              <p:nvPr/>
            </p:nvSpPr>
            <p:spPr>
              <a:xfrm>
                <a:off x="3304887" y="6261911"/>
                <a:ext cx="4300417" cy="380810"/>
              </a:xfrm>
              <a:prstGeom prst="rect">
                <a:avLst/>
              </a:prstGeom>
              <a:blipFill>
                <a:blip r:embed="rId15"/>
                <a:stretch>
                  <a:fillRect t="-3125" b="-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7CE4914-3878-C542-991E-077A4592774B}"/>
                  </a:ext>
                </a:extLst>
              </p:cNvPr>
              <p:cNvSpPr txBox="1"/>
              <p:nvPr/>
            </p:nvSpPr>
            <p:spPr>
              <a:xfrm>
                <a:off x="8149501" y="4946553"/>
                <a:ext cx="3479903" cy="61824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b="0" i="1" smtClean="0">
                              <a:latin typeface="Cambria Math" panose="02040503050406030204" pitchFamily="18" charset="0"/>
                            </a:rPr>
                            <m:t>𝑧</m:t>
                          </m:r>
                        </m:den>
                      </m:f>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oMath>
                  </m:oMathPara>
                </a14:m>
                <a:endParaRPr lang="en-US" dirty="0"/>
              </a:p>
            </p:txBody>
          </p:sp>
        </mc:Choice>
        <mc:Fallback xmlns="">
          <p:sp>
            <p:nvSpPr>
              <p:cNvPr id="33" name="TextBox 32">
                <a:extLst>
                  <a:ext uri="{FF2B5EF4-FFF2-40B4-BE49-F238E27FC236}">
                    <a16:creationId xmlns:a16="http://schemas.microsoft.com/office/drawing/2014/main" id="{87CE4914-3878-C542-991E-077A4592774B}"/>
                  </a:ext>
                </a:extLst>
              </p:cNvPr>
              <p:cNvSpPr txBox="1">
                <a:spLocks noRot="1" noChangeAspect="1" noMove="1" noResize="1" noEditPoints="1" noAdjustHandles="1" noChangeArrowheads="1" noChangeShapeType="1" noTextEdit="1"/>
              </p:cNvSpPr>
              <p:nvPr/>
            </p:nvSpPr>
            <p:spPr>
              <a:xfrm>
                <a:off x="8149501" y="4946553"/>
                <a:ext cx="3479903" cy="618246"/>
              </a:xfrm>
              <a:prstGeom prst="rect">
                <a:avLst/>
              </a:prstGeom>
              <a:blipFill>
                <a:blip r:embed="rId16"/>
                <a:stretch>
                  <a:fillRect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4CC5F235-65EB-E54E-BCEC-9E86FBABD4A7}"/>
                  </a:ext>
                </a:extLst>
              </p:cNvPr>
              <p:cNvSpPr txBox="1"/>
              <p:nvPr/>
            </p:nvSpPr>
            <p:spPr>
              <a:xfrm>
                <a:off x="8149501" y="4192248"/>
                <a:ext cx="3479903" cy="6790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b="0" i="1" smtClean="0">
                              <a:latin typeface="Cambria Math" panose="02040503050406030204" pitchFamily="18" charset="0"/>
                            </a:rPr>
                            <m:t>𝑧</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m:t>
                          </m:r>
                          <m:r>
                            <a:rPr lang="en-US" i="1">
                              <a:latin typeface="Cambria Math" panose="02040503050406030204" pitchFamily="18" charset="0"/>
                            </a:rPr>
                            <m:t>𝑦</m:t>
                          </m:r>
                        </m:num>
                        <m:den>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(1−</m:t>
                          </m:r>
                          <m:r>
                            <a:rPr lang="en-US" i="1">
                              <a:latin typeface="Cambria Math" panose="02040503050406030204" pitchFamily="18" charset="0"/>
                            </a:rPr>
                            <m:t>𝑦</m:t>
                          </m:r>
                          <m:r>
                            <a:rPr lang="en-US" i="1">
                              <a:latin typeface="Cambria Math" panose="02040503050406030204" pitchFamily="18" charset="0"/>
                            </a:rPr>
                            <m:t>)</m:t>
                          </m:r>
                        </m:den>
                      </m:f>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𝜑</m:t>
                      </m:r>
                      <m:r>
                        <m:rPr>
                          <m:nor/>
                        </m:rPr>
                        <a:rPr lang="en-US" dirty="0" smtClean="0"/>
                        <m:t>)</m:t>
                      </m:r>
                    </m:oMath>
                  </m:oMathPara>
                </a14:m>
                <a:endParaRPr lang="en-US" dirty="0"/>
              </a:p>
            </p:txBody>
          </p:sp>
        </mc:Choice>
        <mc:Fallback xmlns="">
          <p:sp>
            <p:nvSpPr>
              <p:cNvPr id="35" name="TextBox 34">
                <a:extLst>
                  <a:ext uri="{FF2B5EF4-FFF2-40B4-BE49-F238E27FC236}">
                    <a16:creationId xmlns:a16="http://schemas.microsoft.com/office/drawing/2014/main" id="{4CC5F235-65EB-E54E-BCEC-9E86FBABD4A7}"/>
                  </a:ext>
                </a:extLst>
              </p:cNvPr>
              <p:cNvSpPr txBox="1">
                <a:spLocks noRot="1" noChangeAspect="1" noMove="1" noResize="1" noEditPoints="1" noAdjustHandles="1" noChangeArrowheads="1" noChangeShapeType="1" noTextEdit="1"/>
              </p:cNvSpPr>
              <p:nvPr/>
            </p:nvSpPr>
            <p:spPr>
              <a:xfrm>
                <a:off x="8149501" y="4192248"/>
                <a:ext cx="3479903" cy="679032"/>
              </a:xfrm>
              <a:prstGeom prst="rect">
                <a:avLst/>
              </a:prstGeom>
              <a:blipFill>
                <a:blip r:embed="rId17"/>
                <a:stretch>
                  <a:fillRect b="-7407"/>
                </a:stretch>
              </a:blipFill>
            </p:spPr>
            <p:txBody>
              <a:bodyPr/>
              <a:lstStyle/>
              <a:p>
                <a:r>
                  <a:rPr lang="en-US">
                    <a:noFill/>
                  </a:rPr>
                  <a:t> </a:t>
                </a:r>
              </a:p>
            </p:txBody>
          </p:sp>
        </mc:Fallback>
      </mc:AlternateContent>
    </p:spTree>
    <p:extLst>
      <p:ext uri="{BB962C8B-B14F-4D97-AF65-F5344CB8AC3E}">
        <p14:creationId xmlns:p14="http://schemas.microsoft.com/office/powerpoint/2010/main" val="6827493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01572FE5-E126-C444-851C-A480BC5311DC}"/>
              </a:ext>
            </a:extLst>
          </p:cNvPr>
          <p:cNvSpPr txBox="1"/>
          <p:nvPr/>
        </p:nvSpPr>
        <p:spPr>
          <a:xfrm>
            <a:off x="762000" y="359695"/>
            <a:ext cx="10667999" cy="1754326"/>
          </a:xfrm>
          <a:prstGeom prst="rect">
            <a:avLst/>
          </a:prstGeom>
          <a:noFill/>
        </p:spPr>
        <p:txBody>
          <a:bodyPr wrap="square" rtlCol="0">
            <a:spAutoFit/>
          </a:bodyPr>
          <a:lstStyle/>
          <a:p>
            <a:pPr algn="ctr"/>
            <a:r>
              <a:rPr lang="en-US" sz="5400" dirty="0">
                <a:latin typeface="Economica" panose="02000506040000020004" pitchFamily="2" charset="77"/>
              </a:rPr>
              <a:t>Single Node with Sigmoid &amp; Cross-Entropy Loss (i.e., Logistic Regression)</a:t>
            </a:r>
          </a:p>
        </p:txBody>
      </p:sp>
      <p:grpSp>
        <p:nvGrpSpPr>
          <p:cNvPr id="2" name="Group 1">
            <a:extLst>
              <a:ext uri="{FF2B5EF4-FFF2-40B4-BE49-F238E27FC236}">
                <a16:creationId xmlns:a16="http://schemas.microsoft.com/office/drawing/2014/main" id="{8F7AF9E0-7B49-4845-8E4B-C962F961C54D}"/>
              </a:ext>
            </a:extLst>
          </p:cNvPr>
          <p:cNvGrpSpPr/>
          <p:nvPr/>
        </p:nvGrpSpPr>
        <p:grpSpPr>
          <a:xfrm>
            <a:off x="762000" y="2114021"/>
            <a:ext cx="6127103" cy="2464693"/>
            <a:chOff x="1207016" y="1895733"/>
            <a:chExt cx="6127103" cy="2464693"/>
          </a:xfrm>
        </p:grpSpPr>
        <p:sp>
          <p:nvSpPr>
            <p:cNvPr id="6" name="Oval 5">
              <a:extLst>
                <a:ext uri="{FF2B5EF4-FFF2-40B4-BE49-F238E27FC236}">
                  <a16:creationId xmlns:a16="http://schemas.microsoft.com/office/drawing/2014/main" id="{C1F2D02F-7E68-3844-97D2-4FA2AE5C5988}"/>
                </a:ext>
              </a:extLst>
            </p:cNvPr>
            <p:cNvSpPr/>
            <p:nvPr/>
          </p:nvSpPr>
          <p:spPr>
            <a:xfrm>
              <a:off x="3422343" y="2717368"/>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4CD7EB0-5B69-B841-BE1D-A3F431CE5C4A}"/>
                    </a:ext>
                  </a:extLst>
                </p:cNvPr>
                <p:cNvSpPr txBox="1"/>
                <p:nvPr/>
              </p:nvSpPr>
              <p:spPr>
                <a:xfrm>
                  <a:off x="1308895" y="2184664"/>
                  <a:ext cx="67088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=2</m:t>
                        </m:r>
                      </m:oMath>
                    </m:oMathPara>
                  </a14:m>
                  <a:endParaRPr lang="en-US" sz="1200" dirty="0"/>
                </a:p>
              </p:txBody>
            </p:sp>
          </mc:Choice>
          <mc:Fallback xmlns="">
            <p:sp>
              <p:nvSpPr>
                <p:cNvPr id="12" name="TextBox 11">
                  <a:extLst>
                    <a:ext uri="{FF2B5EF4-FFF2-40B4-BE49-F238E27FC236}">
                      <a16:creationId xmlns:a16="http://schemas.microsoft.com/office/drawing/2014/main" id="{D4CD7EB0-5B69-B841-BE1D-A3F431CE5C4A}"/>
                    </a:ext>
                  </a:extLst>
                </p:cNvPr>
                <p:cNvSpPr txBox="1">
                  <a:spLocks noRot="1" noChangeAspect="1" noMove="1" noResize="1" noEditPoints="1" noAdjustHandles="1" noChangeArrowheads="1" noChangeShapeType="1" noTextEdit="1"/>
                </p:cNvSpPr>
                <p:nvPr/>
              </p:nvSpPr>
              <p:spPr>
                <a:xfrm>
                  <a:off x="1308895" y="2184664"/>
                  <a:ext cx="670887" cy="2769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FCCE678-3321-414C-8F78-16CF107F0181}"/>
                    </a:ext>
                  </a:extLst>
                </p:cNvPr>
                <p:cNvSpPr txBox="1"/>
                <p:nvPr/>
              </p:nvSpPr>
              <p:spPr>
                <a:xfrm>
                  <a:off x="1364869" y="3792723"/>
                  <a:ext cx="67088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=3</m:t>
                        </m:r>
                      </m:oMath>
                    </m:oMathPara>
                  </a14:m>
                  <a:endParaRPr lang="en-US" sz="1200" dirty="0"/>
                </a:p>
              </p:txBody>
            </p:sp>
          </mc:Choice>
          <mc:Fallback xmlns="">
            <p:sp>
              <p:nvSpPr>
                <p:cNvPr id="31" name="TextBox 30">
                  <a:extLst>
                    <a:ext uri="{FF2B5EF4-FFF2-40B4-BE49-F238E27FC236}">
                      <a16:creationId xmlns:a16="http://schemas.microsoft.com/office/drawing/2014/main" id="{AFCCE678-3321-414C-8F78-16CF107F0181}"/>
                    </a:ext>
                  </a:extLst>
                </p:cNvPr>
                <p:cNvSpPr txBox="1">
                  <a:spLocks noRot="1" noChangeAspect="1" noMove="1" noResize="1" noEditPoints="1" noAdjustHandles="1" noChangeArrowheads="1" noChangeShapeType="1" noTextEdit="1"/>
                </p:cNvSpPr>
                <p:nvPr/>
              </p:nvSpPr>
              <p:spPr>
                <a:xfrm>
                  <a:off x="1364869" y="3792723"/>
                  <a:ext cx="670887" cy="276999"/>
                </a:xfrm>
                <a:prstGeom prst="rect">
                  <a:avLst/>
                </a:prstGeom>
                <a:blipFill>
                  <a:blip r:embed="rId4"/>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64A11327-14C4-7445-884E-BBD5663A0AF8}"/>
                </a:ext>
              </a:extLst>
            </p:cNvPr>
            <p:cNvCxnSpPr>
              <a:cxnSpLocks/>
              <a:stCxn id="56" idx="6"/>
              <a:endCxn id="6" idx="2"/>
            </p:cNvCxnSpPr>
            <p:nvPr/>
          </p:nvCxnSpPr>
          <p:spPr>
            <a:xfrm>
              <a:off x="2081659" y="2306551"/>
              <a:ext cx="1340684" cy="8216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9BDECC8-C5E2-4541-B290-AC4CF797FEE2}"/>
                </a:ext>
              </a:extLst>
            </p:cNvPr>
            <p:cNvCxnSpPr>
              <a:cxnSpLocks/>
              <a:stCxn id="62" idx="6"/>
              <a:endCxn id="6" idx="2"/>
            </p:cNvCxnSpPr>
            <p:nvPr/>
          </p:nvCxnSpPr>
          <p:spPr>
            <a:xfrm flipV="1">
              <a:off x="2137635" y="3128186"/>
              <a:ext cx="1284708" cy="821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3CDD81C6-2153-1548-8292-5141E866D393}"/>
                    </a:ext>
                  </a:extLst>
                </p:cNvPr>
                <p:cNvSpPr txBox="1"/>
                <p:nvPr/>
              </p:nvSpPr>
              <p:spPr>
                <a:xfrm>
                  <a:off x="2596755" y="2292386"/>
                  <a:ext cx="67088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𝑤</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=5</m:t>
                        </m:r>
                      </m:oMath>
                    </m:oMathPara>
                  </a14:m>
                  <a:endParaRPr lang="en-US" sz="1200" dirty="0"/>
                </a:p>
              </p:txBody>
            </p:sp>
          </mc:Choice>
          <mc:Fallback xmlns="">
            <p:sp>
              <p:nvSpPr>
                <p:cNvPr id="45" name="TextBox 44">
                  <a:extLst>
                    <a:ext uri="{FF2B5EF4-FFF2-40B4-BE49-F238E27FC236}">
                      <a16:creationId xmlns:a16="http://schemas.microsoft.com/office/drawing/2014/main" id="{3CDD81C6-2153-1548-8292-5141E866D393}"/>
                    </a:ext>
                  </a:extLst>
                </p:cNvPr>
                <p:cNvSpPr txBox="1">
                  <a:spLocks noRot="1" noChangeAspect="1" noMove="1" noResize="1" noEditPoints="1" noAdjustHandles="1" noChangeArrowheads="1" noChangeShapeType="1" noTextEdit="1"/>
                </p:cNvSpPr>
                <p:nvPr/>
              </p:nvSpPr>
              <p:spPr>
                <a:xfrm>
                  <a:off x="2596755" y="2292386"/>
                  <a:ext cx="670887" cy="2769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A15AE82-5DA7-BB48-81F0-DD1F05E80C12}"/>
                    </a:ext>
                  </a:extLst>
                </p:cNvPr>
                <p:cNvSpPr txBox="1"/>
                <p:nvPr/>
              </p:nvSpPr>
              <p:spPr>
                <a:xfrm>
                  <a:off x="2596755" y="3601377"/>
                  <a:ext cx="67088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𝑤</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=6</m:t>
                        </m:r>
                      </m:oMath>
                    </m:oMathPara>
                  </a14:m>
                  <a:endParaRPr lang="en-US" sz="1200" dirty="0"/>
                </a:p>
              </p:txBody>
            </p:sp>
          </mc:Choice>
          <mc:Fallback xmlns="">
            <p:sp>
              <p:nvSpPr>
                <p:cNvPr id="47" name="TextBox 46">
                  <a:extLst>
                    <a:ext uri="{FF2B5EF4-FFF2-40B4-BE49-F238E27FC236}">
                      <a16:creationId xmlns:a16="http://schemas.microsoft.com/office/drawing/2014/main" id="{DA15AE82-5DA7-BB48-81F0-DD1F05E80C12}"/>
                    </a:ext>
                  </a:extLst>
                </p:cNvPr>
                <p:cNvSpPr txBox="1">
                  <a:spLocks noRot="1" noChangeAspect="1" noMove="1" noResize="1" noEditPoints="1" noAdjustHandles="1" noChangeArrowheads="1" noChangeShapeType="1" noTextEdit="1"/>
                </p:cNvSpPr>
                <p:nvPr/>
              </p:nvSpPr>
              <p:spPr>
                <a:xfrm>
                  <a:off x="2596755" y="3601377"/>
                  <a:ext cx="670887"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3F8BB17D-364A-B144-B7A2-C938A405211C}"/>
                    </a:ext>
                  </a:extLst>
                </p:cNvPr>
                <p:cNvSpPr txBox="1"/>
                <p:nvPr/>
              </p:nvSpPr>
              <p:spPr>
                <a:xfrm>
                  <a:off x="3524220" y="2255268"/>
                  <a:ext cx="670887" cy="276999"/>
                </a:xfrm>
                <a:prstGeom prst="rect">
                  <a:avLst/>
                </a:prstGeom>
                <a:noFill/>
              </p:spPr>
              <p:txBody>
                <a:bodyPr wrap="square" rtlCol="0">
                  <a:spAutoFit/>
                </a:bodyPr>
                <a:lstStyle/>
                <a:p>
                  <a:pPr algn="ctr"/>
                  <a14:m>
                    <m:oMath xmlns:m="http://schemas.openxmlformats.org/officeDocument/2006/math">
                      <m:r>
                        <a:rPr lang="en-US" sz="1200" i="1">
                          <a:latin typeface="Cambria Math" panose="02040503050406030204" pitchFamily="18" charset="0"/>
                        </a:rPr>
                        <m:t>𝑏</m:t>
                      </m:r>
                    </m:oMath>
                  </a14:m>
                  <a:r>
                    <a:rPr lang="en-US" sz="1200" dirty="0"/>
                    <a:t>=1</a:t>
                  </a:r>
                </a:p>
              </p:txBody>
            </p:sp>
          </mc:Choice>
          <mc:Fallback xmlns="">
            <p:sp>
              <p:nvSpPr>
                <p:cNvPr id="49" name="TextBox 48">
                  <a:extLst>
                    <a:ext uri="{FF2B5EF4-FFF2-40B4-BE49-F238E27FC236}">
                      <a16:creationId xmlns:a16="http://schemas.microsoft.com/office/drawing/2014/main" id="{3F8BB17D-364A-B144-B7A2-C938A405211C}"/>
                    </a:ext>
                  </a:extLst>
                </p:cNvPr>
                <p:cNvSpPr txBox="1">
                  <a:spLocks noRot="1" noChangeAspect="1" noMove="1" noResize="1" noEditPoints="1" noAdjustHandles="1" noChangeArrowheads="1" noChangeShapeType="1" noTextEdit="1"/>
                </p:cNvSpPr>
                <p:nvPr/>
              </p:nvSpPr>
              <p:spPr>
                <a:xfrm>
                  <a:off x="3524220" y="2255268"/>
                  <a:ext cx="670887" cy="276999"/>
                </a:xfrm>
                <a:prstGeom prst="rect">
                  <a:avLst/>
                </a:prstGeom>
                <a:blipFill>
                  <a:blip r:embed="rId7"/>
                  <a:stretch>
                    <a:fillRect b="-13043"/>
                  </a:stretch>
                </a:blipFill>
              </p:spPr>
              <p:txBody>
                <a:bodyPr/>
                <a:lstStyle/>
                <a:p>
                  <a:r>
                    <a:rPr lang="en-US">
                      <a:noFill/>
                    </a:rPr>
                    <a:t> </a:t>
                  </a:r>
                </a:p>
              </p:txBody>
            </p:sp>
          </mc:Fallback>
        </mc:AlternateContent>
        <p:cxnSp>
          <p:nvCxnSpPr>
            <p:cNvPr id="51" name="Straight Arrow Connector 50">
              <a:extLst>
                <a:ext uri="{FF2B5EF4-FFF2-40B4-BE49-F238E27FC236}">
                  <a16:creationId xmlns:a16="http://schemas.microsoft.com/office/drawing/2014/main" id="{29AD9293-D976-8247-BAE7-8ACBEF8AE0AC}"/>
                </a:ext>
              </a:extLst>
            </p:cNvPr>
            <p:cNvCxnSpPr>
              <a:cxnSpLocks/>
              <a:stCxn id="6" idx="6"/>
            </p:cNvCxnSpPr>
            <p:nvPr/>
          </p:nvCxnSpPr>
          <p:spPr>
            <a:xfrm flipV="1">
              <a:off x="4296986" y="3128185"/>
              <a:ext cx="101713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2749C518-E45F-E44D-93DC-A0131085D8C9}"/>
                </a:ext>
              </a:extLst>
            </p:cNvPr>
            <p:cNvSpPr/>
            <p:nvPr/>
          </p:nvSpPr>
          <p:spPr>
            <a:xfrm>
              <a:off x="1207016" y="1895733"/>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132D1215-E835-C94A-8506-E040C3B164A1}"/>
                </a:ext>
              </a:extLst>
            </p:cNvPr>
            <p:cNvSpPr/>
            <p:nvPr/>
          </p:nvSpPr>
          <p:spPr>
            <a:xfrm>
              <a:off x="1262992" y="3538791"/>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03378689-D9DF-5E4D-A2F4-37C33B640797}"/>
                    </a:ext>
                  </a:extLst>
                </p:cNvPr>
                <p:cNvSpPr txBox="1"/>
                <p:nvPr/>
              </p:nvSpPr>
              <p:spPr>
                <a:xfrm>
                  <a:off x="4707051" y="2943519"/>
                  <a:ext cx="26270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ℒ</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=1,</m:t>
                            </m:r>
                            <m:acc>
                              <m:accPr>
                                <m:chr m:val="̂"/>
                                <m:ctrlPr>
                                  <a:rPr lang="en-US" b="0" i="1" smtClean="0">
                                    <a:latin typeface="Cambria Math" panose="02040503050406030204" pitchFamily="18" charset="0"/>
                                    <a:ea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𝑦</m:t>
                                </m:r>
                              </m:e>
                            </m:acc>
                          </m:e>
                        </m:d>
                      </m:oMath>
                    </m:oMathPara>
                  </a14:m>
                  <a:endParaRPr lang="en-US" dirty="0"/>
                </a:p>
              </p:txBody>
            </p:sp>
          </mc:Choice>
          <mc:Fallback xmlns="">
            <p:sp>
              <p:nvSpPr>
                <p:cNvPr id="71" name="TextBox 70">
                  <a:extLst>
                    <a:ext uri="{FF2B5EF4-FFF2-40B4-BE49-F238E27FC236}">
                      <a16:creationId xmlns:a16="http://schemas.microsoft.com/office/drawing/2014/main" id="{03378689-D9DF-5E4D-A2F4-37C33B640797}"/>
                    </a:ext>
                  </a:extLst>
                </p:cNvPr>
                <p:cNvSpPr txBox="1">
                  <a:spLocks noRot="1" noChangeAspect="1" noMove="1" noResize="1" noEditPoints="1" noAdjustHandles="1" noChangeArrowheads="1" noChangeShapeType="1" noTextEdit="1"/>
                </p:cNvSpPr>
                <p:nvPr/>
              </p:nvSpPr>
              <p:spPr>
                <a:xfrm>
                  <a:off x="4707051" y="2943519"/>
                  <a:ext cx="2627068" cy="369332"/>
                </a:xfrm>
                <a:prstGeom prst="rect">
                  <a:avLst/>
                </a:prstGeom>
                <a:blipFill>
                  <a:blip r:embed="rId8"/>
                  <a:stretch>
                    <a:fillRect b="-103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C7DB0ED0-6E25-BE49-9666-F8A13184DC78}"/>
                    </a:ext>
                  </a:extLst>
                </p:cNvPr>
                <p:cNvSpPr txBox="1"/>
                <p:nvPr/>
              </p:nvSpPr>
              <p:spPr>
                <a:xfrm>
                  <a:off x="3396509" y="2926605"/>
                  <a:ext cx="874643" cy="369332"/>
                </a:xfrm>
                <a:prstGeom prst="rect">
                  <a:avLst/>
                </a:prstGeom>
                <a:noFill/>
              </p:spPr>
              <p:txBody>
                <a:bodyPr wrap="square">
                  <a:spAutoFit/>
                </a:bodyPr>
                <a:lstStyle/>
                <a:p>
                  <a:pPr algn="ctr"/>
                  <a14:m>
                    <m:oMath xmlns:m="http://schemas.openxmlformats.org/officeDocument/2006/math">
                      <m:r>
                        <a:rPr lang="en-US" i="1">
                          <a:latin typeface="Cambria Math" panose="02040503050406030204" pitchFamily="18" charset="0"/>
                          <a:ea typeface="Cambria Math" panose="02040503050406030204" pitchFamily="18" charset="0"/>
                        </a:rPr>
                        <m:t>𝜑</m:t>
                      </m:r>
                      <m:r>
                        <a:rPr lang="en-US" sz="1800" b="0" i="1" smtClean="0">
                          <a:solidFill>
                            <a:schemeClr val="tx1"/>
                          </a:solidFill>
                          <a:latin typeface="Cambria Math" panose="02040503050406030204" pitchFamily="18" charset="0"/>
                        </a:rPr>
                        <m:t> </m:t>
                      </m:r>
                    </m:oMath>
                  </a14:m>
                  <a:r>
                    <a:rPr lang="en-US" dirty="0"/>
                    <a:t>()</a:t>
                  </a:r>
                </a:p>
              </p:txBody>
            </p:sp>
          </mc:Choice>
          <mc:Fallback xmlns="">
            <p:sp>
              <p:nvSpPr>
                <p:cNvPr id="73" name="TextBox 72">
                  <a:extLst>
                    <a:ext uri="{FF2B5EF4-FFF2-40B4-BE49-F238E27FC236}">
                      <a16:creationId xmlns:a16="http://schemas.microsoft.com/office/drawing/2014/main" id="{C7DB0ED0-6E25-BE49-9666-F8A13184DC78}"/>
                    </a:ext>
                  </a:extLst>
                </p:cNvPr>
                <p:cNvSpPr txBox="1">
                  <a:spLocks noRot="1" noChangeAspect="1" noMove="1" noResize="1" noEditPoints="1" noAdjustHandles="1" noChangeArrowheads="1" noChangeShapeType="1" noTextEdit="1"/>
                </p:cNvSpPr>
                <p:nvPr/>
              </p:nvSpPr>
              <p:spPr>
                <a:xfrm>
                  <a:off x="3396509" y="2926605"/>
                  <a:ext cx="874643" cy="369332"/>
                </a:xfrm>
                <a:prstGeom prst="rect">
                  <a:avLst/>
                </a:prstGeom>
                <a:blipFill>
                  <a:blip r:embed="rId9"/>
                  <a:stretch>
                    <a:fillRect t="-6667" b="-26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3B9CA963-FF5C-F54B-AC98-ABD748C15C16}"/>
                  </a:ext>
                </a:extLst>
              </p:cNvPr>
              <p:cNvSpPr txBox="1"/>
              <p:nvPr/>
            </p:nvSpPr>
            <p:spPr>
              <a:xfrm>
                <a:off x="3750091" y="4132293"/>
                <a:ext cx="4167808" cy="2308324"/>
              </a:xfrm>
              <a:prstGeom prst="rect">
                <a:avLst/>
              </a:prstGeom>
              <a:noFill/>
            </p:spPr>
            <p:txBody>
              <a:bodyPr wrap="square" rtlCol="0">
                <a:spAutoFit/>
              </a:bodyPr>
              <a:lstStyle/>
              <a:p>
                <a:pPr algn="ctr"/>
                <a:r>
                  <a:rPr lang="en-US" b="1" dirty="0"/>
                  <a:t>And, finally, we can get gradient of loss with respect to weights and bias. For example, for the first weight… </a:t>
                </a:r>
              </a:p>
              <a:p>
                <a:pPr algn="ctr"/>
                <a:endParaRPr lang="en-US" b="1" dirty="0"/>
              </a:p>
              <a:p>
                <a:pPr algn="ctr"/>
                <a:r>
                  <a:rPr lang="en-US" b="1" dirty="0"/>
                  <a:t>Evaluate </a:t>
                </a:r>
                <a14:m>
                  <m:oMath xmlns:m="http://schemas.openxmlformats.org/officeDocument/2006/math">
                    <m:r>
                      <a:rPr lang="en-US" i="1">
                        <a:latin typeface="Cambria Math" panose="02040503050406030204" pitchFamily="18" charset="0"/>
                        <a:ea typeface="Cambria Math" panose="02040503050406030204" pitchFamily="18" charset="0"/>
                      </a:rPr>
                      <m:t>𝜑</m:t>
                    </m:r>
                  </m:oMath>
                </a14:m>
                <a:r>
                  <a:rPr lang="en-US" b="1" dirty="0"/>
                  <a:t> based on current values of parameters and the data. </a:t>
                </a:r>
              </a:p>
              <a:p>
                <a:pPr algn="ctr"/>
                <a:endParaRPr lang="en-US" b="1" dirty="0"/>
              </a:p>
              <a:p>
                <a:pPr algn="ctr"/>
                <a:r>
                  <a:rPr lang="en-US" b="1" dirty="0"/>
                  <a:t>Finally, update the weights…</a:t>
                </a:r>
              </a:p>
            </p:txBody>
          </p:sp>
        </mc:Choice>
        <mc:Fallback xmlns="">
          <p:sp>
            <p:nvSpPr>
              <p:cNvPr id="86" name="TextBox 85">
                <a:extLst>
                  <a:ext uri="{FF2B5EF4-FFF2-40B4-BE49-F238E27FC236}">
                    <a16:creationId xmlns:a16="http://schemas.microsoft.com/office/drawing/2014/main" id="{3B9CA963-FF5C-F54B-AC98-ABD748C15C16}"/>
                  </a:ext>
                </a:extLst>
              </p:cNvPr>
              <p:cNvSpPr txBox="1">
                <a:spLocks noRot="1" noChangeAspect="1" noMove="1" noResize="1" noEditPoints="1" noAdjustHandles="1" noChangeArrowheads="1" noChangeShapeType="1" noTextEdit="1"/>
              </p:cNvSpPr>
              <p:nvPr/>
            </p:nvSpPr>
            <p:spPr>
              <a:xfrm>
                <a:off x="3750091" y="4132293"/>
                <a:ext cx="4167808" cy="2308324"/>
              </a:xfrm>
              <a:prstGeom prst="rect">
                <a:avLst/>
              </a:prstGeom>
              <a:blipFill>
                <a:blip r:embed="rId10"/>
                <a:stretch>
                  <a:fillRect t="-1093"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C4CDF167-5C0E-3645-A3CC-9175876D97A2}"/>
                  </a:ext>
                </a:extLst>
              </p:cNvPr>
              <p:cNvSpPr txBox="1"/>
              <p:nvPr/>
            </p:nvSpPr>
            <p:spPr>
              <a:xfrm>
                <a:off x="8340032" y="3142017"/>
                <a:ext cx="3479903" cy="66742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sSub>
                            <m:sSubPr>
                              <m:ctrlPr>
                                <a:rPr lang="en-US" i="1" smtClean="0">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1</m:t>
                              </m:r>
                            </m:sub>
                          </m:sSub>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𝑑𝑧</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b="0" i="1" smtClean="0">
                              <a:latin typeface="Cambria Math" panose="02040503050406030204" pitchFamily="18" charset="0"/>
                              <a:ea typeface="Cambria Math" panose="02040503050406030204" pitchFamily="18" charset="0"/>
                            </a:rPr>
                            <m:t>𝑧</m:t>
                          </m:r>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den>
                      </m:f>
                    </m:oMath>
                  </m:oMathPara>
                </a14:m>
                <a:endParaRPr lang="en-US" dirty="0"/>
              </a:p>
            </p:txBody>
          </p:sp>
        </mc:Choice>
        <mc:Fallback xmlns="">
          <p:sp>
            <p:nvSpPr>
              <p:cNvPr id="28" name="TextBox 27">
                <a:extLst>
                  <a:ext uri="{FF2B5EF4-FFF2-40B4-BE49-F238E27FC236}">
                    <a16:creationId xmlns:a16="http://schemas.microsoft.com/office/drawing/2014/main" id="{C4CDF167-5C0E-3645-A3CC-9175876D97A2}"/>
                  </a:ext>
                </a:extLst>
              </p:cNvPr>
              <p:cNvSpPr txBox="1">
                <a:spLocks noRot="1" noChangeAspect="1" noMove="1" noResize="1" noEditPoints="1" noAdjustHandles="1" noChangeArrowheads="1" noChangeShapeType="1" noTextEdit="1"/>
              </p:cNvSpPr>
              <p:nvPr/>
            </p:nvSpPr>
            <p:spPr>
              <a:xfrm>
                <a:off x="8340032" y="3142017"/>
                <a:ext cx="3479903" cy="66742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D57C904-DAAB-494F-8340-89D24D58471A}"/>
                  </a:ext>
                </a:extLst>
              </p:cNvPr>
              <p:cNvSpPr txBox="1"/>
              <p:nvPr/>
            </p:nvSpPr>
            <p:spPr>
              <a:xfrm>
                <a:off x="8340032" y="3932750"/>
                <a:ext cx="3479903" cy="66742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sSub>
                            <m:sSubPr>
                              <m:ctrlPr>
                                <a:rPr lang="en-US" i="1" smtClean="0">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1</m:t>
                              </m:r>
                            </m:sub>
                          </m:sSub>
                        </m:den>
                      </m:f>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m:rPr>
                          <m:nor/>
                        </m:rPr>
                        <a:rPr lang="en-US" dirty="0"/>
                        <m:t>)</m:t>
                      </m:r>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m:oMathPara>
                </a14:m>
                <a:endParaRPr lang="en-US" dirty="0"/>
              </a:p>
            </p:txBody>
          </p:sp>
        </mc:Choice>
        <mc:Fallback xmlns="">
          <p:sp>
            <p:nvSpPr>
              <p:cNvPr id="36" name="TextBox 35">
                <a:extLst>
                  <a:ext uri="{FF2B5EF4-FFF2-40B4-BE49-F238E27FC236}">
                    <a16:creationId xmlns:a16="http://schemas.microsoft.com/office/drawing/2014/main" id="{9D57C904-DAAB-494F-8340-89D24D58471A}"/>
                  </a:ext>
                </a:extLst>
              </p:cNvPr>
              <p:cNvSpPr txBox="1">
                <a:spLocks noRot="1" noChangeAspect="1" noMove="1" noResize="1" noEditPoints="1" noAdjustHandles="1" noChangeArrowheads="1" noChangeShapeType="1" noTextEdit="1"/>
              </p:cNvSpPr>
              <p:nvPr/>
            </p:nvSpPr>
            <p:spPr>
              <a:xfrm>
                <a:off x="8340032" y="3932750"/>
                <a:ext cx="3479903" cy="66742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5254047D-E181-A64C-9CEA-EB5ED1839D62}"/>
                  </a:ext>
                </a:extLst>
              </p:cNvPr>
              <p:cNvSpPr txBox="1"/>
              <p:nvPr/>
            </p:nvSpPr>
            <p:spPr>
              <a:xfrm>
                <a:off x="8340032" y="4600177"/>
                <a:ext cx="3810619" cy="68627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1,</m:t>
                          </m:r>
                          <m:r>
                            <a:rPr lang="en-US" b="0" i="1" smtClean="0">
                              <a:latin typeface="Cambria Math" panose="02040503050406030204" pitchFamily="18" charset="0"/>
                            </a:rPr>
                            <m:t>𝑛𝑒𝑤</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𝑜𝑙𝑑</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𝑜𝑙𝑑</m:t>
                              </m:r>
                            </m:sub>
                          </m:sSub>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2" name="TextBox 41">
                <a:extLst>
                  <a:ext uri="{FF2B5EF4-FFF2-40B4-BE49-F238E27FC236}">
                    <a16:creationId xmlns:a16="http://schemas.microsoft.com/office/drawing/2014/main" id="{5254047D-E181-A64C-9CEA-EB5ED1839D62}"/>
                  </a:ext>
                </a:extLst>
              </p:cNvPr>
              <p:cNvSpPr txBox="1">
                <a:spLocks noRot="1" noChangeAspect="1" noMove="1" noResize="1" noEditPoints="1" noAdjustHandles="1" noChangeArrowheads="1" noChangeShapeType="1" noTextEdit="1"/>
              </p:cNvSpPr>
              <p:nvPr/>
            </p:nvSpPr>
            <p:spPr>
              <a:xfrm>
                <a:off x="8340032" y="4600177"/>
                <a:ext cx="3810619" cy="686278"/>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487128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B5E4CF9-A880-494D-A159-470F1B8BFB79}"/>
              </a:ext>
            </a:extLst>
          </p:cNvPr>
          <p:cNvSpPr>
            <a:spLocks noGrp="1"/>
          </p:cNvSpPr>
          <p:nvPr>
            <p:ph type="sldNum" sz="quarter" idx="12"/>
          </p:nvPr>
        </p:nvSpPr>
        <p:spPr/>
        <p:txBody>
          <a:bodyPr/>
          <a:lstStyle/>
          <a:p>
            <a:fld id="{5F85BDAF-76E7-5E4A-80A9-F732B06DC713}" type="slidenum">
              <a:rPr lang="en-US" smtClean="0"/>
              <a:t>32</a:t>
            </a:fld>
            <a:endParaRPr lang="en-US"/>
          </a:p>
        </p:txBody>
      </p:sp>
      <p:sp>
        <p:nvSpPr>
          <p:cNvPr id="5" name="TextBox 4">
            <a:extLst>
              <a:ext uri="{FF2B5EF4-FFF2-40B4-BE49-F238E27FC236}">
                <a16:creationId xmlns:a16="http://schemas.microsoft.com/office/drawing/2014/main" id="{66017FFC-90AC-7943-A427-7919B7EFCD5A}"/>
              </a:ext>
            </a:extLst>
          </p:cNvPr>
          <p:cNvSpPr txBox="1"/>
          <p:nvPr/>
        </p:nvSpPr>
        <p:spPr>
          <a:xfrm>
            <a:off x="2055613" y="613442"/>
            <a:ext cx="8080774" cy="923330"/>
          </a:xfrm>
          <a:prstGeom prst="rect">
            <a:avLst/>
          </a:prstGeom>
          <a:noFill/>
        </p:spPr>
        <p:txBody>
          <a:bodyPr wrap="square" rtlCol="0">
            <a:spAutoFit/>
          </a:bodyPr>
          <a:lstStyle/>
          <a:p>
            <a:pPr algn="ctr"/>
            <a:r>
              <a:rPr lang="en-US" sz="5400" dirty="0" err="1">
                <a:latin typeface="Economica" panose="02000506040000020004" pitchFamily="2" charset="77"/>
              </a:rPr>
              <a:t>Keras</a:t>
            </a:r>
            <a:r>
              <a:rPr lang="en-US" sz="5400" dirty="0">
                <a:latin typeface="Economica" panose="02000506040000020004" pitchFamily="2" charset="77"/>
              </a:rPr>
              <a:t> and </a:t>
            </a:r>
            <a:r>
              <a:rPr lang="en-US" sz="5400" dirty="0" err="1">
                <a:latin typeface="Economica" panose="02000506040000020004" pitchFamily="2" charset="77"/>
              </a:rPr>
              <a:t>Tensorflow</a:t>
            </a:r>
            <a:endParaRPr lang="en-US" sz="5400" dirty="0">
              <a:latin typeface="Economica" panose="02000506040000020004" pitchFamily="2" charset="77"/>
            </a:endParaRPr>
          </a:p>
        </p:txBody>
      </p:sp>
      <p:sp>
        <p:nvSpPr>
          <p:cNvPr id="6" name="TextBox 5">
            <a:extLst>
              <a:ext uri="{FF2B5EF4-FFF2-40B4-BE49-F238E27FC236}">
                <a16:creationId xmlns:a16="http://schemas.microsoft.com/office/drawing/2014/main" id="{1878285F-4D88-EE4A-BBF5-E394C3312294}"/>
              </a:ext>
            </a:extLst>
          </p:cNvPr>
          <p:cNvSpPr txBox="1"/>
          <p:nvPr/>
        </p:nvSpPr>
        <p:spPr>
          <a:xfrm>
            <a:off x="890337" y="1940249"/>
            <a:ext cx="10016362" cy="2739211"/>
          </a:xfrm>
          <a:prstGeom prst="rect">
            <a:avLst/>
          </a:prstGeom>
          <a:noFill/>
        </p:spPr>
        <p:txBody>
          <a:bodyPr wrap="square" rtlCol="0">
            <a:spAutoFit/>
          </a:bodyPr>
          <a:lstStyle/>
          <a:p>
            <a:r>
              <a:rPr lang="en-US" sz="2000" b="1" dirty="0">
                <a:latin typeface="Quicksand" pitchFamily="2" charset="77"/>
              </a:rPr>
              <a:t>1. </a:t>
            </a:r>
            <a:r>
              <a:rPr lang="en-US" sz="2000" b="1" dirty="0" err="1">
                <a:latin typeface="Quicksand" pitchFamily="2" charset="77"/>
              </a:rPr>
              <a:t>Tensorflow</a:t>
            </a:r>
            <a:endParaRPr lang="en-US" sz="2000" b="1" dirty="0">
              <a:latin typeface="Quicksand" pitchFamily="2" charset="77"/>
            </a:endParaRPr>
          </a:p>
          <a:p>
            <a:pPr marL="171450" indent="-171450">
              <a:buFont typeface="Arial" panose="020B0604020202020204" pitchFamily="34" charset="0"/>
              <a:buChar char="•"/>
            </a:pP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A Python platform for working with tensors, implementing automatic differentiation, providing access to repositories of (well-known) pre-trained models. </a:t>
            </a:r>
          </a:p>
          <a:p>
            <a:pPr marL="171450" indent="-171450">
              <a:buFont typeface="Arial" panose="020B0604020202020204" pitchFamily="34" charset="0"/>
              <a:buChar char="•"/>
            </a:pPr>
            <a:endParaRPr lang="en-US" sz="1400" dirty="0">
              <a:latin typeface="Quicksand" pitchFamily="2" charset="77"/>
            </a:endParaRPr>
          </a:p>
          <a:p>
            <a:r>
              <a:rPr lang="en-US" sz="2000" b="1" dirty="0">
                <a:latin typeface="Quicksand" pitchFamily="2" charset="77"/>
              </a:rPr>
              <a:t>2. </a:t>
            </a:r>
            <a:r>
              <a:rPr lang="en-US" sz="2000" b="1" dirty="0" err="1">
                <a:latin typeface="Quicksand" pitchFamily="2" charset="77"/>
              </a:rPr>
              <a:t>Keras</a:t>
            </a:r>
            <a:endParaRPr lang="en-US" sz="2000" b="1" dirty="0">
              <a:latin typeface="Quicksand" pitchFamily="2" charset="77"/>
            </a:endParaRPr>
          </a:p>
          <a:p>
            <a:pPr marL="171450" indent="-171450">
              <a:buFont typeface="Arial" panose="020B0604020202020204" pitchFamily="34" charset="0"/>
              <a:buChar char="•"/>
            </a:pP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A higher-level API that wraps common usage patterns with </a:t>
            </a:r>
            <a:r>
              <a:rPr lang="en-US" dirty="0" err="1">
                <a:latin typeface="Quicksand" pitchFamily="2" charset="77"/>
              </a:rPr>
              <a:t>Tensorflow</a:t>
            </a:r>
            <a:r>
              <a:rPr lang="en-US" dirty="0">
                <a:latin typeface="Quicksand" pitchFamily="2" charset="77"/>
              </a:rPr>
              <a:t> functions, pre-defined loss functions, optimization algorithms, etc.</a:t>
            </a:r>
          </a:p>
          <a:p>
            <a:pPr marL="628650" lvl="1" indent="-171450">
              <a:buFont typeface="Arial" panose="020B0604020202020204" pitchFamily="34" charset="0"/>
              <a:buChar char="•"/>
            </a:pPr>
            <a:r>
              <a:rPr lang="en-US" dirty="0" err="1">
                <a:latin typeface="Quicksand" pitchFamily="2" charset="77"/>
              </a:rPr>
              <a:t>Keras</a:t>
            </a:r>
            <a:r>
              <a:rPr lang="en-US" dirty="0">
                <a:latin typeface="Quicksand" pitchFamily="2" charset="77"/>
              </a:rPr>
              <a:t> simplifies data scientists’ interaction with </a:t>
            </a:r>
            <a:r>
              <a:rPr lang="en-US" dirty="0" err="1">
                <a:latin typeface="Quicksand" pitchFamily="2" charset="77"/>
              </a:rPr>
              <a:t>Tensorflow</a:t>
            </a:r>
            <a:r>
              <a:rPr lang="en-US" dirty="0">
                <a:latin typeface="Quicksand" pitchFamily="2" charset="77"/>
              </a:rPr>
              <a:t>.</a:t>
            </a:r>
          </a:p>
        </p:txBody>
      </p:sp>
      <p:pic>
        <p:nvPicPr>
          <p:cNvPr id="1026" name="Picture 2" descr="Top 3 Ways to Write Your Tensorflow Code - Analytics Vidhya">
            <a:extLst>
              <a:ext uri="{FF2B5EF4-FFF2-40B4-BE49-F238E27FC236}">
                <a16:creationId xmlns:a16="http://schemas.microsoft.com/office/drawing/2014/main" id="{25F8C8C0-7310-1547-B44C-A40961669B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7321" y="4969267"/>
            <a:ext cx="4357357" cy="1575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357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B5E4CF9-A880-494D-A159-470F1B8BFB79}"/>
              </a:ext>
            </a:extLst>
          </p:cNvPr>
          <p:cNvSpPr>
            <a:spLocks noGrp="1"/>
          </p:cNvSpPr>
          <p:nvPr>
            <p:ph type="sldNum" sz="quarter" idx="12"/>
          </p:nvPr>
        </p:nvSpPr>
        <p:spPr/>
        <p:txBody>
          <a:bodyPr/>
          <a:lstStyle/>
          <a:p>
            <a:fld id="{5F85BDAF-76E7-5E4A-80A9-F732B06DC713}" type="slidenum">
              <a:rPr lang="en-US" smtClean="0"/>
              <a:t>33</a:t>
            </a:fld>
            <a:endParaRPr lang="en-US"/>
          </a:p>
        </p:txBody>
      </p:sp>
      <p:sp>
        <p:nvSpPr>
          <p:cNvPr id="5" name="TextBox 4">
            <a:extLst>
              <a:ext uri="{FF2B5EF4-FFF2-40B4-BE49-F238E27FC236}">
                <a16:creationId xmlns:a16="http://schemas.microsoft.com/office/drawing/2014/main" id="{66017FFC-90AC-7943-A427-7919B7EFCD5A}"/>
              </a:ext>
            </a:extLst>
          </p:cNvPr>
          <p:cNvSpPr txBox="1"/>
          <p:nvPr/>
        </p:nvSpPr>
        <p:spPr>
          <a:xfrm>
            <a:off x="2055613" y="613442"/>
            <a:ext cx="8080774" cy="923330"/>
          </a:xfrm>
          <a:prstGeom prst="rect">
            <a:avLst/>
          </a:prstGeom>
          <a:noFill/>
        </p:spPr>
        <p:txBody>
          <a:bodyPr wrap="square" rtlCol="0">
            <a:spAutoFit/>
          </a:bodyPr>
          <a:lstStyle/>
          <a:p>
            <a:pPr algn="ctr"/>
            <a:r>
              <a:rPr lang="en-US" sz="5400" dirty="0" err="1">
                <a:latin typeface="Economica" panose="02000506040000020004" pitchFamily="2" charset="77"/>
              </a:rPr>
              <a:t>Tensorflow</a:t>
            </a:r>
            <a:r>
              <a:rPr lang="en-US" sz="5400" dirty="0">
                <a:latin typeface="Economica" panose="02000506040000020004" pitchFamily="2" charset="77"/>
              </a:rPr>
              <a:t> </a:t>
            </a:r>
            <a:r>
              <a:rPr lang="en-US" sz="5400" dirty="0" err="1">
                <a:latin typeface="Economica" panose="02000506040000020004" pitchFamily="2" charset="77"/>
              </a:rPr>
              <a:t>GradientTape</a:t>
            </a:r>
            <a:r>
              <a:rPr lang="en-US" sz="5400" dirty="0">
                <a:latin typeface="Economica" panose="02000506040000020004" pitchFamily="2" charset="77"/>
              </a:rPr>
              <a:t>: </a:t>
            </a:r>
            <a:r>
              <a:rPr lang="en-US" sz="5400" dirty="0" err="1">
                <a:latin typeface="Economica" panose="02000506040000020004" pitchFamily="2" charset="77"/>
              </a:rPr>
              <a:t>AutoDiff</a:t>
            </a:r>
            <a:endParaRPr lang="en-US" sz="5400" dirty="0">
              <a:latin typeface="Economica" panose="02000506040000020004" pitchFamily="2" charset="77"/>
            </a:endParaRPr>
          </a:p>
        </p:txBody>
      </p:sp>
      <p:sp>
        <p:nvSpPr>
          <p:cNvPr id="6" name="TextBox 5">
            <a:extLst>
              <a:ext uri="{FF2B5EF4-FFF2-40B4-BE49-F238E27FC236}">
                <a16:creationId xmlns:a16="http://schemas.microsoft.com/office/drawing/2014/main" id="{1878285F-4D88-EE4A-BBF5-E394C3312294}"/>
              </a:ext>
            </a:extLst>
          </p:cNvPr>
          <p:cNvSpPr txBox="1"/>
          <p:nvPr/>
        </p:nvSpPr>
        <p:spPr>
          <a:xfrm>
            <a:off x="890337" y="1940249"/>
            <a:ext cx="10016362" cy="2000548"/>
          </a:xfrm>
          <a:prstGeom prst="rect">
            <a:avLst/>
          </a:prstGeom>
          <a:noFill/>
        </p:spPr>
        <p:txBody>
          <a:bodyPr wrap="square" rtlCol="0">
            <a:spAutoFit/>
          </a:bodyPr>
          <a:lstStyle/>
          <a:p>
            <a:r>
              <a:rPr lang="en-US" sz="2000" b="1" dirty="0">
                <a:latin typeface="Quicksand" pitchFamily="2" charset="77"/>
              </a:rPr>
              <a:t>1. Gradient Tape</a:t>
            </a:r>
          </a:p>
          <a:p>
            <a:pPr marL="171450" indent="-171450">
              <a:buFont typeface="Arial" panose="020B0604020202020204" pitchFamily="34" charset="0"/>
              <a:buChar char="•"/>
            </a:pP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A </a:t>
            </a:r>
            <a:r>
              <a:rPr lang="en-US" dirty="0" err="1">
                <a:latin typeface="Quicksand" pitchFamily="2" charset="77"/>
              </a:rPr>
              <a:t>Tensorflow</a:t>
            </a:r>
            <a:r>
              <a:rPr lang="en-US" dirty="0">
                <a:latin typeface="Quicksand" pitchFamily="2" charset="77"/>
              </a:rPr>
              <a:t> function that automates the calculation of derivatives. </a:t>
            </a:r>
          </a:p>
          <a:p>
            <a:pPr marL="628650" lvl="1" indent="-171450">
              <a:buFont typeface="Arial" panose="020B0604020202020204" pitchFamily="34" charset="0"/>
              <a:buChar char="•"/>
            </a:pPr>
            <a:r>
              <a:rPr lang="en-US" dirty="0">
                <a:latin typeface="Quicksand" pitchFamily="2" charset="77"/>
              </a:rPr>
              <a:t>It constructs a computation graph in the background and implements codified rules for calculating derivatives of functions. </a:t>
            </a:r>
          </a:p>
          <a:p>
            <a:pPr marL="628650" lvl="1" indent="-171450">
              <a:buFont typeface="Arial" panose="020B0604020202020204" pitchFamily="34" charset="0"/>
              <a:buChar char="•"/>
            </a:pPr>
            <a:r>
              <a:rPr lang="en-US" dirty="0">
                <a:latin typeface="Quicksand" pitchFamily="2" charset="77"/>
              </a:rPr>
              <a:t>You could technically use gradient tape to implement a gradient descent algorithm for many optimization problems.</a:t>
            </a:r>
          </a:p>
        </p:txBody>
      </p:sp>
      <p:pic>
        <p:nvPicPr>
          <p:cNvPr id="1026" name="Picture 2" descr="Audio Cassette Design Decal image 1">
            <a:extLst>
              <a:ext uri="{FF2B5EF4-FFF2-40B4-BE49-F238E27FC236}">
                <a16:creationId xmlns:a16="http://schemas.microsoft.com/office/drawing/2014/main" id="{F4294563-15FB-7545-BBD5-C166A9EFD08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710" b="20000"/>
          <a:stretch/>
        </p:blipFill>
        <p:spPr bwMode="auto">
          <a:xfrm>
            <a:off x="3971983" y="4033340"/>
            <a:ext cx="3853070" cy="2323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349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B5E4CF9-A880-494D-A159-470F1B8BFB79}"/>
              </a:ext>
            </a:extLst>
          </p:cNvPr>
          <p:cNvSpPr>
            <a:spLocks noGrp="1"/>
          </p:cNvSpPr>
          <p:nvPr>
            <p:ph type="sldNum" sz="quarter" idx="12"/>
          </p:nvPr>
        </p:nvSpPr>
        <p:spPr/>
        <p:txBody>
          <a:bodyPr/>
          <a:lstStyle/>
          <a:p>
            <a:fld id="{5F85BDAF-76E7-5E4A-80A9-F732B06DC713}" type="slidenum">
              <a:rPr lang="en-US" smtClean="0"/>
              <a:t>34</a:t>
            </a:fld>
            <a:endParaRPr lang="en-US"/>
          </a:p>
        </p:txBody>
      </p:sp>
      <p:sp>
        <p:nvSpPr>
          <p:cNvPr id="5" name="TextBox 4">
            <a:extLst>
              <a:ext uri="{FF2B5EF4-FFF2-40B4-BE49-F238E27FC236}">
                <a16:creationId xmlns:a16="http://schemas.microsoft.com/office/drawing/2014/main" id="{66017FFC-90AC-7943-A427-7919B7EFCD5A}"/>
              </a:ext>
            </a:extLst>
          </p:cNvPr>
          <p:cNvSpPr txBox="1"/>
          <p:nvPr/>
        </p:nvSpPr>
        <p:spPr>
          <a:xfrm>
            <a:off x="2055613" y="613442"/>
            <a:ext cx="8080774" cy="923330"/>
          </a:xfrm>
          <a:prstGeom prst="rect">
            <a:avLst/>
          </a:prstGeom>
          <a:noFill/>
        </p:spPr>
        <p:txBody>
          <a:bodyPr wrap="square" rtlCol="0">
            <a:spAutoFit/>
          </a:bodyPr>
          <a:lstStyle/>
          <a:p>
            <a:pPr algn="ctr"/>
            <a:r>
              <a:rPr lang="en-US" sz="5400" dirty="0">
                <a:latin typeface="Economica" panose="02000506040000020004" pitchFamily="2" charset="77"/>
              </a:rPr>
              <a:t>The Layer</a:t>
            </a:r>
          </a:p>
        </p:txBody>
      </p:sp>
      <p:sp>
        <p:nvSpPr>
          <p:cNvPr id="6" name="TextBox 5">
            <a:extLst>
              <a:ext uri="{FF2B5EF4-FFF2-40B4-BE49-F238E27FC236}">
                <a16:creationId xmlns:a16="http://schemas.microsoft.com/office/drawing/2014/main" id="{1878285F-4D88-EE4A-BBF5-E394C3312294}"/>
              </a:ext>
            </a:extLst>
          </p:cNvPr>
          <p:cNvSpPr txBox="1"/>
          <p:nvPr/>
        </p:nvSpPr>
        <p:spPr>
          <a:xfrm>
            <a:off x="890337" y="1940249"/>
            <a:ext cx="10016362" cy="2277547"/>
          </a:xfrm>
          <a:prstGeom prst="rect">
            <a:avLst/>
          </a:prstGeom>
          <a:noFill/>
        </p:spPr>
        <p:txBody>
          <a:bodyPr wrap="square" rtlCol="0">
            <a:spAutoFit/>
          </a:bodyPr>
          <a:lstStyle/>
          <a:p>
            <a:r>
              <a:rPr lang="en-US" sz="2000" b="1" dirty="0">
                <a:latin typeface="Quicksand" pitchFamily="2" charset="77"/>
              </a:rPr>
              <a:t>Layers are the Key Building Block of NNs in </a:t>
            </a:r>
            <a:r>
              <a:rPr lang="en-US" sz="2000" b="1" dirty="0" err="1">
                <a:latin typeface="Quicksand" pitchFamily="2" charset="77"/>
              </a:rPr>
              <a:t>Keras</a:t>
            </a:r>
            <a:endParaRPr lang="en-US" sz="2000" b="1" dirty="0">
              <a:latin typeface="Quicksand" pitchFamily="2" charset="77"/>
            </a:endParaRPr>
          </a:p>
          <a:p>
            <a:pPr marL="171450" indent="-171450">
              <a:buFont typeface="Arial" panose="020B0604020202020204" pitchFamily="34" charset="0"/>
              <a:buChar char="•"/>
            </a:pP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There are a few subclasses of the Layers class: e.g., Dense is the one we have seen so far – </a:t>
            </a:r>
            <a:r>
              <a:rPr lang="en-US" dirty="0" err="1">
                <a:latin typeface="Quicksand" pitchFamily="2" charset="77"/>
              </a:rPr>
              <a:t>layers.Dense</a:t>
            </a:r>
            <a:r>
              <a:rPr lang="en-US" dirty="0">
                <a:latin typeface="Quicksand" pitchFamily="2" charset="77"/>
              </a:rPr>
              <a:t>(), but we also have convolutional layers, max-pooling layers, recurrent layers, and so on. There are many pre-defined layers in </a:t>
            </a:r>
            <a:r>
              <a:rPr lang="en-US" dirty="0" err="1">
                <a:latin typeface="Quicksand" pitchFamily="2" charset="77"/>
              </a:rPr>
              <a:t>Keras</a:t>
            </a:r>
            <a:r>
              <a:rPr lang="en-US" dirty="0">
                <a:latin typeface="Quicksand" pitchFamily="2" charset="77"/>
              </a:rPr>
              <a:t>. See: </a:t>
            </a:r>
            <a:r>
              <a:rPr lang="en-US" dirty="0">
                <a:latin typeface="Quicksand" pitchFamily="2" charset="77"/>
                <a:hlinkClick r:id="rId2"/>
              </a:rPr>
              <a:t>https://keras.io/api/layers/</a:t>
            </a:r>
            <a:r>
              <a:rPr lang="en-US" dirty="0">
                <a:latin typeface="Quicksand" pitchFamily="2" charset="77"/>
              </a:rPr>
              <a:t>. </a:t>
            </a:r>
          </a:p>
          <a:p>
            <a:pPr marL="628650" lvl="1" indent="-171450">
              <a:buFont typeface="Arial" panose="020B0604020202020204" pitchFamily="34" charset="0"/>
              <a:buChar char="•"/>
            </a:pPr>
            <a:r>
              <a:rPr lang="en-US" dirty="0">
                <a:latin typeface="Quicksand" pitchFamily="2" charset="77"/>
              </a:rPr>
              <a:t>These are different architectural components that can be mixed and matched in different ways to create different network topologies. </a:t>
            </a:r>
          </a:p>
          <a:p>
            <a:pPr marL="628650" lvl="1" indent="-171450">
              <a:buFont typeface="Arial" panose="020B0604020202020204" pitchFamily="34" charset="0"/>
              <a:buChar char="•"/>
            </a:pPr>
            <a:r>
              <a:rPr lang="en-US" dirty="0">
                <a:latin typeface="Quicksand" pitchFamily="2" charset="77"/>
              </a:rPr>
              <a:t>It is also possible to construct custom layers.</a:t>
            </a:r>
          </a:p>
        </p:txBody>
      </p:sp>
      <p:pic>
        <p:nvPicPr>
          <p:cNvPr id="2050" name="Picture 2" descr="Layers of a Convolutional Neural Network | by Meghna Asthana | Analytics  Vidhya | Medium">
            <a:extLst>
              <a:ext uri="{FF2B5EF4-FFF2-40B4-BE49-F238E27FC236}">
                <a16:creationId xmlns:a16="http://schemas.microsoft.com/office/drawing/2014/main" id="{E2EF8B3A-C9EC-8D41-9EB3-9B746054F9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626" y="4454180"/>
            <a:ext cx="4785784" cy="1872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1506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B5E4CF9-A880-494D-A159-470F1B8BFB79}"/>
              </a:ext>
            </a:extLst>
          </p:cNvPr>
          <p:cNvSpPr>
            <a:spLocks noGrp="1"/>
          </p:cNvSpPr>
          <p:nvPr>
            <p:ph type="sldNum" sz="quarter" idx="12"/>
          </p:nvPr>
        </p:nvSpPr>
        <p:spPr/>
        <p:txBody>
          <a:bodyPr/>
          <a:lstStyle/>
          <a:p>
            <a:fld id="{5F85BDAF-76E7-5E4A-80A9-F732B06DC713}" type="slidenum">
              <a:rPr lang="en-US" smtClean="0"/>
              <a:t>35</a:t>
            </a:fld>
            <a:endParaRPr lang="en-US"/>
          </a:p>
        </p:txBody>
      </p:sp>
      <p:sp>
        <p:nvSpPr>
          <p:cNvPr id="5" name="TextBox 4">
            <a:extLst>
              <a:ext uri="{FF2B5EF4-FFF2-40B4-BE49-F238E27FC236}">
                <a16:creationId xmlns:a16="http://schemas.microsoft.com/office/drawing/2014/main" id="{66017FFC-90AC-7943-A427-7919B7EFCD5A}"/>
              </a:ext>
            </a:extLst>
          </p:cNvPr>
          <p:cNvSpPr txBox="1"/>
          <p:nvPr/>
        </p:nvSpPr>
        <p:spPr>
          <a:xfrm>
            <a:off x="2055613" y="613442"/>
            <a:ext cx="8080774" cy="923330"/>
          </a:xfrm>
          <a:prstGeom prst="rect">
            <a:avLst/>
          </a:prstGeom>
          <a:noFill/>
        </p:spPr>
        <p:txBody>
          <a:bodyPr wrap="square" rtlCol="0">
            <a:spAutoFit/>
          </a:bodyPr>
          <a:lstStyle/>
          <a:p>
            <a:pPr algn="ctr"/>
            <a:r>
              <a:rPr lang="en-US" sz="5400" dirty="0">
                <a:latin typeface="Economica" panose="02000506040000020004" pitchFamily="2" charset="77"/>
              </a:rPr>
              <a:t>Sequential vs. Functional API</a:t>
            </a:r>
          </a:p>
        </p:txBody>
      </p:sp>
      <p:sp>
        <p:nvSpPr>
          <p:cNvPr id="6" name="TextBox 5">
            <a:extLst>
              <a:ext uri="{FF2B5EF4-FFF2-40B4-BE49-F238E27FC236}">
                <a16:creationId xmlns:a16="http://schemas.microsoft.com/office/drawing/2014/main" id="{1878285F-4D88-EE4A-BBF5-E394C3312294}"/>
              </a:ext>
            </a:extLst>
          </p:cNvPr>
          <p:cNvSpPr txBox="1"/>
          <p:nvPr/>
        </p:nvSpPr>
        <p:spPr>
          <a:xfrm>
            <a:off x="890337" y="1940249"/>
            <a:ext cx="10016362" cy="2800767"/>
          </a:xfrm>
          <a:prstGeom prst="rect">
            <a:avLst/>
          </a:prstGeom>
          <a:noFill/>
        </p:spPr>
        <p:txBody>
          <a:bodyPr wrap="square" rtlCol="0">
            <a:spAutoFit/>
          </a:bodyPr>
          <a:lstStyle/>
          <a:p>
            <a:r>
              <a:rPr lang="en-US" sz="2000" b="1" dirty="0">
                <a:latin typeface="Quicksand" pitchFamily="2" charset="77"/>
              </a:rPr>
              <a:t>We Have Only Used Sequential API So Far</a:t>
            </a:r>
          </a:p>
          <a:p>
            <a:pPr marL="171450" indent="-171450">
              <a:buFont typeface="Arial" panose="020B0604020202020204" pitchFamily="34" charset="0"/>
              <a:buChar char="•"/>
            </a:pP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Sequential is easy to work with but is also very inflexible. Can only really handle basic feed-forward networks. It automatically figures out the shape of each layer’s output tensor and specifies the next layer’s input shape accordingly. </a:t>
            </a:r>
          </a:p>
          <a:p>
            <a:pPr marL="628650" lvl="1" indent="-171450">
              <a:buFont typeface="Arial" panose="020B0604020202020204" pitchFamily="34" charset="0"/>
              <a:buChar char="•"/>
            </a:pPr>
            <a:endParaRPr lang="en-US" dirty="0">
              <a:latin typeface="Quicksand" pitchFamily="2" charset="77"/>
            </a:endParaRPr>
          </a:p>
          <a:p>
            <a:r>
              <a:rPr lang="en-US" sz="2000" b="1" dirty="0">
                <a:latin typeface="Quicksand" pitchFamily="2" charset="77"/>
              </a:rPr>
              <a:t>Functional API Let’s You Construct Any Topology You Want</a:t>
            </a:r>
          </a:p>
          <a:p>
            <a:pPr marL="171450" indent="-171450">
              <a:buFont typeface="Arial" panose="020B0604020202020204" pitchFamily="34" charset="0"/>
              <a:buChar char="•"/>
            </a:pP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But – we will look at the difference in how each API is used, syntactically. </a:t>
            </a:r>
          </a:p>
          <a:p>
            <a:pPr marL="628650" lvl="1" indent="-171450">
              <a:buFont typeface="Arial" panose="020B0604020202020204" pitchFamily="34" charset="0"/>
              <a:buChar char="•"/>
            </a:pPr>
            <a:endParaRPr lang="en-US" dirty="0">
              <a:latin typeface="Quicksand" pitchFamily="2" charset="77"/>
            </a:endParaRPr>
          </a:p>
        </p:txBody>
      </p:sp>
      <p:grpSp>
        <p:nvGrpSpPr>
          <p:cNvPr id="15" name="Group 14">
            <a:extLst>
              <a:ext uri="{FF2B5EF4-FFF2-40B4-BE49-F238E27FC236}">
                <a16:creationId xmlns:a16="http://schemas.microsoft.com/office/drawing/2014/main" id="{E71D65D7-CAE0-A54A-AFCE-26B097572345}"/>
              </a:ext>
            </a:extLst>
          </p:cNvPr>
          <p:cNvGrpSpPr/>
          <p:nvPr/>
        </p:nvGrpSpPr>
        <p:grpSpPr>
          <a:xfrm>
            <a:off x="2223686" y="4908692"/>
            <a:ext cx="7912701" cy="1816990"/>
            <a:chOff x="2223686" y="4908692"/>
            <a:chExt cx="7912701" cy="1816990"/>
          </a:xfrm>
        </p:grpSpPr>
        <p:grpSp>
          <p:nvGrpSpPr>
            <p:cNvPr id="10" name="Group 9">
              <a:extLst>
                <a:ext uri="{FF2B5EF4-FFF2-40B4-BE49-F238E27FC236}">
                  <a16:creationId xmlns:a16="http://schemas.microsoft.com/office/drawing/2014/main" id="{437D0A63-4FA2-104C-BE52-7B530D58BE96}"/>
                </a:ext>
              </a:extLst>
            </p:cNvPr>
            <p:cNvGrpSpPr/>
            <p:nvPr/>
          </p:nvGrpSpPr>
          <p:grpSpPr>
            <a:xfrm>
              <a:off x="2880987" y="5102819"/>
              <a:ext cx="6676372" cy="1127668"/>
              <a:chOff x="2880987" y="5411244"/>
              <a:chExt cx="6676372" cy="1127668"/>
            </a:xfrm>
          </p:grpSpPr>
          <p:sp>
            <p:nvSpPr>
              <p:cNvPr id="9" name="Right Triangle 8">
                <a:extLst>
                  <a:ext uri="{FF2B5EF4-FFF2-40B4-BE49-F238E27FC236}">
                    <a16:creationId xmlns:a16="http://schemas.microsoft.com/office/drawing/2014/main" id="{474E1439-AE5C-874E-B395-2AACEB343E22}"/>
                  </a:ext>
                </a:extLst>
              </p:cNvPr>
              <p:cNvSpPr/>
              <p:nvPr/>
            </p:nvSpPr>
            <p:spPr>
              <a:xfrm>
                <a:off x="2918564" y="5411244"/>
                <a:ext cx="6538587" cy="1127668"/>
              </a:xfrm>
              <a:prstGeom prst="rtTriangle">
                <a:avLst/>
              </a:prstGeom>
              <a:solidFill>
                <a:schemeClr val="accent1">
                  <a:alpha val="2655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881A6A98-A9F2-3645-B448-EBEE50826862}"/>
                  </a:ext>
                </a:extLst>
              </p:cNvPr>
              <p:cNvCxnSpPr>
                <a:cxnSpLocks/>
              </p:cNvCxnSpPr>
              <p:nvPr/>
            </p:nvCxnSpPr>
            <p:spPr>
              <a:xfrm>
                <a:off x="2880987" y="6538912"/>
                <a:ext cx="6676372" cy="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Right Triangle 10">
                <a:extLst>
                  <a:ext uri="{FF2B5EF4-FFF2-40B4-BE49-F238E27FC236}">
                    <a16:creationId xmlns:a16="http://schemas.microsoft.com/office/drawing/2014/main" id="{9B6F6363-92D4-0A49-906C-7B7A23676EF2}"/>
                  </a:ext>
                </a:extLst>
              </p:cNvPr>
              <p:cNvSpPr/>
              <p:nvPr/>
            </p:nvSpPr>
            <p:spPr>
              <a:xfrm flipH="1">
                <a:off x="2926559" y="5411244"/>
                <a:ext cx="6530591" cy="1127668"/>
              </a:xfrm>
              <a:prstGeom prst="rtTriangle">
                <a:avLst/>
              </a:prstGeom>
              <a:solidFill>
                <a:schemeClr val="accent6">
                  <a:alpha val="2655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77E3A292-6F0C-BD48-91FD-A07A8CB4B513}"/>
                </a:ext>
              </a:extLst>
            </p:cNvPr>
            <p:cNvSpPr txBox="1"/>
            <p:nvPr/>
          </p:nvSpPr>
          <p:spPr>
            <a:xfrm>
              <a:off x="8730641" y="6356350"/>
              <a:ext cx="1405746" cy="369332"/>
            </a:xfrm>
            <a:prstGeom prst="rect">
              <a:avLst/>
            </a:prstGeom>
            <a:noFill/>
          </p:spPr>
          <p:txBody>
            <a:bodyPr wrap="square" rtlCol="0">
              <a:spAutoFit/>
            </a:bodyPr>
            <a:lstStyle/>
            <a:p>
              <a:pPr algn="ctr"/>
              <a:r>
                <a:rPr lang="en-US" dirty="0">
                  <a:latin typeface="Economica" panose="02000506040000020004" pitchFamily="2" charset="77"/>
                </a:rPr>
                <a:t>Functional API</a:t>
              </a:r>
            </a:p>
          </p:txBody>
        </p:sp>
        <p:sp>
          <p:nvSpPr>
            <p:cNvPr id="14" name="TextBox 13">
              <a:extLst>
                <a:ext uri="{FF2B5EF4-FFF2-40B4-BE49-F238E27FC236}">
                  <a16:creationId xmlns:a16="http://schemas.microsoft.com/office/drawing/2014/main" id="{7FF6C3BF-79B2-784A-9FEC-60658FF14FA6}"/>
                </a:ext>
              </a:extLst>
            </p:cNvPr>
            <p:cNvSpPr txBox="1"/>
            <p:nvPr/>
          </p:nvSpPr>
          <p:spPr>
            <a:xfrm>
              <a:off x="2223686" y="6345880"/>
              <a:ext cx="1405746" cy="369332"/>
            </a:xfrm>
            <a:prstGeom prst="rect">
              <a:avLst/>
            </a:prstGeom>
            <a:noFill/>
          </p:spPr>
          <p:txBody>
            <a:bodyPr wrap="square" rtlCol="0">
              <a:spAutoFit/>
            </a:bodyPr>
            <a:lstStyle/>
            <a:p>
              <a:pPr algn="ctr"/>
              <a:r>
                <a:rPr lang="en-US" dirty="0">
                  <a:latin typeface="Economica" panose="02000506040000020004" pitchFamily="2" charset="77"/>
                </a:rPr>
                <a:t>Sequential API</a:t>
              </a:r>
            </a:p>
          </p:txBody>
        </p:sp>
        <p:sp>
          <p:nvSpPr>
            <p:cNvPr id="13" name="TextBox 12">
              <a:extLst>
                <a:ext uri="{FF2B5EF4-FFF2-40B4-BE49-F238E27FC236}">
                  <a16:creationId xmlns:a16="http://schemas.microsoft.com/office/drawing/2014/main" id="{BD22A520-23CC-1D43-9DC0-5E6A5032175B}"/>
                </a:ext>
              </a:extLst>
            </p:cNvPr>
            <p:cNvSpPr txBox="1"/>
            <p:nvPr/>
          </p:nvSpPr>
          <p:spPr>
            <a:xfrm rot="21052708">
              <a:off x="7832420" y="4960113"/>
              <a:ext cx="1796441" cy="276999"/>
            </a:xfrm>
            <a:prstGeom prst="rect">
              <a:avLst/>
            </a:prstGeom>
            <a:noFill/>
          </p:spPr>
          <p:txBody>
            <a:bodyPr wrap="square" rtlCol="0">
              <a:spAutoFit/>
            </a:bodyPr>
            <a:lstStyle/>
            <a:p>
              <a:pPr algn="ctr"/>
              <a:r>
                <a:rPr lang="en-US" sz="1200" dirty="0">
                  <a:latin typeface="Economica" panose="02000506040000020004" pitchFamily="2" charset="77"/>
                </a:rPr>
                <a:t>Architectural Flexibility</a:t>
              </a:r>
            </a:p>
          </p:txBody>
        </p:sp>
        <p:sp>
          <p:nvSpPr>
            <p:cNvPr id="16" name="TextBox 15">
              <a:extLst>
                <a:ext uri="{FF2B5EF4-FFF2-40B4-BE49-F238E27FC236}">
                  <a16:creationId xmlns:a16="http://schemas.microsoft.com/office/drawing/2014/main" id="{3CA98352-EE19-8246-A50D-5F1532F8A230}"/>
                </a:ext>
              </a:extLst>
            </p:cNvPr>
            <p:cNvSpPr txBox="1"/>
            <p:nvPr/>
          </p:nvSpPr>
          <p:spPr>
            <a:xfrm rot="579577">
              <a:off x="2563045" y="4908692"/>
              <a:ext cx="1796441" cy="276999"/>
            </a:xfrm>
            <a:prstGeom prst="rect">
              <a:avLst/>
            </a:prstGeom>
            <a:noFill/>
          </p:spPr>
          <p:txBody>
            <a:bodyPr wrap="square" rtlCol="0">
              <a:spAutoFit/>
            </a:bodyPr>
            <a:lstStyle/>
            <a:p>
              <a:pPr algn="ctr"/>
              <a:r>
                <a:rPr lang="en-US" sz="1200" dirty="0">
                  <a:latin typeface="Economica" panose="02000506040000020004" pitchFamily="2" charset="77"/>
                </a:rPr>
                <a:t>Syntactic Simplicity</a:t>
              </a:r>
            </a:p>
          </p:txBody>
        </p:sp>
      </p:grpSp>
    </p:spTree>
    <p:extLst>
      <p:ext uri="{BB962C8B-B14F-4D97-AF65-F5344CB8AC3E}">
        <p14:creationId xmlns:p14="http://schemas.microsoft.com/office/powerpoint/2010/main" val="13450116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2FFB4A-DEDF-D747-9BC5-AE7EF2035281}"/>
              </a:ext>
            </a:extLst>
          </p:cNvPr>
          <p:cNvSpPr/>
          <p:nvPr/>
        </p:nvSpPr>
        <p:spPr>
          <a:xfrm>
            <a:off x="145774" y="6228522"/>
            <a:ext cx="11847443" cy="6294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0B5E4CF9-A880-494D-A159-470F1B8BFB79}"/>
              </a:ext>
            </a:extLst>
          </p:cNvPr>
          <p:cNvSpPr>
            <a:spLocks noGrp="1"/>
          </p:cNvSpPr>
          <p:nvPr>
            <p:ph type="sldNum" sz="quarter" idx="12"/>
          </p:nvPr>
        </p:nvSpPr>
        <p:spPr/>
        <p:txBody>
          <a:bodyPr/>
          <a:lstStyle/>
          <a:p>
            <a:fld id="{5F85BDAF-76E7-5E4A-80A9-F732B06DC713}" type="slidenum">
              <a:rPr lang="en-US" smtClean="0"/>
              <a:t>36</a:t>
            </a:fld>
            <a:endParaRPr lang="en-US"/>
          </a:p>
        </p:txBody>
      </p:sp>
      <p:pic>
        <p:nvPicPr>
          <p:cNvPr id="1026" name="Picture 2" descr="The mostly complete chart of Neural Networks, explained | by Andrew Tch |  Towards Data Science">
            <a:extLst>
              <a:ext uri="{FF2B5EF4-FFF2-40B4-BE49-F238E27FC236}">
                <a16:creationId xmlns:a16="http://schemas.microsoft.com/office/drawing/2014/main" id="{F92719A9-7E9A-0F40-8782-04D5BB1B26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817191" y="-1678609"/>
            <a:ext cx="6829287" cy="10243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6518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703837-6489-114D-B716-E62D408FC783}"/>
              </a:ext>
            </a:extLst>
          </p:cNvPr>
          <p:cNvSpPr>
            <a:spLocks noGrp="1"/>
          </p:cNvSpPr>
          <p:nvPr>
            <p:ph type="sldNum" sz="quarter" idx="12"/>
          </p:nvPr>
        </p:nvSpPr>
        <p:spPr/>
        <p:txBody>
          <a:bodyPr/>
          <a:lstStyle/>
          <a:p>
            <a:fld id="{5F85BDAF-76E7-5E4A-80A9-F732B06DC713}" type="slidenum">
              <a:rPr lang="en-US" smtClean="0"/>
              <a:t>37</a:t>
            </a:fld>
            <a:endParaRPr lang="en-US"/>
          </a:p>
        </p:txBody>
      </p:sp>
      <p:sp>
        <p:nvSpPr>
          <p:cNvPr id="5" name="TextBox 4">
            <a:extLst>
              <a:ext uri="{FF2B5EF4-FFF2-40B4-BE49-F238E27FC236}">
                <a16:creationId xmlns:a16="http://schemas.microsoft.com/office/drawing/2014/main" id="{D1E877D9-D098-254E-A3A0-7AA03FC9399F}"/>
              </a:ext>
            </a:extLst>
          </p:cNvPr>
          <p:cNvSpPr txBox="1"/>
          <p:nvPr/>
        </p:nvSpPr>
        <p:spPr>
          <a:xfrm>
            <a:off x="2055613" y="613442"/>
            <a:ext cx="8080774" cy="923330"/>
          </a:xfrm>
          <a:prstGeom prst="rect">
            <a:avLst/>
          </a:prstGeom>
          <a:noFill/>
        </p:spPr>
        <p:txBody>
          <a:bodyPr wrap="square" rtlCol="0">
            <a:spAutoFit/>
          </a:bodyPr>
          <a:lstStyle/>
          <a:p>
            <a:pPr algn="ctr"/>
            <a:r>
              <a:rPr lang="en-US" sz="5400" dirty="0">
                <a:latin typeface="Economica" panose="02000506040000020004" pitchFamily="2" charset="77"/>
              </a:rPr>
              <a:t>Optimizers</a:t>
            </a:r>
          </a:p>
        </p:txBody>
      </p:sp>
      <p:sp>
        <p:nvSpPr>
          <p:cNvPr id="6" name="TextBox 5">
            <a:extLst>
              <a:ext uri="{FF2B5EF4-FFF2-40B4-BE49-F238E27FC236}">
                <a16:creationId xmlns:a16="http://schemas.microsoft.com/office/drawing/2014/main" id="{28E44FBF-A23A-EB45-AFEB-7F3F18E6C4C6}"/>
              </a:ext>
            </a:extLst>
          </p:cNvPr>
          <p:cNvSpPr txBox="1"/>
          <p:nvPr/>
        </p:nvSpPr>
        <p:spPr>
          <a:xfrm>
            <a:off x="890337" y="1940249"/>
            <a:ext cx="10016362" cy="2554545"/>
          </a:xfrm>
          <a:prstGeom prst="rect">
            <a:avLst/>
          </a:prstGeom>
          <a:noFill/>
        </p:spPr>
        <p:txBody>
          <a:bodyPr wrap="square" rtlCol="0">
            <a:spAutoFit/>
          </a:bodyPr>
          <a:lstStyle/>
          <a:p>
            <a:r>
              <a:rPr lang="en-US" sz="2000" b="1" dirty="0" err="1">
                <a:latin typeface="Quicksand" pitchFamily="2" charset="77"/>
              </a:rPr>
              <a:t>Keras</a:t>
            </a:r>
            <a:r>
              <a:rPr lang="en-US" sz="2000" b="1" dirty="0">
                <a:latin typeface="Quicksand" pitchFamily="2" charset="77"/>
              </a:rPr>
              <a:t> Supports 8 Optimizers</a:t>
            </a:r>
          </a:p>
          <a:p>
            <a:pPr marL="171450" indent="-171450">
              <a:buFont typeface="Arial" panose="020B0604020202020204" pitchFamily="34" charset="0"/>
              <a:buChar char="•"/>
            </a:pP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SGD = Stochastic Gradient Descent</a:t>
            </a:r>
          </a:p>
          <a:p>
            <a:pPr marL="628650" lvl="1" indent="-171450">
              <a:buFont typeface="Arial" panose="020B0604020202020204" pitchFamily="34" charset="0"/>
              <a:buChar char="•"/>
            </a:pPr>
            <a:r>
              <a:rPr lang="en-US" dirty="0">
                <a:latin typeface="Quicksand" pitchFamily="2" charset="77"/>
              </a:rPr>
              <a:t>Momentum</a:t>
            </a:r>
          </a:p>
          <a:p>
            <a:pPr marL="628650" lvl="1" indent="-171450">
              <a:buFont typeface="Arial" panose="020B0604020202020204" pitchFamily="34" charset="0"/>
              <a:buChar char="•"/>
            </a:pPr>
            <a:r>
              <a:rPr lang="en-US" dirty="0" err="1">
                <a:latin typeface="Quicksand" pitchFamily="2" charset="77"/>
              </a:rPr>
              <a:t>Ftrl</a:t>
            </a:r>
            <a:r>
              <a:rPr lang="en-US" dirty="0">
                <a:latin typeface="Quicksand" pitchFamily="2" charset="77"/>
              </a:rPr>
              <a:t> (2010) = Follow the Regularized Leader</a:t>
            </a:r>
          </a:p>
          <a:p>
            <a:pPr marL="628650" lvl="1" indent="-171450">
              <a:buFont typeface="Arial" panose="020B0604020202020204" pitchFamily="34" charset="0"/>
              <a:buChar char="•"/>
            </a:pPr>
            <a:r>
              <a:rPr lang="en-US" dirty="0" err="1">
                <a:latin typeface="Quicksand" pitchFamily="2" charset="77"/>
              </a:rPr>
              <a:t>Adagrad</a:t>
            </a:r>
            <a:r>
              <a:rPr lang="en-US" dirty="0">
                <a:latin typeface="Quicksand" pitchFamily="2" charset="77"/>
              </a:rPr>
              <a:t> and </a:t>
            </a:r>
            <a:r>
              <a:rPr lang="en-US" dirty="0" err="1">
                <a:latin typeface="Quicksand" pitchFamily="2" charset="77"/>
              </a:rPr>
              <a:t>Adadelta</a:t>
            </a:r>
            <a:r>
              <a:rPr lang="en-US" dirty="0">
                <a:latin typeface="Quicksand" pitchFamily="2" charset="77"/>
              </a:rPr>
              <a:t> (2012) = Adaptive Gradient Descent</a:t>
            </a:r>
          </a:p>
          <a:p>
            <a:pPr marL="628650" lvl="1" indent="-171450">
              <a:buFont typeface="Arial" panose="020B0604020202020204" pitchFamily="34" charset="0"/>
              <a:buChar char="•"/>
            </a:pPr>
            <a:r>
              <a:rPr lang="en-US" dirty="0">
                <a:latin typeface="Quicksand" pitchFamily="2" charset="77"/>
              </a:rPr>
              <a:t>RMSprop (~2012) = Root Mean Squared propagation</a:t>
            </a:r>
          </a:p>
          <a:p>
            <a:pPr marL="628650" lvl="1" indent="-171450">
              <a:buFont typeface="Arial" panose="020B0604020202020204" pitchFamily="34" charset="0"/>
              <a:buChar char="•"/>
            </a:pPr>
            <a:r>
              <a:rPr lang="en-US" dirty="0">
                <a:latin typeface="Quicksand" pitchFamily="2" charset="77"/>
              </a:rPr>
              <a:t>Adam (2015) = </a:t>
            </a:r>
            <a:r>
              <a:rPr lang="en-US" dirty="0" err="1">
                <a:latin typeface="Quicksand" pitchFamily="2" charset="77"/>
              </a:rPr>
              <a:t>Adadelta</a:t>
            </a:r>
            <a:r>
              <a:rPr lang="en-US" dirty="0">
                <a:latin typeface="Quicksand" pitchFamily="2" charset="77"/>
              </a:rPr>
              <a:t> / </a:t>
            </a:r>
            <a:r>
              <a:rPr lang="en-US" dirty="0" err="1">
                <a:latin typeface="Quicksand" pitchFamily="2" charset="77"/>
              </a:rPr>
              <a:t>RMSProp</a:t>
            </a:r>
            <a:r>
              <a:rPr lang="en-US" dirty="0">
                <a:latin typeface="Quicksand" pitchFamily="2" charset="77"/>
              </a:rPr>
              <a:t> with Momentum.</a:t>
            </a:r>
          </a:p>
          <a:p>
            <a:pPr marL="1085850" lvl="2" indent="-171450">
              <a:buFont typeface="Arial" panose="020B0604020202020204" pitchFamily="34" charset="0"/>
              <a:buChar char="•"/>
            </a:pPr>
            <a:r>
              <a:rPr lang="en-US" dirty="0" err="1">
                <a:latin typeface="Quicksand" pitchFamily="2" charset="77"/>
              </a:rPr>
              <a:t>Adamax</a:t>
            </a:r>
            <a:r>
              <a:rPr lang="en-US" dirty="0">
                <a:latin typeface="Quicksand" pitchFamily="2" charset="77"/>
              </a:rPr>
              <a:t>, </a:t>
            </a:r>
            <a:r>
              <a:rPr lang="en-US" dirty="0" err="1">
                <a:latin typeface="Quicksand" pitchFamily="2" charset="77"/>
              </a:rPr>
              <a:t>Nadam</a:t>
            </a:r>
            <a:r>
              <a:rPr lang="en-US" dirty="0">
                <a:latin typeface="Quicksand" pitchFamily="2" charset="77"/>
              </a:rPr>
              <a:t> are extensions to Adam. </a:t>
            </a:r>
          </a:p>
        </p:txBody>
      </p:sp>
      <p:pic>
        <p:nvPicPr>
          <p:cNvPr id="6146" name="Picture 2" descr="An Introduction To Surrogate Optimization: Intuition, illustration, case  study, and the code | by Shuai Guo | Towards Data Science">
            <a:extLst>
              <a:ext uri="{FF2B5EF4-FFF2-40B4-BE49-F238E27FC236}">
                <a16:creationId xmlns:a16="http://schemas.microsoft.com/office/drawing/2014/main" id="{1EF30408-54E4-944D-8090-81FA5B50FD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7726" y="2990673"/>
            <a:ext cx="4328525" cy="3008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6276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SGD: Gradient Descent</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940249"/>
            <a:ext cx="10016362" cy="4555093"/>
          </a:xfrm>
          <a:prstGeom prst="rect">
            <a:avLst/>
          </a:prstGeom>
          <a:noFill/>
        </p:spPr>
        <p:txBody>
          <a:bodyPr wrap="square" rtlCol="0">
            <a:spAutoFit/>
          </a:bodyPr>
          <a:lstStyle/>
          <a:p>
            <a:r>
              <a:rPr lang="en-US" sz="2000" b="1" dirty="0">
                <a:latin typeface="Quicksand" pitchFamily="2" charset="77"/>
              </a:rPr>
              <a:t>Types of GD</a:t>
            </a: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Batch GD = Use all the available training data in each pass. </a:t>
            </a:r>
          </a:p>
          <a:p>
            <a:pPr marL="1085850" lvl="2" indent="-171450">
              <a:buFont typeface="Arial" panose="020B0604020202020204" pitchFamily="34" charset="0"/>
              <a:buChar char="•"/>
            </a:pPr>
            <a:r>
              <a:rPr lang="en-US" dirty="0">
                <a:latin typeface="Quicksand" pitchFamily="2" charset="77"/>
              </a:rPr>
              <a:t>Works well if the loss surface is smooth and lacks any saddle points / valleys. </a:t>
            </a:r>
          </a:p>
          <a:p>
            <a:pPr marL="628650" lvl="1" indent="-171450">
              <a:buFont typeface="Arial" panose="020B0604020202020204" pitchFamily="34" charset="0"/>
              <a:buChar char="•"/>
            </a:pPr>
            <a:r>
              <a:rPr lang="en-US" dirty="0">
                <a:latin typeface="Quicksand" pitchFamily="2" charset="77"/>
              </a:rPr>
              <a:t>Stochastic GD = Mini-batch with batch size = 1. </a:t>
            </a:r>
          </a:p>
          <a:p>
            <a:pPr marL="1085850" lvl="2" indent="-171450">
              <a:buFont typeface="Arial" panose="020B0604020202020204" pitchFamily="34" charset="0"/>
              <a:buChar char="•"/>
            </a:pPr>
            <a:r>
              <a:rPr lang="en-US" dirty="0">
                <a:latin typeface="Quicksand" pitchFamily="2" charset="77"/>
              </a:rPr>
              <a:t>If troughs / saddles exist, we move past them as our exploration of gradients for the model will vary withe a given observation that we are considering in an iteration. </a:t>
            </a:r>
          </a:p>
          <a:p>
            <a:pPr marL="1085850" lvl="2" indent="-171450">
              <a:buFont typeface="Arial" panose="020B0604020202020204" pitchFamily="34" charset="0"/>
              <a:buChar char="•"/>
            </a:pPr>
            <a:r>
              <a:rPr lang="en-US" dirty="0">
                <a:latin typeface="Quicksand" pitchFamily="2" charset="77"/>
              </a:rPr>
              <a:t>Computationally quite burdensome but performs well on non-linear problems (eventually).</a:t>
            </a:r>
          </a:p>
          <a:p>
            <a:pPr marL="628650" lvl="1" indent="-171450">
              <a:buFont typeface="Arial" panose="020B0604020202020204" pitchFamily="34" charset="0"/>
              <a:buChar char="•"/>
            </a:pPr>
            <a:r>
              <a:rPr lang="en-US" dirty="0">
                <a:latin typeface="Quicksand" pitchFamily="2" charset="77"/>
              </a:rPr>
              <a:t>Mini-batch GD = What we have been doing so far (randomly split the data in each epoch, into folds, and then cycle over the folds for training).</a:t>
            </a:r>
          </a:p>
          <a:p>
            <a:pPr marL="1085850" lvl="2" indent="-171450">
              <a:buFont typeface="Arial" panose="020B0604020202020204" pitchFamily="34" charset="0"/>
              <a:buChar char="•"/>
            </a:pPr>
            <a:r>
              <a:rPr lang="en-US" dirty="0">
                <a:latin typeface="Quicksand" pitchFamily="2" charset="77"/>
              </a:rPr>
              <a:t>This is a happy-medium between batch and stochastic GD.</a:t>
            </a:r>
          </a:p>
          <a:p>
            <a:pPr marL="1085850" lvl="2" indent="-171450">
              <a:buFont typeface="Arial" panose="020B0604020202020204" pitchFamily="34" charset="0"/>
              <a:buChar char="•"/>
            </a:pPr>
            <a:endParaRPr lang="en-US" dirty="0">
              <a:latin typeface="Quicksand" pitchFamily="2" charset="77"/>
            </a:endParaRPr>
          </a:p>
          <a:p>
            <a:r>
              <a:rPr lang="en-US" b="1" dirty="0">
                <a:latin typeface="Quicksand" pitchFamily="2" charset="77"/>
              </a:rPr>
              <a:t>Role of Batch Size</a:t>
            </a:r>
            <a:endParaRPr lang="en-US" sz="1100" b="1" dirty="0">
              <a:latin typeface="Quicksand" pitchFamily="2" charset="77"/>
            </a:endParaRPr>
          </a:p>
          <a:p>
            <a:pPr marL="742950" lvl="1" indent="-285750">
              <a:buFont typeface="Arial" panose="020B0604020202020204" pitchFamily="34" charset="0"/>
              <a:buChar char="•"/>
            </a:pPr>
            <a:r>
              <a:rPr lang="en-US" dirty="0">
                <a:latin typeface="Quicksand" pitchFamily="2" charset="77"/>
              </a:rPr>
              <a:t>Empirically has been observed that smaller batches yield less overfitting (because of implicit noise in the training process – variance of the gradients obtained will go up). </a:t>
            </a:r>
          </a:p>
          <a:p>
            <a:endParaRPr lang="en-US" dirty="0">
              <a:latin typeface="Quicksand" pitchFamily="2" charset="77"/>
            </a:endParaRPr>
          </a:p>
          <a:p>
            <a:pPr marL="628650" lvl="1" indent="-171450">
              <a:buFont typeface="Arial" panose="020B0604020202020204" pitchFamily="34" charset="0"/>
              <a:buChar char="•"/>
            </a:pPr>
            <a:endParaRPr lang="en-US" dirty="0">
              <a:latin typeface="Quicksand" pitchFamily="2" charset="77"/>
            </a:endParaRPr>
          </a:p>
        </p:txBody>
      </p:sp>
    </p:spTree>
    <p:extLst>
      <p:ext uri="{BB962C8B-B14F-4D97-AF65-F5344CB8AC3E}">
        <p14:creationId xmlns:p14="http://schemas.microsoft.com/office/powerpoint/2010/main" val="10627645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5AF2009-7F9D-4C45-87A5-CB73041ABF6C}"/>
              </a:ext>
            </a:extLst>
          </p:cNvPr>
          <p:cNvSpPr>
            <a:spLocks noGrp="1"/>
          </p:cNvSpPr>
          <p:nvPr>
            <p:ph type="sldNum" sz="quarter" idx="12"/>
          </p:nvPr>
        </p:nvSpPr>
        <p:spPr/>
        <p:txBody>
          <a:bodyPr/>
          <a:lstStyle/>
          <a:p>
            <a:fld id="{5F85BDAF-76E7-5E4A-80A9-F732B06DC713}" type="slidenum">
              <a:rPr lang="en-US" smtClean="0"/>
              <a:t>39</a:t>
            </a:fld>
            <a:endParaRPr lang="en-US"/>
          </a:p>
        </p:txBody>
      </p:sp>
      <p:sp>
        <p:nvSpPr>
          <p:cNvPr id="5" name="TextBox 4">
            <a:extLst>
              <a:ext uri="{FF2B5EF4-FFF2-40B4-BE49-F238E27FC236}">
                <a16:creationId xmlns:a16="http://schemas.microsoft.com/office/drawing/2014/main" id="{3EB56778-FCDE-654C-A2AD-8C6D3811C641}"/>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Batch (All) vs. Stochastic (1)</a:t>
            </a:r>
          </a:p>
        </p:txBody>
      </p:sp>
      <p:sp>
        <p:nvSpPr>
          <p:cNvPr id="6" name="TextBox 5">
            <a:extLst>
              <a:ext uri="{FF2B5EF4-FFF2-40B4-BE49-F238E27FC236}">
                <a16:creationId xmlns:a16="http://schemas.microsoft.com/office/drawing/2014/main" id="{45BCA025-8D98-D449-A0C5-D202191451E4}"/>
              </a:ext>
            </a:extLst>
          </p:cNvPr>
          <p:cNvSpPr txBox="1"/>
          <p:nvPr/>
        </p:nvSpPr>
        <p:spPr>
          <a:xfrm>
            <a:off x="802655" y="1843950"/>
            <a:ext cx="10016362" cy="3170099"/>
          </a:xfrm>
          <a:prstGeom prst="rect">
            <a:avLst/>
          </a:prstGeom>
          <a:noFill/>
        </p:spPr>
        <p:txBody>
          <a:bodyPr wrap="square" rtlCol="0">
            <a:spAutoFit/>
          </a:bodyPr>
          <a:lstStyle/>
          <a:p>
            <a:r>
              <a:rPr lang="en-US" sz="2000" b="1" dirty="0">
                <a:latin typeface="Quicksand" pitchFamily="2" charset="77"/>
              </a:rPr>
              <a:t>Same Convergence </a:t>
            </a: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If you have a convex surface, either approach will converge to the global optimum (no guarantee your problem is convex of course). Always converges at least to a local minimum.</a:t>
            </a:r>
          </a:p>
          <a:p>
            <a:pPr marL="1085850" lvl="2" indent="-171450">
              <a:buFont typeface="Arial" panose="020B0604020202020204" pitchFamily="34" charset="0"/>
              <a:buChar char="•"/>
            </a:pPr>
            <a:endParaRPr lang="en-US" dirty="0">
              <a:latin typeface="Quicksand" pitchFamily="2" charset="77"/>
            </a:endParaRPr>
          </a:p>
          <a:p>
            <a:r>
              <a:rPr lang="en-US" b="1" dirty="0">
                <a:latin typeface="Quicksand" pitchFamily="2" charset="77"/>
              </a:rPr>
              <a:t>Tradeoffs</a:t>
            </a:r>
            <a:endParaRPr lang="en-US" sz="1100" b="1" dirty="0">
              <a:latin typeface="Quicksand" pitchFamily="2" charset="77"/>
            </a:endParaRPr>
          </a:p>
          <a:p>
            <a:pPr marL="742950" lvl="1" indent="-285750">
              <a:buFont typeface="Arial" panose="020B0604020202020204" pitchFamily="34" charset="0"/>
              <a:buChar char="•"/>
            </a:pPr>
            <a:r>
              <a:rPr lang="en-US" dirty="0">
                <a:latin typeface="Quicksand" pitchFamily="2" charset="77"/>
              </a:rPr>
              <a:t>Batch, each step is slower, more computationally burdensome, but convergence with fewer iterations; Need to be able to hold the entire dataset in memory. </a:t>
            </a:r>
          </a:p>
          <a:p>
            <a:pPr marL="742950" lvl="1" indent="-285750">
              <a:buFont typeface="Arial" panose="020B0604020202020204" pitchFamily="34" charset="0"/>
              <a:buChar char="•"/>
            </a:pPr>
            <a:r>
              <a:rPr lang="en-US" dirty="0">
                <a:latin typeface="Quicksand" pitchFamily="2" charset="77"/>
              </a:rPr>
              <a:t>SGD makes noisier updates, and requires more iterations to converge, but a single iteration is quick. Only need one observation in memory at a time. </a:t>
            </a:r>
          </a:p>
          <a:p>
            <a:endParaRPr lang="en-US" dirty="0">
              <a:latin typeface="Quicksand" pitchFamily="2" charset="77"/>
            </a:endParaRPr>
          </a:p>
          <a:p>
            <a:pPr marL="628650" lvl="1" indent="-171450">
              <a:buFont typeface="Arial" panose="020B0604020202020204" pitchFamily="34" charset="0"/>
              <a:buChar char="•"/>
            </a:pPr>
            <a:endParaRPr lang="en-US" dirty="0">
              <a:latin typeface="Quicksand" pitchFamily="2" charset="77"/>
            </a:endParaRPr>
          </a:p>
        </p:txBody>
      </p:sp>
      <p:pic>
        <p:nvPicPr>
          <p:cNvPr id="7" name="Picture 6">
            <a:extLst>
              <a:ext uri="{FF2B5EF4-FFF2-40B4-BE49-F238E27FC236}">
                <a16:creationId xmlns:a16="http://schemas.microsoft.com/office/drawing/2014/main" id="{8A16ADFB-8B3B-C74F-B148-A39B263CD5AD}"/>
              </a:ext>
            </a:extLst>
          </p:cNvPr>
          <p:cNvPicPr>
            <a:picLocks noChangeAspect="1"/>
          </p:cNvPicPr>
          <p:nvPr/>
        </p:nvPicPr>
        <p:blipFill>
          <a:blip r:embed="rId2"/>
          <a:stretch>
            <a:fillRect/>
          </a:stretch>
        </p:blipFill>
        <p:spPr>
          <a:xfrm>
            <a:off x="4724398" y="4542061"/>
            <a:ext cx="2743201" cy="21794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14821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Tensors</a:t>
            </a:r>
          </a:p>
        </p:txBody>
      </p:sp>
      <p:pic>
        <p:nvPicPr>
          <p:cNvPr id="1028" name="Picture 4" descr="The Shape of Tensor. Tensors are the primary data structures… | by Schartz  Rehan | Medium">
            <a:extLst>
              <a:ext uri="{FF2B5EF4-FFF2-40B4-BE49-F238E27FC236}">
                <a16:creationId xmlns:a16="http://schemas.microsoft.com/office/drawing/2014/main" id="{57284721-1DC2-774C-94D1-90F678D00B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4674" y="1755837"/>
            <a:ext cx="6942651" cy="369877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5F1741E-7C61-0149-B92A-097C09DEE9D9}"/>
              </a:ext>
            </a:extLst>
          </p:cNvPr>
          <p:cNvSpPr txBox="1"/>
          <p:nvPr/>
        </p:nvSpPr>
        <p:spPr>
          <a:xfrm>
            <a:off x="2983264" y="5832696"/>
            <a:ext cx="6225470" cy="769441"/>
          </a:xfrm>
          <a:prstGeom prst="rect">
            <a:avLst/>
          </a:prstGeom>
          <a:noFill/>
        </p:spPr>
        <p:txBody>
          <a:bodyPr wrap="square" rtlCol="0">
            <a:spAutoFit/>
          </a:bodyPr>
          <a:lstStyle/>
          <a:p>
            <a:pPr algn="ctr"/>
            <a:r>
              <a:rPr lang="en-US" sz="2400" i="1" dirty="0">
                <a:latin typeface="Economica" panose="02000506040000020004" pitchFamily="2" charset="77"/>
              </a:rPr>
              <a:t>Question: </a:t>
            </a:r>
            <a:r>
              <a:rPr lang="en-US" sz="2000" dirty="0">
                <a:latin typeface="Calibri" panose="020F0502020204030204" pitchFamily="34" charset="0"/>
                <a:cs typeface="Calibri" panose="020F0502020204030204" pitchFamily="34" charset="0"/>
              </a:rPr>
              <a:t>What sort of data (give an example) would be stored in a rank-3 tensor? How about a rank-4 tensor? </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35699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5AF2009-7F9D-4C45-87A5-CB73041ABF6C}"/>
              </a:ext>
            </a:extLst>
          </p:cNvPr>
          <p:cNvSpPr>
            <a:spLocks noGrp="1"/>
          </p:cNvSpPr>
          <p:nvPr>
            <p:ph type="sldNum" sz="quarter" idx="12"/>
          </p:nvPr>
        </p:nvSpPr>
        <p:spPr/>
        <p:txBody>
          <a:bodyPr/>
          <a:lstStyle/>
          <a:p>
            <a:fld id="{5F85BDAF-76E7-5E4A-80A9-F732B06DC713}" type="slidenum">
              <a:rPr lang="en-US" smtClean="0"/>
              <a:t>40</a:t>
            </a:fld>
            <a:endParaRPr lang="en-US"/>
          </a:p>
        </p:txBody>
      </p:sp>
      <p:sp>
        <p:nvSpPr>
          <p:cNvPr id="5" name="TextBox 4">
            <a:extLst>
              <a:ext uri="{FF2B5EF4-FFF2-40B4-BE49-F238E27FC236}">
                <a16:creationId xmlns:a16="http://schemas.microsoft.com/office/drawing/2014/main" id="{3EB56778-FCDE-654C-A2AD-8C6D3811C641}"/>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Momentum</a:t>
            </a:r>
          </a:p>
        </p:txBody>
      </p:sp>
      <p:sp>
        <p:nvSpPr>
          <p:cNvPr id="6" name="TextBox 5">
            <a:extLst>
              <a:ext uri="{FF2B5EF4-FFF2-40B4-BE49-F238E27FC236}">
                <a16:creationId xmlns:a16="http://schemas.microsoft.com/office/drawing/2014/main" id="{45BCA025-8D98-D449-A0C5-D202191451E4}"/>
              </a:ext>
            </a:extLst>
          </p:cNvPr>
          <p:cNvSpPr txBox="1"/>
          <p:nvPr/>
        </p:nvSpPr>
        <p:spPr>
          <a:xfrm>
            <a:off x="802655" y="1843950"/>
            <a:ext cx="10016362" cy="1785104"/>
          </a:xfrm>
          <a:prstGeom prst="rect">
            <a:avLst/>
          </a:prstGeom>
          <a:noFill/>
        </p:spPr>
        <p:txBody>
          <a:bodyPr wrap="square" rtlCol="0">
            <a:spAutoFit/>
          </a:bodyPr>
          <a:lstStyle/>
          <a:p>
            <a:r>
              <a:rPr lang="en-US" sz="2000" b="1" dirty="0">
                <a:latin typeface="Quicksand" pitchFamily="2" charset="77"/>
              </a:rPr>
              <a:t>Getting Past Local Minima</a:t>
            </a: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SGD gets stuck in local minima; the idea of momentum is to make updates be a function of current gradient*learning rate, as well as some fraction (decay) of the update you made last iteration. </a:t>
            </a:r>
          </a:p>
          <a:p>
            <a:pPr marL="628650" lvl="1" indent="-171450">
              <a:buFont typeface="Arial" panose="020B0604020202020204" pitchFamily="34" charset="0"/>
              <a:buChar char="•"/>
            </a:pPr>
            <a:r>
              <a:rPr lang="en-US" dirty="0">
                <a:latin typeface="Quicksand" pitchFamily="2" charset="77"/>
              </a:rPr>
              <a:t>This reduces updates to parameters where the gradients are flipping sign and amplifies updates to gradients that are going in a consistent direction (steeply descending). </a:t>
            </a:r>
          </a:p>
          <a:p>
            <a:pPr marL="628650" lvl="1" indent="-171450">
              <a:buFont typeface="Arial" panose="020B0604020202020204" pitchFamily="34" charset="0"/>
              <a:buChar char="•"/>
            </a:pPr>
            <a:endParaRPr lang="en-US" dirty="0">
              <a:latin typeface="Quicksand" pitchFamily="2" charset="77"/>
            </a:endParaRPr>
          </a:p>
        </p:txBody>
      </p:sp>
      <p:pic>
        <p:nvPicPr>
          <p:cNvPr id="2" name="Picture 1">
            <a:extLst>
              <a:ext uri="{FF2B5EF4-FFF2-40B4-BE49-F238E27FC236}">
                <a16:creationId xmlns:a16="http://schemas.microsoft.com/office/drawing/2014/main" id="{C0C4CC83-DDB7-0947-BE4E-44FF01BB3738}"/>
              </a:ext>
            </a:extLst>
          </p:cNvPr>
          <p:cNvPicPr>
            <a:picLocks noChangeAspect="1"/>
          </p:cNvPicPr>
          <p:nvPr/>
        </p:nvPicPr>
        <p:blipFill>
          <a:blip r:embed="rId2"/>
          <a:stretch>
            <a:fillRect/>
          </a:stretch>
        </p:blipFill>
        <p:spPr>
          <a:xfrm>
            <a:off x="2241549" y="3629054"/>
            <a:ext cx="7708900" cy="3086100"/>
          </a:xfrm>
          <a:prstGeom prst="rect">
            <a:avLst/>
          </a:prstGeom>
        </p:spPr>
      </p:pic>
    </p:spTree>
    <p:extLst>
      <p:ext uri="{BB962C8B-B14F-4D97-AF65-F5344CB8AC3E}">
        <p14:creationId xmlns:p14="http://schemas.microsoft.com/office/powerpoint/2010/main" val="11031011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5AF2009-7F9D-4C45-87A5-CB73041ABF6C}"/>
              </a:ext>
            </a:extLst>
          </p:cNvPr>
          <p:cNvSpPr>
            <a:spLocks noGrp="1"/>
          </p:cNvSpPr>
          <p:nvPr>
            <p:ph type="sldNum" sz="quarter" idx="12"/>
          </p:nvPr>
        </p:nvSpPr>
        <p:spPr/>
        <p:txBody>
          <a:bodyPr/>
          <a:lstStyle/>
          <a:p>
            <a:fld id="{5F85BDAF-76E7-5E4A-80A9-F732B06DC713}" type="slidenum">
              <a:rPr lang="en-US" smtClean="0"/>
              <a:t>41</a:t>
            </a:fld>
            <a:endParaRPr lang="en-US"/>
          </a:p>
        </p:txBody>
      </p:sp>
      <p:sp>
        <p:nvSpPr>
          <p:cNvPr id="5" name="TextBox 4">
            <a:extLst>
              <a:ext uri="{FF2B5EF4-FFF2-40B4-BE49-F238E27FC236}">
                <a16:creationId xmlns:a16="http://schemas.microsoft.com/office/drawing/2014/main" id="{3EB56778-FCDE-654C-A2AD-8C6D3811C641}"/>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FTRL</a:t>
            </a:r>
          </a:p>
        </p:txBody>
      </p:sp>
      <p:sp>
        <p:nvSpPr>
          <p:cNvPr id="6" name="TextBox 5">
            <a:extLst>
              <a:ext uri="{FF2B5EF4-FFF2-40B4-BE49-F238E27FC236}">
                <a16:creationId xmlns:a16="http://schemas.microsoft.com/office/drawing/2014/main" id="{45BCA025-8D98-D449-A0C5-D202191451E4}"/>
              </a:ext>
            </a:extLst>
          </p:cNvPr>
          <p:cNvSpPr txBox="1"/>
          <p:nvPr/>
        </p:nvSpPr>
        <p:spPr>
          <a:xfrm>
            <a:off x="802655" y="1843950"/>
            <a:ext cx="10016362" cy="2062103"/>
          </a:xfrm>
          <a:prstGeom prst="rect">
            <a:avLst/>
          </a:prstGeom>
          <a:noFill/>
        </p:spPr>
        <p:txBody>
          <a:bodyPr wrap="square" rtlCol="0">
            <a:spAutoFit/>
          </a:bodyPr>
          <a:lstStyle/>
          <a:p>
            <a:r>
              <a:rPr lang="en-US" sz="2000" b="1" dirty="0">
                <a:latin typeface="Quicksand" pitchFamily="2" charset="77"/>
              </a:rPr>
              <a:t>Google Developed in 2010…</a:t>
            </a: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This is an optimization technique that is used in “online” learning; it’s typically used in situations where your model training is happening continuously as new data arrives, and where drift might therefore happen. </a:t>
            </a:r>
          </a:p>
          <a:p>
            <a:pPr marL="628650" lvl="1" indent="-171450">
              <a:buFont typeface="Arial" panose="020B0604020202020204" pitchFamily="34" charset="0"/>
              <a:buChar char="•"/>
            </a:pPr>
            <a:r>
              <a:rPr lang="en-US" dirty="0">
                <a:latin typeface="Quicksand" pitchFamily="2" charset="77"/>
              </a:rPr>
              <a:t>It works well in situations where you have a ton of sparse features.</a:t>
            </a:r>
          </a:p>
          <a:p>
            <a:pPr marL="628650" lvl="1" indent="-171450">
              <a:buFont typeface="Arial" panose="020B0604020202020204" pitchFamily="34" charset="0"/>
              <a:buChar char="•"/>
            </a:pPr>
            <a:r>
              <a:rPr lang="en-US" dirty="0">
                <a:latin typeface="Quicksand" pitchFamily="2" charset="77"/>
              </a:rPr>
              <a:t>Was originally used for predicting conversion in online advertising systems. </a:t>
            </a:r>
          </a:p>
          <a:p>
            <a:pPr marL="628650" lvl="1" indent="-171450">
              <a:buFont typeface="Arial" panose="020B0604020202020204" pitchFamily="34" charset="0"/>
              <a:buChar char="•"/>
            </a:pPr>
            <a:endParaRPr lang="en-US" dirty="0">
              <a:latin typeface="Quicksand" pitchFamily="2" charset="77"/>
            </a:endParaRPr>
          </a:p>
        </p:txBody>
      </p:sp>
      <p:pic>
        <p:nvPicPr>
          <p:cNvPr id="5122" name="Picture 2" descr="Follow The Leader Ducks&amp;quot; Greeting Card by videogamegenius | Redbubble">
            <a:extLst>
              <a:ext uri="{FF2B5EF4-FFF2-40B4-BE49-F238E27FC236}">
                <a16:creationId xmlns:a16="http://schemas.microsoft.com/office/drawing/2014/main" id="{8B904AC6-32B1-7146-8CC4-CEA236DC7A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640" b="21278"/>
          <a:stretch/>
        </p:blipFill>
        <p:spPr bwMode="auto">
          <a:xfrm>
            <a:off x="4348748" y="3650106"/>
            <a:ext cx="3494501" cy="2706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82605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5AF2009-7F9D-4C45-87A5-CB73041ABF6C}"/>
              </a:ext>
            </a:extLst>
          </p:cNvPr>
          <p:cNvSpPr>
            <a:spLocks noGrp="1"/>
          </p:cNvSpPr>
          <p:nvPr>
            <p:ph type="sldNum" sz="quarter" idx="12"/>
          </p:nvPr>
        </p:nvSpPr>
        <p:spPr/>
        <p:txBody>
          <a:bodyPr/>
          <a:lstStyle/>
          <a:p>
            <a:fld id="{5F85BDAF-76E7-5E4A-80A9-F732B06DC713}" type="slidenum">
              <a:rPr lang="en-US" smtClean="0"/>
              <a:t>42</a:t>
            </a:fld>
            <a:endParaRPr lang="en-US"/>
          </a:p>
        </p:txBody>
      </p:sp>
      <p:sp>
        <p:nvSpPr>
          <p:cNvPr id="5" name="TextBox 4">
            <a:extLst>
              <a:ext uri="{FF2B5EF4-FFF2-40B4-BE49-F238E27FC236}">
                <a16:creationId xmlns:a16="http://schemas.microsoft.com/office/drawing/2014/main" id="{3EB56778-FCDE-654C-A2AD-8C6D3811C641}"/>
              </a:ext>
            </a:extLst>
          </p:cNvPr>
          <p:cNvSpPr txBox="1"/>
          <p:nvPr/>
        </p:nvSpPr>
        <p:spPr>
          <a:xfrm>
            <a:off x="2436930" y="532426"/>
            <a:ext cx="7318139" cy="923330"/>
          </a:xfrm>
          <a:prstGeom prst="rect">
            <a:avLst/>
          </a:prstGeom>
          <a:noFill/>
        </p:spPr>
        <p:txBody>
          <a:bodyPr wrap="square" rtlCol="0">
            <a:spAutoFit/>
          </a:bodyPr>
          <a:lstStyle/>
          <a:p>
            <a:pPr algn="ctr"/>
            <a:r>
              <a:rPr lang="en-US" sz="5400" dirty="0" err="1">
                <a:latin typeface="Economica" panose="02000506040000020004" pitchFamily="2" charset="77"/>
              </a:rPr>
              <a:t>Adagrad</a:t>
            </a:r>
            <a:r>
              <a:rPr lang="en-US" sz="5400" dirty="0">
                <a:latin typeface="Economica" panose="02000506040000020004" pitchFamily="2" charset="77"/>
              </a:rPr>
              <a:t> &amp; </a:t>
            </a:r>
            <a:r>
              <a:rPr lang="en-US" sz="5400" dirty="0" err="1">
                <a:latin typeface="Economica" panose="02000506040000020004" pitchFamily="2" charset="77"/>
              </a:rPr>
              <a:t>Adadelta</a:t>
            </a:r>
            <a:r>
              <a:rPr lang="en-US" sz="5400" dirty="0">
                <a:latin typeface="Economica" panose="02000506040000020004" pitchFamily="2" charset="77"/>
              </a:rPr>
              <a:t> (RMS Prop)</a:t>
            </a:r>
          </a:p>
        </p:txBody>
      </p:sp>
      <p:sp>
        <p:nvSpPr>
          <p:cNvPr id="6" name="TextBox 5">
            <a:extLst>
              <a:ext uri="{FF2B5EF4-FFF2-40B4-BE49-F238E27FC236}">
                <a16:creationId xmlns:a16="http://schemas.microsoft.com/office/drawing/2014/main" id="{45BCA025-8D98-D449-A0C5-D202191451E4}"/>
              </a:ext>
            </a:extLst>
          </p:cNvPr>
          <p:cNvSpPr txBox="1"/>
          <p:nvPr/>
        </p:nvSpPr>
        <p:spPr>
          <a:xfrm>
            <a:off x="802655" y="1843950"/>
            <a:ext cx="10016362" cy="3477875"/>
          </a:xfrm>
          <a:prstGeom prst="rect">
            <a:avLst/>
          </a:prstGeom>
          <a:noFill/>
        </p:spPr>
        <p:txBody>
          <a:bodyPr wrap="square" rtlCol="0">
            <a:spAutoFit/>
          </a:bodyPr>
          <a:lstStyle/>
          <a:p>
            <a:r>
              <a:rPr lang="en-US" sz="2000" b="1" dirty="0">
                <a:latin typeface="Quicksand" pitchFamily="2" charset="77"/>
              </a:rPr>
              <a:t>Adaptive Gradient Descent (Variable Learning Rate)</a:t>
            </a: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We implicitly apply a high learning rate for features we have been updating very little so far (speed up movement through saddle points, for example). </a:t>
            </a:r>
          </a:p>
          <a:p>
            <a:pPr marL="628650" lvl="1" indent="-171450">
              <a:buFont typeface="Arial" panose="020B0604020202020204" pitchFamily="34" charset="0"/>
              <a:buChar char="•"/>
            </a:pPr>
            <a:r>
              <a:rPr lang="en-US" dirty="0">
                <a:latin typeface="Quicksand" pitchFamily="2" charset="77"/>
              </a:rPr>
              <a:t>We implicitly apply a low learning rate for features we have been updating a lot so far.</a:t>
            </a:r>
          </a:p>
          <a:p>
            <a:pPr marL="628650" lvl="1" indent="-171450">
              <a:buFont typeface="Arial" panose="020B0604020202020204" pitchFamily="34" charset="0"/>
              <a:buChar char="•"/>
            </a:pPr>
            <a:r>
              <a:rPr lang="en-US" dirty="0">
                <a:latin typeface="Quicksand" pitchFamily="2" charset="77"/>
              </a:rPr>
              <a:t>Technically learning rate is removed from the process, every update is a function of past updates. </a:t>
            </a:r>
          </a:p>
          <a:p>
            <a:pPr lvl="1"/>
            <a:endParaRPr lang="en-US" dirty="0">
              <a:latin typeface="Quicksand" pitchFamily="2" charset="77"/>
            </a:endParaRPr>
          </a:p>
          <a:p>
            <a:r>
              <a:rPr lang="en-US" sz="2000" b="1" dirty="0" err="1">
                <a:latin typeface="Quicksand" pitchFamily="2" charset="77"/>
              </a:rPr>
              <a:t>Adadelta</a:t>
            </a: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Same idea but we use a sliding window of previous updates to determine magnitude of current updates (rather than all prior updates).</a:t>
            </a:r>
          </a:p>
          <a:p>
            <a:pPr marL="628650" lvl="1" indent="-171450">
              <a:buFont typeface="Arial" panose="020B0604020202020204" pitchFamily="34" charset="0"/>
              <a:buChar char="•"/>
            </a:pPr>
            <a:r>
              <a:rPr lang="en-US" dirty="0" err="1">
                <a:latin typeface="Quicksand" pitchFamily="2" charset="77"/>
              </a:rPr>
              <a:t>RMSProp</a:t>
            </a:r>
            <a:r>
              <a:rPr lang="en-US" dirty="0">
                <a:latin typeface="Quicksand" pitchFamily="2" charset="77"/>
              </a:rPr>
              <a:t> is conceptually very similar but was independently developed (around the same time).</a:t>
            </a:r>
          </a:p>
          <a:p>
            <a:pPr marL="171450" indent="-171450">
              <a:buFont typeface="Arial" panose="020B0604020202020204" pitchFamily="34" charset="0"/>
              <a:buChar char="•"/>
            </a:pPr>
            <a:endParaRPr lang="en-US" dirty="0">
              <a:latin typeface="Quicksand" pitchFamily="2" charset="77"/>
            </a:endParaRPr>
          </a:p>
          <a:p>
            <a:pPr marL="628650" lvl="1" indent="-171450">
              <a:buFont typeface="Arial" panose="020B0604020202020204" pitchFamily="34" charset="0"/>
              <a:buChar char="•"/>
            </a:pPr>
            <a:endParaRPr lang="en-US" dirty="0">
              <a:latin typeface="Quicksand" pitchFamily="2" charset="77"/>
            </a:endParaRPr>
          </a:p>
        </p:txBody>
      </p:sp>
    </p:spTree>
    <p:extLst>
      <p:ext uri="{BB962C8B-B14F-4D97-AF65-F5344CB8AC3E}">
        <p14:creationId xmlns:p14="http://schemas.microsoft.com/office/powerpoint/2010/main" val="35981480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5F40EE-9804-E646-91D8-B0E8BABE2CA1}"/>
              </a:ext>
            </a:extLst>
          </p:cNvPr>
          <p:cNvSpPr>
            <a:spLocks noGrp="1"/>
          </p:cNvSpPr>
          <p:nvPr>
            <p:ph type="sldNum" sz="quarter" idx="12"/>
          </p:nvPr>
        </p:nvSpPr>
        <p:spPr/>
        <p:txBody>
          <a:bodyPr/>
          <a:lstStyle/>
          <a:p>
            <a:fld id="{5F85BDAF-76E7-5E4A-80A9-F732B06DC713}" type="slidenum">
              <a:rPr lang="en-US" smtClean="0"/>
              <a:t>43</a:t>
            </a:fld>
            <a:endParaRPr lang="en-US"/>
          </a:p>
        </p:txBody>
      </p:sp>
      <p:sp>
        <p:nvSpPr>
          <p:cNvPr id="5" name="TextBox 4">
            <a:extLst>
              <a:ext uri="{FF2B5EF4-FFF2-40B4-BE49-F238E27FC236}">
                <a16:creationId xmlns:a16="http://schemas.microsoft.com/office/drawing/2014/main" id="{1E6A2E3F-A0C1-A747-BCD2-D14405121F1A}"/>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Recap</a:t>
            </a:r>
          </a:p>
        </p:txBody>
      </p:sp>
      <p:sp>
        <p:nvSpPr>
          <p:cNvPr id="6" name="TextBox 5">
            <a:extLst>
              <a:ext uri="{FF2B5EF4-FFF2-40B4-BE49-F238E27FC236}">
                <a16:creationId xmlns:a16="http://schemas.microsoft.com/office/drawing/2014/main" id="{F15AD46E-0C49-994E-8DEB-65F7193016B6}"/>
              </a:ext>
            </a:extLst>
          </p:cNvPr>
          <p:cNvSpPr txBox="1"/>
          <p:nvPr/>
        </p:nvSpPr>
        <p:spPr>
          <a:xfrm>
            <a:off x="1087814" y="1348800"/>
            <a:ext cx="10016362" cy="5509200"/>
          </a:xfrm>
          <a:prstGeom prst="rect">
            <a:avLst/>
          </a:prstGeom>
          <a:noFill/>
        </p:spPr>
        <p:txBody>
          <a:bodyPr wrap="square" rtlCol="0">
            <a:spAutoFit/>
          </a:bodyPr>
          <a:lstStyle/>
          <a:p>
            <a:r>
              <a:rPr lang="en-US" sz="2000" b="1" dirty="0">
                <a:latin typeface="Quicksand" pitchFamily="2" charset="77"/>
              </a:rPr>
              <a:t>Building Blocks of NNs</a:t>
            </a:r>
          </a:p>
          <a:p>
            <a:pPr marL="171450" indent="-171450">
              <a:buFont typeface="Arial" panose="020B0604020202020204" pitchFamily="34" charset="0"/>
              <a:buChar char="•"/>
            </a:pP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Tensors and Tensor Operations</a:t>
            </a:r>
          </a:p>
          <a:p>
            <a:pPr marL="628650" lvl="1" indent="-171450">
              <a:buFont typeface="Arial" panose="020B0604020202020204" pitchFamily="34" charset="0"/>
              <a:buChar char="•"/>
            </a:pPr>
            <a:r>
              <a:rPr lang="en-US" dirty="0">
                <a:latin typeface="Quicksand" pitchFamily="2" charset="77"/>
              </a:rPr>
              <a:t>Activation Functions</a:t>
            </a:r>
          </a:p>
          <a:p>
            <a:pPr marL="628650" lvl="1" indent="-171450">
              <a:buFont typeface="Arial" panose="020B0604020202020204" pitchFamily="34" charset="0"/>
              <a:buChar char="•"/>
            </a:pPr>
            <a:r>
              <a:rPr lang="en-US" dirty="0">
                <a:latin typeface="Quicksand" pitchFamily="2" charset="77"/>
              </a:rPr>
              <a:t>Loss Functions</a:t>
            </a:r>
          </a:p>
          <a:p>
            <a:pPr marL="628650" lvl="1" indent="-171450">
              <a:buFont typeface="Arial" panose="020B0604020202020204" pitchFamily="34" charset="0"/>
              <a:buChar char="•"/>
            </a:pPr>
            <a:r>
              <a:rPr lang="en-US" dirty="0">
                <a:latin typeface="Quicksand" pitchFamily="2" charset="77"/>
              </a:rPr>
              <a:t>Backpropagation: Derivatives, Gradients &amp; the Chain Rule</a:t>
            </a:r>
          </a:p>
          <a:p>
            <a:endParaRPr lang="en-US" dirty="0">
              <a:latin typeface="Quicksand" pitchFamily="2" charset="77"/>
            </a:endParaRPr>
          </a:p>
          <a:p>
            <a:r>
              <a:rPr lang="en-US" sz="2000" b="1" dirty="0">
                <a:latin typeface="Quicksand" pitchFamily="2" charset="77"/>
              </a:rPr>
              <a:t>Procedure of Minibatch Stochastic Gradient Descent</a:t>
            </a:r>
          </a:p>
          <a:p>
            <a:endParaRPr lang="en-US" dirty="0">
              <a:latin typeface="Quicksand" pitchFamily="2" charset="77"/>
            </a:endParaRPr>
          </a:p>
          <a:p>
            <a:pPr marL="687388" lvl="1" indent="-225425">
              <a:buFont typeface="Arial" panose="020B0604020202020204" pitchFamily="34" charset="0"/>
              <a:buChar char="•"/>
            </a:pPr>
            <a:r>
              <a:rPr lang="en-US" sz="2000" dirty="0">
                <a:latin typeface="Quicksand" pitchFamily="2" charset="77"/>
              </a:rPr>
              <a:t>Grab a batch of observations (samples)</a:t>
            </a:r>
          </a:p>
          <a:p>
            <a:pPr marL="687388" lvl="1" indent="-225425">
              <a:buFont typeface="Arial" panose="020B0604020202020204" pitchFamily="34" charset="0"/>
              <a:buChar char="•"/>
            </a:pPr>
            <a:r>
              <a:rPr lang="en-US" sz="2000" dirty="0">
                <a:latin typeface="Quicksand" pitchFamily="2" charset="77"/>
              </a:rPr>
              <a:t>Predict their labels using current weights / bias terms.</a:t>
            </a:r>
          </a:p>
          <a:p>
            <a:pPr marL="687388" lvl="1" indent="-225425">
              <a:buFont typeface="Arial" panose="020B0604020202020204" pitchFamily="34" charset="0"/>
              <a:buChar char="•"/>
            </a:pPr>
            <a:r>
              <a:rPr lang="en-US" sz="2000" dirty="0">
                <a:latin typeface="Quicksand" pitchFamily="2" charset="77"/>
              </a:rPr>
              <a:t>Calculate loss value. </a:t>
            </a:r>
          </a:p>
          <a:p>
            <a:pPr marL="687388" lvl="1" indent="-225425">
              <a:buFont typeface="Arial" panose="020B0604020202020204" pitchFamily="34" charset="0"/>
              <a:buChar char="•"/>
            </a:pPr>
            <a:r>
              <a:rPr lang="en-US" sz="2000" dirty="0">
                <a:latin typeface="Quicksand" pitchFamily="2" charset="77"/>
              </a:rPr>
              <a:t>Calculate gradient of loss </a:t>
            </a:r>
            <a:r>
              <a:rPr lang="en-US" sz="2000" dirty="0" err="1">
                <a:latin typeface="Quicksand" pitchFamily="2" charset="77"/>
              </a:rPr>
              <a:t>w.r.t.</a:t>
            </a:r>
            <a:r>
              <a:rPr lang="en-US" sz="2000" dirty="0">
                <a:latin typeface="Quicksand" pitchFamily="2" charset="77"/>
              </a:rPr>
              <a:t> all weight / bias terms. </a:t>
            </a:r>
          </a:p>
          <a:p>
            <a:pPr marL="687388" lvl="1" indent="-225425">
              <a:buFont typeface="Arial" panose="020B0604020202020204" pitchFamily="34" charset="0"/>
              <a:buChar char="•"/>
            </a:pPr>
            <a:r>
              <a:rPr lang="en-US" sz="2000" dirty="0">
                <a:latin typeface="Quicksand" pitchFamily="2" charset="77"/>
              </a:rPr>
              <a:t>Update each weight by subtracting its gradient*learning rate</a:t>
            </a:r>
          </a:p>
          <a:p>
            <a:pPr marL="687388" lvl="1" indent="-225425">
              <a:buFont typeface="Arial" panose="020B0604020202020204" pitchFamily="34" charset="0"/>
              <a:buChar char="•"/>
            </a:pPr>
            <a:r>
              <a:rPr lang="en-US" sz="2000" dirty="0">
                <a:latin typeface="Quicksand" pitchFamily="2" charset="77"/>
              </a:rPr>
              <a:t>Cycle over the whole training dataset (each cycle is an epoch) repeatedly, until loss is small. </a:t>
            </a:r>
          </a:p>
          <a:p>
            <a:endParaRPr lang="en-US" dirty="0">
              <a:latin typeface="Quicksand" pitchFamily="2" charset="77"/>
            </a:endParaRPr>
          </a:p>
          <a:p>
            <a:pPr marL="628650" lvl="1" indent="-171450">
              <a:buFont typeface="Arial" panose="020B0604020202020204" pitchFamily="34" charset="0"/>
              <a:buChar char="•"/>
            </a:pPr>
            <a:endParaRPr lang="en-US" dirty="0">
              <a:latin typeface="Quicksand" pitchFamily="2" charset="77"/>
            </a:endParaRPr>
          </a:p>
          <a:p>
            <a:pPr marL="171450" indent="-171450">
              <a:buFont typeface="Arial" panose="020B0604020202020204" pitchFamily="34" charset="0"/>
              <a:buChar char="•"/>
            </a:pPr>
            <a:endParaRPr lang="en-US" sz="1400" dirty="0">
              <a:latin typeface="Quicksand" pitchFamily="2" charset="77"/>
            </a:endParaRPr>
          </a:p>
        </p:txBody>
      </p:sp>
    </p:spTree>
    <p:extLst>
      <p:ext uri="{BB962C8B-B14F-4D97-AF65-F5344CB8AC3E}">
        <p14:creationId xmlns:p14="http://schemas.microsoft.com/office/powerpoint/2010/main" val="1469755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7F0EBD-F03A-FC46-8E96-7843E7A2EBF4}"/>
              </a:ext>
            </a:extLst>
          </p:cNvPr>
          <p:cNvSpPr>
            <a:spLocks noGrp="1"/>
          </p:cNvSpPr>
          <p:nvPr>
            <p:ph type="sldNum" sz="quarter" idx="12"/>
          </p:nvPr>
        </p:nvSpPr>
        <p:spPr/>
        <p:txBody>
          <a:bodyPr/>
          <a:lstStyle/>
          <a:p>
            <a:fld id="{5F85BDAF-76E7-5E4A-80A9-F732B06DC713}" type="slidenum">
              <a:rPr lang="en-US" smtClean="0"/>
              <a:t>5</a:t>
            </a:fld>
            <a:endParaRPr lang="en-US"/>
          </a:p>
        </p:txBody>
      </p:sp>
      <p:sp>
        <p:nvSpPr>
          <p:cNvPr id="6" name="TextBox 5">
            <a:extLst>
              <a:ext uri="{FF2B5EF4-FFF2-40B4-BE49-F238E27FC236}">
                <a16:creationId xmlns:a16="http://schemas.microsoft.com/office/drawing/2014/main" id="{A96ED50C-E30B-CC43-9CCB-DF622C0118BC}"/>
              </a:ext>
            </a:extLst>
          </p:cNvPr>
          <p:cNvSpPr txBox="1"/>
          <p:nvPr/>
        </p:nvSpPr>
        <p:spPr>
          <a:xfrm>
            <a:off x="2865519" y="393366"/>
            <a:ext cx="6460957" cy="923330"/>
          </a:xfrm>
          <a:prstGeom prst="rect">
            <a:avLst/>
          </a:prstGeom>
          <a:noFill/>
        </p:spPr>
        <p:txBody>
          <a:bodyPr wrap="square" rtlCol="0">
            <a:spAutoFit/>
          </a:bodyPr>
          <a:lstStyle/>
          <a:p>
            <a:pPr algn="ctr"/>
            <a:r>
              <a:rPr lang="en-US" sz="5400" dirty="0">
                <a:latin typeface="Economica" panose="02000506040000020004" pitchFamily="2" charset="77"/>
              </a:rPr>
              <a:t>Forward Pass</a:t>
            </a:r>
          </a:p>
        </p:txBody>
      </p:sp>
      <p:pic>
        <p:nvPicPr>
          <p:cNvPr id="17410" name="Picture 2">
            <a:extLst>
              <a:ext uri="{FF2B5EF4-FFF2-40B4-BE49-F238E27FC236}">
                <a16:creationId xmlns:a16="http://schemas.microsoft.com/office/drawing/2014/main" id="{28FC3DCC-F2FA-3744-A6AF-57C0C78E61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397" y="1720850"/>
            <a:ext cx="5791200" cy="4419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5F0DA7F-71C0-9549-AD82-50ABCBAF2170}"/>
              </a:ext>
            </a:extLst>
          </p:cNvPr>
          <p:cNvSpPr/>
          <p:nvPr/>
        </p:nvSpPr>
        <p:spPr>
          <a:xfrm>
            <a:off x="3419061" y="1616764"/>
            <a:ext cx="3975652" cy="23058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7823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5F9"/>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7F0EBD-F03A-FC46-8E96-7843E7A2EBF4}"/>
              </a:ext>
            </a:extLst>
          </p:cNvPr>
          <p:cNvSpPr>
            <a:spLocks noGrp="1"/>
          </p:cNvSpPr>
          <p:nvPr>
            <p:ph type="sldNum" sz="quarter" idx="12"/>
          </p:nvPr>
        </p:nvSpPr>
        <p:spPr/>
        <p:txBody>
          <a:bodyPr/>
          <a:lstStyle/>
          <a:p>
            <a:fld id="{5F85BDAF-76E7-5E4A-80A9-F732B06DC713}" type="slidenum">
              <a:rPr lang="en-US" smtClean="0"/>
              <a:t>6</a:t>
            </a:fld>
            <a:endParaRPr lang="en-US"/>
          </a:p>
        </p:txBody>
      </p:sp>
      <p:sp>
        <p:nvSpPr>
          <p:cNvPr id="6" name="TextBox 5">
            <a:extLst>
              <a:ext uri="{FF2B5EF4-FFF2-40B4-BE49-F238E27FC236}">
                <a16:creationId xmlns:a16="http://schemas.microsoft.com/office/drawing/2014/main" id="{A96ED50C-E30B-CC43-9CCB-DF622C0118BC}"/>
              </a:ext>
            </a:extLst>
          </p:cNvPr>
          <p:cNvSpPr txBox="1"/>
          <p:nvPr/>
        </p:nvSpPr>
        <p:spPr>
          <a:xfrm>
            <a:off x="2649625" y="758297"/>
            <a:ext cx="7332575" cy="923330"/>
          </a:xfrm>
          <a:prstGeom prst="rect">
            <a:avLst/>
          </a:prstGeom>
          <a:noFill/>
        </p:spPr>
        <p:txBody>
          <a:bodyPr wrap="square" rtlCol="0">
            <a:spAutoFit/>
          </a:bodyPr>
          <a:lstStyle/>
          <a:p>
            <a:pPr algn="ctr"/>
            <a:r>
              <a:rPr lang="en-US" sz="5400" dirty="0">
                <a:latin typeface="Economica" panose="02000506040000020004" pitchFamily="2" charset="77"/>
              </a:rPr>
              <a:t>Neuron / Network Components</a:t>
            </a:r>
          </a:p>
        </p:txBody>
      </p:sp>
      <p:pic>
        <p:nvPicPr>
          <p:cNvPr id="8" name="Picture 4" descr="The Essential Guide to Neural Network Architectures">
            <a:extLst>
              <a:ext uri="{FF2B5EF4-FFF2-40B4-BE49-F238E27FC236}">
                <a16:creationId xmlns:a16="http://schemas.microsoft.com/office/drawing/2014/main" id="{1D6CDD51-8A75-1C4D-98BA-63EB89B88367}"/>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t="8483" b="16054"/>
          <a:stretch/>
        </p:blipFill>
        <p:spPr bwMode="auto">
          <a:xfrm>
            <a:off x="2095418" y="1899488"/>
            <a:ext cx="8001164" cy="409030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604B15B-A7ED-054F-87B4-F68D6346CB82}"/>
              </a:ext>
            </a:extLst>
          </p:cNvPr>
          <p:cNvSpPr txBox="1"/>
          <p:nvPr/>
        </p:nvSpPr>
        <p:spPr>
          <a:xfrm>
            <a:off x="5696647" y="5330262"/>
            <a:ext cx="6225470" cy="769441"/>
          </a:xfrm>
          <a:prstGeom prst="rect">
            <a:avLst/>
          </a:prstGeom>
          <a:noFill/>
        </p:spPr>
        <p:txBody>
          <a:bodyPr wrap="square" rtlCol="0">
            <a:spAutoFit/>
          </a:bodyPr>
          <a:lstStyle/>
          <a:p>
            <a:pPr algn="ctr"/>
            <a:r>
              <a:rPr lang="en-US" sz="2400" i="1" dirty="0">
                <a:latin typeface="Economica" panose="02000506040000020004" pitchFamily="2" charset="77"/>
              </a:rPr>
              <a:t>Question: </a:t>
            </a:r>
            <a:r>
              <a:rPr lang="en-US" sz="2000" dirty="0">
                <a:latin typeface="Calibri" panose="020F0502020204030204" pitchFamily="34" charset="0"/>
                <a:cs typeface="Calibri" panose="020F0502020204030204" pitchFamily="34" charset="0"/>
              </a:rPr>
              <a:t>Which of these values are constants? </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Which are trainable parameters?</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25922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5F9"/>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7F0EBD-F03A-FC46-8E96-7843E7A2EBF4}"/>
              </a:ext>
            </a:extLst>
          </p:cNvPr>
          <p:cNvSpPr>
            <a:spLocks noGrp="1"/>
          </p:cNvSpPr>
          <p:nvPr>
            <p:ph type="sldNum" sz="quarter" idx="12"/>
          </p:nvPr>
        </p:nvSpPr>
        <p:spPr/>
        <p:txBody>
          <a:bodyPr/>
          <a:lstStyle/>
          <a:p>
            <a:fld id="{5F85BDAF-76E7-5E4A-80A9-F732B06DC713}" type="slidenum">
              <a:rPr lang="en-US" smtClean="0"/>
              <a:t>7</a:t>
            </a:fld>
            <a:endParaRPr lang="en-US"/>
          </a:p>
        </p:txBody>
      </p:sp>
      <p:sp>
        <p:nvSpPr>
          <p:cNvPr id="6" name="TextBox 5">
            <a:extLst>
              <a:ext uri="{FF2B5EF4-FFF2-40B4-BE49-F238E27FC236}">
                <a16:creationId xmlns:a16="http://schemas.microsoft.com/office/drawing/2014/main" id="{A96ED50C-E30B-CC43-9CCB-DF622C0118BC}"/>
              </a:ext>
            </a:extLst>
          </p:cNvPr>
          <p:cNvSpPr txBox="1"/>
          <p:nvPr/>
        </p:nvSpPr>
        <p:spPr>
          <a:xfrm>
            <a:off x="2649625" y="758297"/>
            <a:ext cx="7332575" cy="923330"/>
          </a:xfrm>
          <a:prstGeom prst="rect">
            <a:avLst/>
          </a:prstGeom>
          <a:noFill/>
        </p:spPr>
        <p:txBody>
          <a:bodyPr wrap="square" rtlCol="0">
            <a:spAutoFit/>
          </a:bodyPr>
          <a:lstStyle/>
          <a:p>
            <a:pPr algn="ctr"/>
            <a:r>
              <a:rPr lang="en-US" sz="5400" dirty="0">
                <a:latin typeface="Economica" panose="02000506040000020004" pitchFamily="2" charset="77"/>
              </a:rPr>
              <a:t>Neuron / Network Components</a:t>
            </a:r>
          </a:p>
        </p:txBody>
      </p:sp>
      <p:pic>
        <p:nvPicPr>
          <p:cNvPr id="8" name="Picture 4" descr="The Essential Guide to Neural Network Architectures">
            <a:extLst>
              <a:ext uri="{FF2B5EF4-FFF2-40B4-BE49-F238E27FC236}">
                <a16:creationId xmlns:a16="http://schemas.microsoft.com/office/drawing/2014/main" id="{1D6CDD51-8A75-1C4D-98BA-63EB89B88367}"/>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t="8483" b="16054"/>
          <a:stretch/>
        </p:blipFill>
        <p:spPr bwMode="auto">
          <a:xfrm>
            <a:off x="2095418" y="1899488"/>
            <a:ext cx="8001164" cy="409030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604B15B-A7ED-054F-87B4-F68D6346CB82}"/>
              </a:ext>
            </a:extLst>
          </p:cNvPr>
          <p:cNvSpPr txBox="1"/>
          <p:nvPr/>
        </p:nvSpPr>
        <p:spPr>
          <a:xfrm>
            <a:off x="5696647" y="5330262"/>
            <a:ext cx="6225470" cy="1077218"/>
          </a:xfrm>
          <a:prstGeom prst="rect">
            <a:avLst/>
          </a:prstGeom>
          <a:noFill/>
        </p:spPr>
        <p:txBody>
          <a:bodyPr wrap="square" rtlCol="0">
            <a:spAutoFit/>
          </a:bodyPr>
          <a:lstStyle/>
          <a:p>
            <a:pPr algn="ctr"/>
            <a:r>
              <a:rPr lang="en-US" sz="2400" i="1" dirty="0">
                <a:latin typeface="Economica" panose="02000506040000020004" pitchFamily="2" charset="77"/>
              </a:rPr>
              <a:t>Question: </a:t>
            </a:r>
            <a:r>
              <a:rPr lang="en-US" sz="2000" i="1" dirty="0">
                <a:latin typeface="Calibri" panose="020F0502020204030204" pitchFamily="34" charset="0"/>
                <a:cs typeface="Calibri" panose="020F0502020204030204" pitchFamily="34" charset="0"/>
              </a:rPr>
              <a:t>What rank tensor are x, w and b here?</a:t>
            </a:r>
          </a:p>
          <a:p>
            <a:pPr algn="ctr"/>
            <a:r>
              <a:rPr lang="en-US" sz="2000" i="1" dirty="0">
                <a:latin typeface="Calibri" panose="020F0502020204030204" pitchFamily="34" charset="0"/>
                <a:cs typeface="Calibri" panose="020F0502020204030204" pitchFamily="34" charset="0"/>
              </a:rPr>
              <a:t>What will the shape of y be?</a:t>
            </a:r>
          </a:p>
          <a:p>
            <a:pPr algn="ctr"/>
            <a:r>
              <a:rPr lang="en-US" sz="2000" i="1" dirty="0">
                <a:latin typeface="Calibri" panose="020F0502020204030204" pitchFamily="34" charset="0"/>
                <a:cs typeface="Calibri" panose="020F0502020204030204" pitchFamily="34" charset="0"/>
              </a:rPr>
              <a:t>What is the order of operations in a forward pass?</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58998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742653" y="633011"/>
            <a:ext cx="8706694" cy="923330"/>
          </a:xfrm>
          <a:prstGeom prst="rect">
            <a:avLst/>
          </a:prstGeom>
          <a:noFill/>
        </p:spPr>
        <p:txBody>
          <a:bodyPr wrap="square" rtlCol="0">
            <a:spAutoFit/>
          </a:bodyPr>
          <a:lstStyle/>
          <a:p>
            <a:pPr algn="ctr"/>
            <a:r>
              <a:rPr lang="en-US" sz="5400" dirty="0">
                <a:latin typeface="Economica" panose="02000506040000020004" pitchFamily="2" charset="77"/>
              </a:rPr>
              <a:t>Multiplication</a:t>
            </a:r>
          </a:p>
        </p:txBody>
      </p:sp>
      <p:pic>
        <p:nvPicPr>
          <p:cNvPr id="3074" name="Picture 2">
            <a:extLst>
              <a:ext uri="{FF2B5EF4-FFF2-40B4-BE49-F238E27FC236}">
                <a16:creationId xmlns:a16="http://schemas.microsoft.com/office/drawing/2014/main" id="{48C8A3AE-9464-9A4F-9176-C3C37D310A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775262"/>
            <a:ext cx="5395558" cy="453688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918CD34-FBAE-C04A-A20A-D231A5F2578D}"/>
              </a:ext>
            </a:extLst>
          </p:cNvPr>
          <p:cNvSpPr txBox="1"/>
          <p:nvPr/>
        </p:nvSpPr>
        <p:spPr>
          <a:xfrm>
            <a:off x="856936" y="2093314"/>
            <a:ext cx="3869553" cy="3662541"/>
          </a:xfrm>
          <a:prstGeom prst="rect">
            <a:avLst/>
          </a:prstGeom>
          <a:noFill/>
        </p:spPr>
        <p:txBody>
          <a:bodyPr wrap="square" rtlCol="0">
            <a:spAutoFit/>
          </a:bodyPr>
          <a:lstStyle/>
          <a:p>
            <a:r>
              <a:rPr lang="en-US" sz="2000" b="1" dirty="0">
                <a:latin typeface="Quicksand" pitchFamily="2" charset="77"/>
              </a:rPr>
              <a:t>Conformity of Shapes</a:t>
            </a:r>
          </a:p>
          <a:p>
            <a:pPr marL="635000" lvl="1" indent="-176213">
              <a:buFont typeface="Arial" panose="020B0604020202020204" pitchFamily="34" charset="0"/>
              <a:buChar char="•"/>
            </a:pPr>
            <a:r>
              <a:rPr lang="en-US" sz="2000" dirty="0">
                <a:latin typeface="Quicksand" pitchFamily="2" charset="77"/>
              </a:rPr>
              <a:t>NCOL(X) == NROW(W)</a:t>
            </a:r>
          </a:p>
          <a:p>
            <a:endParaRPr lang="en-US" sz="2000" b="1" dirty="0">
              <a:latin typeface="Quicksand" pitchFamily="2" charset="77"/>
            </a:endParaRPr>
          </a:p>
          <a:p>
            <a:r>
              <a:rPr lang="en-US" sz="2000" b="1" dirty="0">
                <a:latin typeface="Quicksand" pitchFamily="2" charset="77"/>
              </a:rPr>
              <a:t>Elements of Resulting Tensor are the Dot Product of X’s Rows and Y’s Columns</a:t>
            </a:r>
            <a:endParaRPr lang="en-US" sz="1400" dirty="0">
              <a:latin typeface="Quicksand" pitchFamily="2" charset="77"/>
            </a:endParaRPr>
          </a:p>
          <a:p>
            <a:pPr marL="628650" lvl="1" indent="-171450">
              <a:buFont typeface="Arial" panose="020B0604020202020204" pitchFamily="34" charset="0"/>
              <a:buChar char="•"/>
            </a:pPr>
            <a:r>
              <a:rPr lang="en-US" sz="2000" dirty="0">
                <a:latin typeface="Quicksand" pitchFamily="2" charset="77"/>
              </a:rPr>
              <a:t>Z[2,2] = X[2,:] · Y[:,2]</a:t>
            </a:r>
          </a:p>
          <a:p>
            <a:pPr marL="628650" lvl="1" indent="-171450">
              <a:buFont typeface="Arial" panose="020B0604020202020204" pitchFamily="34" charset="0"/>
              <a:buChar char="•"/>
            </a:pPr>
            <a:endParaRPr lang="en-US" sz="2000" b="1" dirty="0">
              <a:latin typeface="Quicksand" pitchFamily="2" charset="77"/>
            </a:endParaRPr>
          </a:p>
          <a:p>
            <a:r>
              <a:rPr lang="en-US" sz="2000" b="1" dirty="0">
                <a:latin typeface="Quicksand" pitchFamily="2" charset="77"/>
              </a:rPr>
              <a:t>We Use This for Multiplication Step</a:t>
            </a: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x*w calculations.</a:t>
            </a:r>
          </a:p>
          <a:p>
            <a:pPr marL="171450" indent="-171450">
              <a:buFont typeface="Arial" panose="020B0604020202020204" pitchFamily="34" charset="0"/>
              <a:buChar char="•"/>
            </a:pPr>
            <a:endParaRPr lang="en-US" sz="1400" dirty="0">
              <a:latin typeface="Quicksand" pitchFamily="2" charset="77"/>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F43E456-3E86-4446-807F-BB50F31B5331}"/>
                  </a:ext>
                </a:extLst>
              </p:cNvPr>
              <p:cNvSpPr txBox="1"/>
              <p:nvPr/>
            </p:nvSpPr>
            <p:spPr>
              <a:xfrm>
                <a:off x="129249" y="1204136"/>
                <a:ext cx="386955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r>
                        <a:rPr lang="en-US" sz="1400" b="0" i="1" smtClean="0">
                          <a:solidFill>
                            <a:schemeClr val="tx1"/>
                          </a:solidFill>
                          <a:latin typeface="Cambria Math" panose="02040503050406030204" pitchFamily="18" charset="0"/>
                          <a:ea typeface="Cambria Math" panose="02040503050406030204" pitchFamily="18" charset="0"/>
                        </a:rPr>
                        <m:t>𝜑</m:t>
                      </m:r>
                      <m:r>
                        <a:rPr lang="en-US" sz="1400" b="0" i="1" smtClean="0">
                          <a:solidFill>
                            <a:schemeClr val="tx1"/>
                          </a:solidFill>
                          <a:latin typeface="Cambria Math" panose="02040503050406030204" pitchFamily="18" charset="0"/>
                        </a:rPr>
                        <m:t> </m:t>
                      </m:r>
                      <m:r>
                        <a:rPr lang="en-US" sz="1400" b="0" i="1" smtClean="0">
                          <a:latin typeface="Cambria Math" panose="02040503050406030204" pitchFamily="18" charset="0"/>
                        </a:rPr>
                        <m:t>(</m:t>
                      </m:r>
                      <m:sSub>
                        <m:sSubPr>
                          <m:ctrlPr>
                            <a:rPr lang="en-US" sz="140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𝑥</m:t>
                          </m:r>
                        </m:e>
                        <m:sub>
                          <m:r>
                            <a:rPr lang="en-US" sz="1400" i="1">
                              <a:solidFill>
                                <a:srgbClr val="FF0000"/>
                              </a:solidFill>
                              <a:latin typeface="Cambria Math" panose="02040503050406030204" pitchFamily="18" charset="0"/>
                            </a:rPr>
                            <m:t>1</m:t>
                          </m:r>
                        </m:sub>
                      </m:sSub>
                      <m:r>
                        <a:rPr lang="en-US" sz="1400" i="1" smtClean="0">
                          <a:solidFill>
                            <a:srgbClr val="FF0000"/>
                          </a:solidFill>
                          <a:latin typeface="Cambria Math" panose="02040503050406030204" pitchFamily="18" charset="0"/>
                          <a:ea typeface="Cambria Math" panose="02040503050406030204" pitchFamily="18" charset="0"/>
                        </a:rPr>
                        <m:t>∙</m:t>
                      </m:r>
                      <m:sSub>
                        <m:sSubPr>
                          <m:ctrlPr>
                            <a:rPr lang="en-US" sz="1400" i="1">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𝑤</m:t>
                          </m:r>
                        </m:e>
                        <m:sub>
                          <m:r>
                            <a:rPr lang="en-US" sz="1400" i="1">
                              <a:solidFill>
                                <a:srgbClr val="FF0000"/>
                              </a:solidFill>
                              <a:latin typeface="Cambria Math" panose="02040503050406030204" pitchFamily="18" charset="0"/>
                            </a:rPr>
                            <m:t>1</m:t>
                          </m:r>
                        </m:sub>
                      </m:sSub>
                      <m:r>
                        <a:rPr lang="en-US" sz="1400" b="0" i="1" smtClean="0">
                          <a:solidFill>
                            <a:schemeClr val="tx1"/>
                          </a:solidFill>
                          <a:latin typeface="Cambria Math" panose="02040503050406030204" pitchFamily="18" charset="0"/>
                        </a:rPr>
                        <m:t>+</m:t>
                      </m:r>
                      <m:sSub>
                        <m:sSubPr>
                          <m:ctrlPr>
                            <a:rPr lang="en-US" sz="1400" b="0" i="1" smtClean="0">
                              <a:solidFill>
                                <a:schemeClr val="tx1"/>
                              </a:solidFill>
                              <a:latin typeface="Cambria Math" panose="02040503050406030204" pitchFamily="18" charset="0"/>
                            </a:rPr>
                          </m:ctrlPr>
                        </m:sSubPr>
                        <m:e>
                          <m:r>
                            <a:rPr lang="en-US" sz="1400" b="0" i="1" smtClean="0">
                              <a:solidFill>
                                <a:schemeClr val="tx1"/>
                              </a:solidFill>
                              <a:latin typeface="Cambria Math" panose="02040503050406030204" pitchFamily="18" charset="0"/>
                            </a:rPr>
                            <m:t>𝑏</m:t>
                          </m:r>
                        </m:e>
                        <m:sub>
                          <m:r>
                            <a:rPr lang="en-US" sz="1400" b="0" i="1" smtClean="0">
                              <a:solidFill>
                                <a:schemeClr val="tx1"/>
                              </a:solidFill>
                              <a:latin typeface="Cambria Math" panose="02040503050406030204" pitchFamily="18" charset="0"/>
                            </a:rPr>
                            <m:t>1</m:t>
                          </m:r>
                        </m:sub>
                      </m:sSub>
                      <m:r>
                        <a:rPr lang="en-US" sz="1400" b="0" i="1" smtClean="0">
                          <a:latin typeface="Cambria Math" panose="02040503050406030204" pitchFamily="18" charset="0"/>
                        </a:rPr>
                        <m:t>)</m:t>
                      </m:r>
                    </m:oMath>
                  </m:oMathPara>
                </a14:m>
                <a:endParaRPr lang="en-US" sz="1400" dirty="0">
                  <a:latin typeface="Quicksand" pitchFamily="2" charset="77"/>
                </a:endParaRPr>
              </a:p>
            </p:txBody>
          </p:sp>
        </mc:Choice>
        <mc:Fallback xmlns="">
          <p:sp>
            <p:nvSpPr>
              <p:cNvPr id="8" name="TextBox 7">
                <a:extLst>
                  <a:ext uri="{FF2B5EF4-FFF2-40B4-BE49-F238E27FC236}">
                    <a16:creationId xmlns:a16="http://schemas.microsoft.com/office/drawing/2014/main" id="{8F43E456-3E86-4446-807F-BB50F31B5331}"/>
                  </a:ext>
                </a:extLst>
              </p:cNvPr>
              <p:cNvSpPr txBox="1">
                <a:spLocks noRot="1" noChangeAspect="1" noMove="1" noResize="1" noEditPoints="1" noAdjustHandles="1" noChangeArrowheads="1" noChangeShapeType="1" noTextEdit="1"/>
              </p:cNvSpPr>
              <p:nvPr/>
            </p:nvSpPr>
            <p:spPr>
              <a:xfrm>
                <a:off x="129249" y="1204136"/>
                <a:ext cx="3869553" cy="307777"/>
              </a:xfrm>
              <a:prstGeom prst="rect">
                <a:avLst/>
              </a:prstGeom>
              <a:blipFill>
                <a:blip r:embed="rId3"/>
                <a:stretch>
                  <a:fillRect b="-8000"/>
                </a:stretch>
              </a:blipFill>
            </p:spPr>
            <p:txBody>
              <a:bodyPr/>
              <a:lstStyle/>
              <a:p>
                <a:r>
                  <a:rPr lang="en-US">
                    <a:noFill/>
                  </a:rPr>
                  <a:t> </a:t>
                </a:r>
              </a:p>
            </p:txBody>
          </p:sp>
        </mc:Fallback>
      </mc:AlternateContent>
    </p:spTree>
    <p:extLst>
      <p:ext uri="{BB962C8B-B14F-4D97-AF65-F5344CB8AC3E}">
        <p14:creationId xmlns:p14="http://schemas.microsoft.com/office/powerpoint/2010/main" val="3490665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075144" y="586938"/>
            <a:ext cx="8041709" cy="923330"/>
          </a:xfrm>
          <a:prstGeom prst="rect">
            <a:avLst/>
          </a:prstGeom>
          <a:noFill/>
        </p:spPr>
        <p:txBody>
          <a:bodyPr wrap="square" rtlCol="0">
            <a:spAutoFit/>
          </a:bodyPr>
          <a:lstStyle/>
          <a:p>
            <a:pPr algn="ctr"/>
            <a:r>
              <a:rPr lang="en-US" sz="5400" dirty="0">
                <a:latin typeface="Economica" panose="02000506040000020004" pitchFamily="2" charset="77"/>
              </a:rPr>
              <a:t>Matrix Addition (Broadcast)</a:t>
            </a:r>
          </a:p>
        </p:txBody>
      </p:sp>
      <p:sp>
        <p:nvSpPr>
          <p:cNvPr id="5" name="TextBox 4">
            <a:extLst>
              <a:ext uri="{FF2B5EF4-FFF2-40B4-BE49-F238E27FC236}">
                <a16:creationId xmlns:a16="http://schemas.microsoft.com/office/drawing/2014/main" id="{F918CD34-FBAE-C04A-A20A-D231A5F2578D}"/>
              </a:ext>
            </a:extLst>
          </p:cNvPr>
          <p:cNvSpPr txBox="1"/>
          <p:nvPr/>
        </p:nvSpPr>
        <p:spPr>
          <a:xfrm>
            <a:off x="929424" y="1976448"/>
            <a:ext cx="3869553" cy="4278094"/>
          </a:xfrm>
          <a:prstGeom prst="rect">
            <a:avLst/>
          </a:prstGeom>
          <a:noFill/>
        </p:spPr>
        <p:txBody>
          <a:bodyPr wrap="square" rtlCol="0">
            <a:spAutoFit/>
          </a:bodyPr>
          <a:lstStyle/>
          <a:p>
            <a:r>
              <a:rPr lang="en-US" sz="2000" b="1" dirty="0">
                <a:latin typeface="Quicksand" pitchFamily="2" charset="77"/>
              </a:rPr>
              <a:t>Shape of the Two Tensors Needs to Conform</a:t>
            </a:r>
          </a:p>
          <a:p>
            <a:pPr marL="688975" lvl="1" indent="-230188">
              <a:buFont typeface="Arial" panose="020B0604020202020204" pitchFamily="34" charset="0"/>
              <a:buChar char="•"/>
            </a:pPr>
            <a:r>
              <a:rPr lang="en-US" sz="2000" dirty="0">
                <a:latin typeface="Quicksand" pitchFamily="2" charset="77"/>
              </a:rPr>
              <a:t>A + B will only work if A is cleanly divisible by B (or vice versa)</a:t>
            </a:r>
          </a:p>
          <a:p>
            <a:endParaRPr lang="en-US" sz="2000" b="1" dirty="0">
              <a:latin typeface="Quicksand" pitchFamily="2" charset="77"/>
            </a:endParaRPr>
          </a:p>
          <a:p>
            <a:r>
              <a:rPr lang="en-US" sz="2000" b="1" dirty="0">
                <a:latin typeface="Quicksand" pitchFamily="2" charset="77"/>
              </a:rPr>
              <a:t>Sum Element-wise</a:t>
            </a:r>
            <a:endParaRPr lang="en-US" sz="1400" dirty="0">
              <a:latin typeface="Quicksand" pitchFamily="2" charset="77"/>
            </a:endParaRPr>
          </a:p>
          <a:p>
            <a:pPr marL="628650" lvl="1" indent="-171450">
              <a:buFont typeface="Arial" panose="020B0604020202020204" pitchFamily="34" charset="0"/>
              <a:buChar char="•"/>
            </a:pPr>
            <a:r>
              <a:rPr lang="en-US" sz="2000" dirty="0">
                <a:latin typeface="Quicksand" pitchFamily="2" charset="77"/>
              </a:rPr>
              <a:t>Replicate B until it matches A’s dimensions, then perform element-wise addition.</a:t>
            </a:r>
          </a:p>
          <a:p>
            <a:pPr marL="628650" lvl="1" indent="-171450">
              <a:buFont typeface="Arial" panose="020B0604020202020204" pitchFamily="34" charset="0"/>
              <a:buChar char="•"/>
            </a:pPr>
            <a:endParaRPr lang="en-US" sz="2000" b="1" dirty="0">
              <a:latin typeface="Quicksand" pitchFamily="2" charset="77"/>
            </a:endParaRPr>
          </a:p>
          <a:p>
            <a:r>
              <a:rPr lang="en-US" sz="2000" b="1" dirty="0">
                <a:latin typeface="Quicksand" pitchFamily="2" charset="77"/>
              </a:rPr>
              <a:t>We Use This for the Addition Step</a:t>
            </a: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Add x*w and b (bias) </a:t>
            </a:r>
          </a:p>
          <a:p>
            <a:pPr marL="171450" indent="-171450">
              <a:buFont typeface="Arial" panose="020B0604020202020204" pitchFamily="34" charset="0"/>
              <a:buChar char="•"/>
            </a:pPr>
            <a:endParaRPr lang="en-US" sz="1400" dirty="0">
              <a:latin typeface="Quicksand" pitchFamily="2" charset="77"/>
            </a:endParaRPr>
          </a:p>
        </p:txBody>
      </p:sp>
      <p:pic>
        <p:nvPicPr>
          <p:cNvPr id="3078" name="Picture 6" descr="Computation on Arrays: Broadcasting | Python Data Science Handbook">
            <a:extLst>
              <a:ext uri="{FF2B5EF4-FFF2-40B4-BE49-F238E27FC236}">
                <a16:creationId xmlns:a16="http://schemas.microsoft.com/office/drawing/2014/main" id="{E0BD8688-97E7-E94B-888E-96554CDD19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6176" y="1831966"/>
            <a:ext cx="5486400" cy="41148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F17ADDE-7CCF-D64B-BA47-029E12B0BC6E}"/>
                  </a:ext>
                </a:extLst>
              </p:cNvPr>
              <p:cNvSpPr txBox="1"/>
              <p:nvPr/>
            </p:nvSpPr>
            <p:spPr>
              <a:xfrm>
                <a:off x="129249" y="1204136"/>
                <a:ext cx="386955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r>
                        <a:rPr lang="en-US" sz="1400" b="0" i="1" smtClean="0">
                          <a:solidFill>
                            <a:schemeClr val="tx1"/>
                          </a:solidFill>
                          <a:latin typeface="Cambria Math" panose="02040503050406030204" pitchFamily="18" charset="0"/>
                          <a:ea typeface="Cambria Math" panose="02040503050406030204" pitchFamily="18" charset="0"/>
                        </a:rPr>
                        <m:t>𝜑</m:t>
                      </m:r>
                      <m:r>
                        <a:rPr lang="en-US" sz="1400" b="0" i="1" smtClean="0">
                          <a:solidFill>
                            <a:schemeClr val="tx1"/>
                          </a:solidFill>
                          <a:latin typeface="Cambria Math" panose="02040503050406030204" pitchFamily="18" charset="0"/>
                        </a:rPr>
                        <m:t> </m:t>
                      </m:r>
                      <m:r>
                        <a:rPr lang="en-US" sz="1400" b="0" i="1" smtClean="0">
                          <a:latin typeface="Cambria Math" panose="02040503050406030204" pitchFamily="18" charset="0"/>
                        </a:rPr>
                        <m:t>(</m:t>
                      </m:r>
                      <m:sSub>
                        <m:sSubPr>
                          <m:ctrlPr>
                            <a:rPr lang="en-US" sz="140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𝑥</m:t>
                          </m:r>
                        </m:e>
                        <m:sub>
                          <m:r>
                            <a:rPr lang="en-US" sz="1400" i="1">
                              <a:solidFill>
                                <a:srgbClr val="FF0000"/>
                              </a:solidFill>
                              <a:latin typeface="Cambria Math" panose="02040503050406030204" pitchFamily="18" charset="0"/>
                            </a:rPr>
                            <m:t>1</m:t>
                          </m:r>
                        </m:sub>
                      </m:sSub>
                      <m:r>
                        <a:rPr lang="en-US" sz="1400" i="1" smtClean="0">
                          <a:solidFill>
                            <a:srgbClr val="FF0000"/>
                          </a:solidFill>
                          <a:latin typeface="Cambria Math" panose="02040503050406030204" pitchFamily="18" charset="0"/>
                          <a:ea typeface="Cambria Math" panose="02040503050406030204" pitchFamily="18" charset="0"/>
                        </a:rPr>
                        <m:t>∙</m:t>
                      </m:r>
                      <m:sSub>
                        <m:sSubPr>
                          <m:ctrlPr>
                            <a:rPr lang="en-US" sz="1400" i="1">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𝑤</m:t>
                          </m:r>
                        </m:e>
                        <m:sub>
                          <m:r>
                            <a:rPr lang="en-US" sz="1400" i="1">
                              <a:solidFill>
                                <a:srgbClr val="FF0000"/>
                              </a:solidFill>
                              <a:latin typeface="Cambria Math" panose="02040503050406030204" pitchFamily="18" charset="0"/>
                            </a:rPr>
                            <m:t>1</m:t>
                          </m:r>
                        </m:sub>
                      </m:sSub>
                      <m:r>
                        <a:rPr lang="en-US" sz="1400" b="0" i="1" smtClean="0">
                          <a:solidFill>
                            <a:srgbClr val="FF0000"/>
                          </a:solidFill>
                          <a:latin typeface="Cambria Math" panose="02040503050406030204" pitchFamily="18" charset="0"/>
                        </a:rPr>
                        <m:t>+</m:t>
                      </m:r>
                      <m:sSub>
                        <m:sSubPr>
                          <m:ctrlPr>
                            <a:rPr lang="en-US" sz="1400" b="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𝑏</m:t>
                          </m:r>
                        </m:e>
                        <m:sub>
                          <m:r>
                            <a:rPr lang="en-US" sz="1400" b="0" i="1" smtClean="0">
                              <a:solidFill>
                                <a:srgbClr val="FF0000"/>
                              </a:solidFill>
                              <a:latin typeface="Cambria Math" panose="02040503050406030204" pitchFamily="18" charset="0"/>
                            </a:rPr>
                            <m:t>1</m:t>
                          </m:r>
                        </m:sub>
                      </m:sSub>
                      <m:r>
                        <a:rPr lang="en-US" sz="1400" b="0" i="1" smtClean="0">
                          <a:latin typeface="Cambria Math" panose="02040503050406030204" pitchFamily="18" charset="0"/>
                        </a:rPr>
                        <m:t>)</m:t>
                      </m:r>
                    </m:oMath>
                  </m:oMathPara>
                </a14:m>
                <a:endParaRPr lang="en-US" sz="1400" dirty="0">
                  <a:latin typeface="Quicksand" pitchFamily="2" charset="77"/>
                </a:endParaRPr>
              </a:p>
            </p:txBody>
          </p:sp>
        </mc:Choice>
        <mc:Fallback xmlns="">
          <p:sp>
            <p:nvSpPr>
              <p:cNvPr id="8" name="TextBox 7">
                <a:extLst>
                  <a:ext uri="{FF2B5EF4-FFF2-40B4-BE49-F238E27FC236}">
                    <a16:creationId xmlns:a16="http://schemas.microsoft.com/office/drawing/2014/main" id="{8F17ADDE-7CCF-D64B-BA47-029E12B0BC6E}"/>
                  </a:ext>
                </a:extLst>
              </p:cNvPr>
              <p:cNvSpPr txBox="1">
                <a:spLocks noRot="1" noChangeAspect="1" noMove="1" noResize="1" noEditPoints="1" noAdjustHandles="1" noChangeArrowheads="1" noChangeShapeType="1" noTextEdit="1"/>
              </p:cNvSpPr>
              <p:nvPr/>
            </p:nvSpPr>
            <p:spPr>
              <a:xfrm>
                <a:off x="129249" y="1204136"/>
                <a:ext cx="3869553" cy="307777"/>
              </a:xfrm>
              <a:prstGeom prst="rect">
                <a:avLst/>
              </a:prstGeom>
              <a:blipFill>
                <a:blip r:embed="rId4"/>
                <a:stretch>
                  <a:fillRect b="-8000"/>
                </a:stretch>
              </a:blipFill>
            </p:spPr>
            <p:txBody>
              <a:bodyPr/>
              <a:lstStyle/>
              <a:p>
                <a:r>
                  <a:rPr lang="en-US">
                    <a:noFill/>
                  </a:rPr>
                  <a:t> </a:t>
                </a:r>
              </a:p>
            </p:txBody>
          </p:sp>
        </mc:Fallback>
      </mc:AlternateContent>
    </p:spTree>
    <p:extLst>
      <p:ext uri="{BB962C8B-B14F-4D97-AF65-F5344CB8AC3E}">
        <p14:creationId xmlns:p14="http://schemas.microsoft.com/office/powerpoint/2010/main" val="3664028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9664</TotalTime>
  <Words>4644</Words>
  <Application>Microsoft Macintosh PowerPoint</Application>
  <PresentationFormat>Widescreen</PresentationFormat>
  <Paragraphs>447</Paragraphs>
  <Slides>43</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Calibri</vt:lpstr>
      <vt:lpstr>Calibri Light</vt:lpstr>
      <vt:lpstr>Cambria Math</vt:lpstr>
      <vt:lpstr>Economica</vt:lpstr>
      <vt:lpstr>Garamond</vt:lpstr>
      <vt:lpstr>Quicksand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Gordon Burtch</dc:creator>
  <cp:lastModifiedBy>David Gordon Burtch</cp:lastModifiedBy>
  <cp:revision>92</cp:revision>
  <cp:lastPrinted>2020-10-20T21:27:15Z</cp:lastPrinted>
  <dcterms:created xsi:type="dcterms:W3CDTF">2019-12-28T13:51:56Z</dcterms:created>
  <dcterms:modified xsi:type="dcterms:W3CDTF">2022-01-26T20:42:43Z</dcterms:modified>
</cp:coreProperties>
</file>