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414" r:id="rId3"/>
    <p:sldId id="415" r:id="rId4"/>
    <p:sldId id="416" r:id="rId5"/>
    <p:sldId id="423" r:id="rId6"/>
    <p:sldId id="422" r:id="rId7"/>
    <p:sldId id="421" r:id="rId8"/>
    <p:sldId id="424" r:id="rId9"/>
    <p:sldId id="425" r:id="rId10"/>
    <p:sldId id="426" r:id="rId11"/>
    <p:sldId id="417" r:id="rId12"/>
    <p:sldId id="428" r:id="rId13"/>
    <p:sldId id="429" r:id="rId14"/>
    <p:sldId id="430" r:id="rId15"/>
    <p:sldId id="431" r:id="rId16"/>
    <p:sldId id="4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4"/>
    <p:restoredTop sz="70978"/>
  </p:normalViewPr>
  <p:slideViewPr>
    <p:cSldViewPr snapToGrid="0" snapToObjects="1">
      <p:cViewPr varScale="1">
        <p:scale>
          <a:sx n="94" d="100"/>
          <a:sy n="94" d="100"/>
        </p:scale>
        <p:origin x="2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forward to think about in the context of binary indicators (something is true, versus it’s not true). But, often we have features that take on continuous values, where it’s not a matter of if they are present or not, it’s a matter of whether the particular </a:t>
            </a:r>
            <a:r>
              <a:rPr lang="en-US" i="1" dirty="0"/>
              <a:t>value </a:t>
            </a:r>
            <a:r>
              <a:rPr lang="en-US" i="0" dirty="0"/>
              <a:t>is present or not. It would be impossible to brute force over infinite real values. Even with categorical variables, it can get quite computationally expensive. So, we end up using monte </a:t>
            </a:r>
            <a:r>
              <a:rPr lang="en-US" i="0" dirty="0" err="1"/>
              <a:t>carlo</a:t>
            </a:r>
            <a:r>
              <a:rPr lang="en-US" i="0" dirty="0"/>
              <a:t> techniques, simulating / sampling.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412236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we have a model for predicting apartment value, which has a handful of features. Near greenspace, what floor we are on, square footage, and whether pets are allowed. The average prediction across the entire sample of data is 310,000 EUR. Our permutations of coalition members here would be based on something like, near green space versus not, floors 0-9, binned square footage values, and cat or not.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12092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123425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377007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www.oreilly.com</a:t>
            </a:r>
            <a:r>
              <a:rPr lang="en-US" dirty="0"/>
              <a:t>/content/introduction-to-local-interpretable-model-agnostic-explanations-lime/</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19374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www.oreilly.com</a:t>
            </a:r>
            <a:r>
              <a:rPr lang="en-US"/>
              <a:t>/content/introduction-to-local-interpretable-model-agnostic-explanations-lime/</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406198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169600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3/9/22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3/9/22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3/9/22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3/9/22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3/9/22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3/9/22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3/9/22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3/9/22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3/9/22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3/9/22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3/9/22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7: Interpretable ML </a:t>
            </a:r>
            <a:br>
              <a:rPr lang="en-US" sz="2800" dirty="0">
                <a:latin typeface="Economica" panose="02000506040000020004" pitchFamily="2" charset="77"/>
              </a:rPr>
            </a:br>
            <a:r>
              <a:rPr lang="en-US" sz="2800" dirty="0">
                <a:latin typeface="Economica" panose="02000506040000020004" pitchFamily="2" charset="77"/>
              </a:rPr>
              <a:t>for Neural Networks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pic>
        <p:nvPicPr>
          <p:cNvPr id="2" name="Picture 1">
            <a:extLst>
              <a:ext uri="{FF2B5EF4-FFF2-40B4-BE49-F238E27FC236}">
                <a16:creationId xmlns:a16="http://schemas.microsoft.com/office/drawing/2014/main" id="{82D43587-8638-054E-B7C4-B9D84AE3BDD4}"/>
              </a:ext>
            </a:extLst>
          </p:cNvPr>
          <p:cNvPicPr>
            <a:picLocks noChangeAspect="1"/>
          </p:cNvPicPr>
          <p:nvPr/>
        </p:nvPicPr>
        <p:blipFill>
          <a:blip r:embed="rId2"/>
          <a:stretch>
            <a:fillRect/>
          </a:stretch>
        </p:blipFill>
        <p:spPr>
          <a:xfrm>
            <a:off x="4866416" y="3197697"/>
            <a:ext cx="2459166" cy="1948773"/>
          </a:xfrm>
          <a:prstGeom prst="rect">
            <a:avLst/>
          </a:prstGeom>
        </p:spPr>
      </p:pic>
      <p:sp>
        <p:nvSpPr>
          <p:cNvPr id="6" name="TextBox 5">
            <a:extLst>
              <a:ext uri="{FF2B5EF4-FFF2-40B4-BE49-F238E27FC236}">
                <a16:creationId xmlns:a16="http://schemas.microsoft.com/office/drawing/2014/main" id="{3B8FC0D7-8686-124B-BAF0-8D42D117E8B0}"/>
              </a:ext>
            </a:extLst>
          </p:cNvPr>
          <p:cNvSpPr txBox="1"/>
          <p:nvPr/>
        </p:nvSpPr>
        <p:spPr>
          <a:xfrm>
            <a:off x="995679" y="1858752"/>
            <a:ext cx="10200640" cy="4524315"/>
          </a:xfrm>
          <a:prstGeom prst="rect">
            <a:avLst/>
          </a:prstGeom>
          <a:noFill/>
        </p:spPr>
        <p:txBody>
          <a:bodyPr wrap="square" rtlCol="0">
            <a:spAutoFit/>
          </a:bodyPr>
          <a:lstStyle/>
          <a:p>
            <a:pPr algn="just"/>
            <a:r>
              <a:rPr lang="en-US" b="1" u="sng" dirty="0">
                <a:solidFill>
                  <a:schemeClr val="accent1"/>
                </a:solidFill>
                <a:latin typeface="LM Roman 10" pitchFamily="2" charset="77"/>
              </a:rPr>
              <a:t>Average of Marginal Contributions:</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When we average over each player’s marginal contributions (note, on the right, the marginal payouts are ordered by A, B, C)…</a:t>
            </a: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algn="just"/>
            <a:endParaRPr lang="en-US" dirty="0">
              <a:latin typeface="LM Roman 10" pitchFamily="2" charset="77"/>
            </a:endParaRPr>
          </a:p>
          <a:p>
            <a:pPr algn="just"/>
            <a:r>
              <a:rPr lang="en-US" dirty="0">
                <a:latin typeface="LM Roman 10" pitchFamily="2" charset="77"/>
              </a:rPr>
              <a:t>… we find that A contributes an average of (80 + 80 + 24 + 18 + 15 + 18) / 6 = 39.167, B contributes an average of 20.667, and C contributes an average of 30.167. These are our payoff weights, e.g., A contributes ~ twice as much as B.</a:t>
            </a:r>
          </a:p>
        </p:txBody>
      </p:sp>
    </p:spTree>
    <p:extLst>
      <p:ext uri="{BB962C8B-B14F-4D97-AF65-F5344CB8AC3E}">
        <p14:creationId xmlns:p14="http://schemas.microsoft.com/office/powerpoint/2010/main" val="202292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1754326"/>
          </a:xfrm>
          <a:prstGeom prst="rect">
            <a:avLst/>
          </a:prstGeom>
          <a:noFill/>
        </p:spPr>
        <p:txBody>
          <a:bodyPr wrap="square" rtlCol="0">
            <a:spAutoFit/>
          </a:bodyPr>
          <a:lstStyle/>
          <a:p>
            <a:pPr algn="just"/>
            <a:r>
              <a:rPr lang="en-US" b="1" u="sng" dirty="0">
                <a:solidFill>
                  <a:schemeClr val="accent1"/>
                </a:solidFill>
                <a:latin typeface="LM Roman 10" pitchFamily="2" charset="77"/>
              </a:rPr>
              <a:t>Prediction Scenario:</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We have a machine learning model that predicts some label. </a:t>
            </a:r>
          </a:p>
          <a:p>
            <a:pPr marL="285750" indent="-285750" algn="just">
              <a:buFont typeface="Arial" panose="020B0604020202020204" pitchFamily="34" charset="0"/>
              <a:buChar char="•"/>
            </a:pPr>
            <a:r>
              <a:rPr lang="en-US" dirty="0">
                <a:latin typeface="LM Roman 10" pitchFamily="2" charset="77"/>
              </a:rPr>
              <a:t>We have many games, i.e., the predictions the model produces for each observation.</a:t>
            </a:r>
          </a:p>
          <a:p>
            <a:pPr marL="285750" indent="-285750" algn="just">
              <a:buFont typeface="Arial" panose="020B0604020202020204" pitchFamily="34" charset="0"/>
              <a:buChar char="•"/>
            </a:pPr>
            <a:r>
              <a:rPr lang="en-US" dirty="0">
                <a:latin typeface="LM Roman 10" pitchFamily="2" charset="77"/>
              </a:rPr>
              <a:t>We thus have different coalitions of players, i.e., combinations of feature-</a:t>
            </a:r>
            <a:r>
              <a:rPr lang="en-US" i="1" dirty="0">
                <a:latin typeface="LM Roman 10" pitchFamily="2" charset="77"/>
              </a:rPr>
              <a:t>values</a:t>
            </a:r>
            <a:r>
              <a:rPr lang="en-US" dirty="0">
                <a:latin typeface="LM Roman 10" pitchFamily="2" charset="77"/>
              </a:rPr>
              <a:t>.</a:t>
            </a:r>
          </a:p>
          <a:p>
            <a:pPr marL="285750" indent="-285750" algn="just">
              <a:buFont typeface="Arial" panose="020B0604020202020204" pitchFamily="34" charset="0"/>
              <a:buChar char="•"/>
            </a:pPr>
            <a:r>
              <a:rPr lang="en-US" dirty="0">
                <a:latin typeface="LM Roman 10" pitchFamily="2" charset="77"/>
              </a:rPr>
              <a:t>Note that the average marginal contribution for a feature could be negative here.</a:t>
            </a:r>
          </a:p>
        </p:txBody>
      </p:sp>
      <p:pic>
        <p:nvPicPr>
          <p:cNvPr id="2" name="Picture 2" descr="One sample repetition to estimate the contribution of `cat-banned` to the prediction when added to the coalition of `park-nearby` and `area-50`.">
            <a:extLst>
              <a:ext uri="{FF2B5EF4-FFF2-40B4-BE49-F238E27FC236}">
                <a16:creationId xmlns:a16="http://schemas.microsoft.com/office/drawing/2014/main" id="{AA507A08-8C75-5A44-A756-5F0E6FC67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49" y="3600481"/>
            <a:ext cx="4611512" cy="29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2308324"/>
          </a:xfrm>
          <a:prstGeom prst="rect">
            <a:avLst/>
          </a:prstGeom>
          <a:noFill/>
        </p:spPr>
        <p:txBody>
          <a:bodyPr wrap="square" rtlCol="0">
            <a:spAutoFit/>
          </a:bodyPr>
          <a:lstStyle/>
          <a:p>
            <a:pPr algn="just"/>
            <a:r>
              <a:rPr lang="en-US" b="1" u="sng" dirty="0">
                <a:solidFill>
                  <a:schemeClr val="accent1"/>
                </a:solidFill>
                <a:latin typeface="LM Roman 10" pitchFamily="2" charset="77"/>
              </a:rPr>
              <a:t>Procedure – Marginal Contribution of ‘Pets Allowed’:</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We can cycle through all permutations of feature-values, just like in the escape room example. </a:t>
            </a:r>
          </a:p>
          <a:p>
            <a:pPr marL="285750" indent="-285750" algn="just">
              <a:buFont typeface="Arial" panose="020B0604020202020204" pitchFamily="34" charset="0"/>
              <a:buChar char="•"/>
            </a:pPr>
            <a:r>
              <a:rPr lang="en-US" dirty="0">
                <a:latin typeface="LM Roman 10" pitchFamily="2" charset="77"/>
              </a:rPr>
              <a:t>For a given feature value, we can randomly replace it with some other value from the data. Additionally, we can randomly replace other feature values with alternatives from the data.</a:t>
            </a:r>
          </a:p>
          <a:p>
            <a:pPr marL="285750" indent="-285750" algn="just">
              <a:buFont typeface="Arial" panose="020B0604020202020204" pitchFamily="34" charset="0"/>
              <a:buChar char="•"/>
            </a:pPr>
            <a:r>
              <a:rPr lang="en-US" dirty="0">
                <a:latin typeface="LM Roman 10" pitchFamily="2" charset="77"/>
              </a:rPr>
              <a:t>If we consider enough ‘counterfactuals’, we gain a sense of how ‘moving across a feature’s values’ affects the marginal prediction, under many combinations of </a:t>
            </a:r>
            <a:r>
              <a:rPr lang="en-US" i="1" dirty="0">
                <a:latin typeface="LM Roman 10" pitchFamily="2" charset="77"/>
              </a:rPr>
              <a:t>other</a:t>
            </a:r>
            <a:r>
              <a:rPr lang="en-US" dirty="0">
                <a:latin typeface="LM Roman 10" pitchFamily="2" charset="77"/>
              </a:rPr>
              <a:t> feature values (partners). </a:t>
            </a:r>
          </a:p>
        </p:txBody>
      </p:sp>
      <p:pic>
        <p:nvPicPr>
          <p:cNvPr id="3074" name="Picture 2" descr="9.5 Shapley Values | Interpretable Machine Learning">
            <a:extLst>
              <a:ext uri="{FF2B5EF4-FFF2-40B4-BE49-F238E27FC236}">
                <a16:creationId xmlns:a16="http://schemas.microsoft.com/office/drawing/2014/main" id="{CDCCFEA7-2A2A-AE43-99D1-5AF5EA5E9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809" y="3978475"/>
            <a:ext cx="3888380" cy="267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63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2031325"/>
          </a:xfrm>
          <a:prstGeom prst="rect">
            <a:avLst/>
          </a:prstGeom>
          <a:noFill/>
        </p:spPr>
        <p:txBody>
          <a:bodyPr wrap="square" rtlCol="0">
            <a:spAutoFit/>
          </a:bodyPr>
          <a:lstStyle/>
          <a:p>
            <a:pPr algn="just"/>
            <a:r>
              <a:rPr lang="en-US" b="1" u="sng" dirty="0">
                <a:solidFill>
                  <a:schemeClr val="accent1"/>
                </a:solidFill>
                <a:latin typeface="LM Roman 10" pitchFamily="2" charset="77"/>
              </a:rPr>
              <a:t>Marginal Contribution of a Pixel:</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In a CNN, our input predictors are pixels. We can do the same thing here using pixel values. </a:t>
            </a:r>
          </a:p>
          <a:p>
            <a:pPr marL="285750" indent="-285750" algn="just">
              <a:buFont typeface="Arial" panose="020B0604020202020204" pitchFamily="34" charset="0"/>
              <a:buChar char="•"/>
            </a:pPr>
            <a:r>
              <a:rPr lang="en-US" dirty="0">
                <a:latin typeface="LM Roman 10" pitchFamily="2" charset="77"/>
              </a:rPr>
              <a:t>We can figure out a Shapley value for a particular pixel position, in a particular color channel, for feature values that range from 0 to 255. </a:t>
            </a:r>
          </a:p>
          <a:p>
            <a:pPr marL="285750" indent="-285750" algn="just">
              <a:buFont typeface="Arial" panose="020B0604020202020204" pitchFamily="34" charset="0"/>
              <a:buChar char="•"/>
            </a:pPr>
            <a:r>
              <a:rPr lang="en-US" dirty="0">
                <a:latin typeface="LM Roman 10" pitchFamily="2" charset="77"/>
              </a:rPr>
              <a:t>To simplify the problem, we might also work with super-pixels (group pixels, averaging their feature-values). </a:t>
            </a:r>
          </a:p>
        </p:txBody>
      </p:sp>
      <p:pic>
        <p:nvPicPr>
          <p:cNvPr id="4098" name="Picture 2" descr="Unboxing Black Box Models: Explainable AI for Deep Learning Models | by  Prarthana Saikia | Medium">
            <a:extLst>
              <a:ext uri="{FF2B5EF4-FFF2-40B4-BE49-F238E27FC236}">
                <a16:creationId xmlns:a16="http://schemas.microsoft.com/office/drawing/2014/main" id="{527F7112-448A-9141-A513-372B376AD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227" y="4213327"/>
            <a:ext cx="9745544" cy="197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9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732429" y="586938"/>
            <a:ext cx="10727139" cy="923330"/>
          </a:xfrm>
          <a:prstGeom prst="rect">
            <a:avLst/>
          </a:prstGeom>
          <a:noFill/>
        </p:spPr>
        <p:txBody>
          <a:bodyPr wrap="square" rtlCol="0">
            <a:spAutoFit/>
          </a:bodyPr>
          <a:lstStyle/>
          <a:p>
            <a:pPr algn="ctr"/>
            <a:r>
              <a:rPr lang="en-US" sz="5400" dirty="0">
                <a:latin typeface="Economica" panose="02000506040000020004" pitchFamily="2" charset="77"/>
              </a:rPr>
              <a:t>Local Interpretable Model-agnostic Explanations</a:t>
            </a:r>
          </a:p>
        </p:txBody>
      </p:sp>
      <p:sp>
        <p:nvSpPr>
          <p:cNvPr id="5" name="TextBox 4">
            <a:extLst>
              <a:ext uri="{FF2B5EF4-FFF2-40B4-BE49-F238E27FC236}">
                <a16:creationId xmlns:a16="http://schemas.microsoft.com/office/drawing/2014/main" id="{0973023E-BE17-F14B-A535-7964B2E1084C}"/>
              </a:ext>
            </a:extLst>
          </p:cNvPr>
          <p:cNvSpPr txBox="1"/>
          <p:nvPr/>
        </p:nvSpPr>
        <p:spPr>
          <a:xfrm>
            <a:off x="995679" y="1858752"/>
            <a:ext cx="7206625" cy="4247317"/>
          </a:xfrm>
          <a:prstGeom prst="rect">
            <a:avLst/>
          </a:prstGeom>
          <a:noFill/>
        </p:spPr>
        <p:txBody>
          <a:bodyPr wrap="square" rtlCol="0">
            <a:spAutoFit/>
          </a:bodyPr>
          <a:lstStyle/>
          <a:p>
            <a:r>
              <a:rPr lang="en-US" b="1" u="sng" dirty="0">
                <a:solidFill>
                  <a:srgbClr val="00B050"/>
                </a:solidFill>
                <a:latin typeface="LM Roman 10" pitchFamily="2" charset="77"/>
              </a:rPr>
              <a:t>Procedure – Local Perturbations of the Data:</a:t>
            </a:r>
          </a:p>
          <a:p>
            <a:endParaRPr lang="en-US" b="1" u="sng" dirty="0">
              <a:solidFill>
                <a:schemeClr val="accent6"/>
              </a:solidFill>
              <a:latin typeface="LM Roman 10" pitchFamily="2" charset="77"/>
            </a:endParaRPr>
          </a:p>
          <a:p>
            <a:pPr marL="285750" indent="-285750">
              <a:buFont typeface="Arial" panose="020B0604020202020204" pitchFamily="34" charset="0"/>
              <a:buChar char="•"/>
            </a:pPr>
            <a:r>
              <a:rPr lang="en-US" dirty="0">
                <a:latin typeface="LM Roman 10" pitchFamily="2" charset="77"/>
              </a:rPr>
              <a:t>We assume that a features’ contributions to the prediction can be locally approximated by a linear regression. Then:</a:t>
            </a:r>
          </a:p>
          <a:p>
            <a:pPr marL="285750" indent="-285750">
              <a:buFont typeface="Arial" panose="020B0604020202020204" pitchFamily="34" charset="0"/>
              <a:buChar char="•"/>
            </a:pPr>
            <a:endParaRPr lang="en-US" dirty="0">
              <a:latin typeface="LM Roman 10" pitchFamily="2" charset="77"/>
            </a:endParaRPr>
          </a:p>
          <a:p>
            <a:pPr marL="800100" lvl="1" indent="-342900">
              <a:buFont typeface="+mj-lt"/>
              <a:buAutoNum type="arabicPeriod"/>
            </a:pPr>
            <a:r>
              <a:rPr lang="en-US" dirty="0">
                <a:latin typeface="LM Roman 10" pitchFamily="2" charset="77"/>
              </a:rPr>
              <a:t>For a given prediction, </a:t>
            </a:r>
            <a:r>
              <a:rPr lang="en-US" b="1" dirty="0">
                <a:solidFill>
                  <a:srgbClr val="00B050"/>
                </a:solidFill>
                <a:latin typeface="LM Roman 10" pitchFamily="2" charset="77"/>
              </a:rPr>
              <a:t>randomly perturb the observation </a:t>
            </a:r>
            <a:r>
              <a:rPr lang="en-US" dirty="0">
                <a:latin typeface="LM Roman 10" pitchFamily="2" charset="77"/>
              </a:rPr>
              <a:t>(modify its feature values), repeatedly, and </a:t>
            </a:r>
            <a:r>
              <a:rPr lang="en-US" b="1" dirty="0">
                <a:solidFill>
                  <a:srgbClr val="00B050"/>
                </a:solidFill>
                <a:latin typeface="LM Roman 10" pitchFamily="2" charset="77"/>
              </a:rPr>
              <a:t>recover the associated predictions </a:t>
            </a:r>
            <a:r>
              <a:rPr lang="en-US" dirty="0">
                <a:latin typeface="LM Roman 10" pitchFamily="2" charset="77"/>
              </a:rPr>
              <a:t>for each synthetic observation. </a:t>
            </a:r>
          </a:p>
          <a:p>
            <a:pPr marL="800100" lvl="1" indent="-342900">
              <a:buFont typeface="+mj-lt"/>
              <a:buAutoNum type="arabicPeriod"/>
            </a:pPr>
            <a:r>
              <a:rPr lang="en-US" dirty="0">
                <a:latin typeface="LM Roman 10" pitchFamily="2" charset="77"/>
              </a:rPr>
              <a:t>This procedure </a:t>
            </a:r>
            <a:r>
              <a:rPr lang="en-US" b="1" dirty="0">
                <a:solidFill>
                  <a:srgbClr val="00B050"/>
                </a:solidFill>
                <a:latin typeface="LM Roman 10" pitchFamily="2" charset="77"/>
              </a:rPr>
              <a:t>yields an observation-specific dataset</a:t>
            </a:r>
            <a:r>
              <a:rPr lang="en-US" dirty="0">
                <a:latin typeface="LM Roman 10" pitchFamily="2" charset="77"/>
              </a:rPr>
              <a:t>. Use the dataset to </a:t>
            </a:r>
            <a:r>
              <a:rPr lang="en-US" b="1" dirty="0">
                <a:solidFill>
                  <a:srgbClr val="00B050"/>
                </a:solidFill>
                <a:latin typeface="LM Roman 10" pitchFamily="2" charset="77"/>
              </a:rPr>
              <a:t>estimate a weighted linear regression</a:t>
            </a:r>
            <a:r>
              <a:rPr lang="en-US" dirty="0">
                <a:latin typeface="LM Roman 10" pitchFamily="2" charset="77"/>
              </a:rPr>
              <a:t> on the dataset, weighting observations inversely by their distance / dissimilarity from the original observation. </a:t>
            </a:r>
          </a:p>
          <a:p>
            <a:pPr marL="800100" lvl="1" indent="-342900">
              <a:buFont typeface="+mj-lt"/>
              <a:buAutoNum type="arabicPeriod"/>
            </a:pPr>
            <a:r>
              <a:rPr lang="en-US" b="1" dirty="0">
                <a:solidFill>
                  <a:srgbClr val="00B050"/>
                </a:solidFill>
                <a:latin typeface="LM Roman 10" pitchFamily="2" charset="77"/>
              </a:rPr>
              <a:t>Beta coefficients</a:t>
            </a:r>
            <a:r>
              <a:rPr lang="en-US" dirty="0">
                <a:latin typeface="LM Roman 10" pitchFamily="2" charset="77"/>
              </a:rPr>
              <a:t> reflect features’ localized marginal contributions to the prediction.</a:t>
            </a:r>
          </a:p>
        </p:txBody>
      </p:sp>
      <p:pic>
        <p:nvPicPr>
          <p:cNvPr id="1028" name="Picture 4">
            <a:extLst>
              <a:ext uri="{FF2B5EF4-FFF2-40B4-BE49-F238E27FC236}">
                <a16:creationId xmlns:a16="http://schemas.microsoft.com/office/drawing/2014/main" id="{089CC792-5D5B-384E-8C46-CDE9D964C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7366" y="2593073"/>
            <a:ext cx="2558955" cy="255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6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732429" y="586938"/>
            <a:ext cx="10727139" cy="923330"/>
          </a:xfrm>
          <a:prstGeom prst="rect">
            <a:avLst/>
          </a:prstGeom>
          <a:noFill/>
        </p:spPr>
        <p:txBody>
          <a:bodyPr wrap="square" rtlCol="0">
            <a:spAutoFit/>
          </a:bodyPr>
          <a:lstStyle/>
          <a:p>
            <a:pPr algn="ctr"/>
            <a:r>
              <a:rPr lang="en-US" sz="5400" dirty="0">
                <a:latin typeface="Economica" panose="02000506040000020004" pitchFamily="2" charset="77"/>
              </a:rPr>
              <a:t>Local Interpretable Model-agnostic Explanations</a:t>
            </a:r>
          </a:p>
        </p:txBody>
      </p:sp>
      <p:pic>
        <p:nvPicPr>
          <p:cNvPr id="1026" name="Picture 2" descr="Explaining a prediction with LIME">
            <a:extLst>
              <a:ext uri="{FF2B5EF4-FFF2-40B4-BE49-F238E27FC236}">
                <a16:creationId xmlns:a16="http://schemas.microsoft.com/office/drawing/2014/main" id="{2F0770F4-5D32-3D4A-8CC4-34426EFF7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013" y="1869743"/>
            <a:ext cx="8237974" cy="415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5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539430"/>
          </a:xfrm>
          <a:prstGeom prst="rect">
            <a:avLst/>
          </a:prstGeom>
          <a:noFill/>
        </p:spPr>
        <p:txBody>
          <a:bodyPr wrap="square" rtlCol="0">
            <a:spAutoFit/>
          </a:bodyPr>
          <a:lstStyle/>
          <a:p>
            <a:r>
              <a:rPr lang="en-US" sz="2000" b="1" dirty="0">
                <a:latin typeface="Quicksand" pitchFamily="2" charset="77"/>
              </a:rPr>
              <a:t>Blackbox Models</a:t>
            </a:r>
          </a:p>
          <a:p>
            <a:pPr marL="342900" indent="-342900">
              <a:buFont typeface="Arial" panose="020B0604020202020204" pitchFamily="34" charset="0"/>
              <a:buChar char="•"/>
            </a:pPr>
            <a:r>
              <a:rPr lang="en-US" dirty="0">
                <a:latin typeface="Quicksand" pitchFamily="2" charset="77"/>
              </a:rPr>
              <a:t>Tension between interpretability and performance.</a:t>
            </a:r>
          </a:p>
          <a:p>
            <a:endParaRPr lang="en-US" b="1" dirty="0">
              <a:latin typeface="Quicksand" pitchFamily="2" charset="77"/>
            </a:endParaRPr>
          </a:p>
          <a:p>
            <a:r>
              <a:rPr lang="en-US" sz="2000" b="1" dirty="0">
                <a:latin typeface="Quicksand" pitchFamily="2" charset="77"/>
              </a:rPr>
              <a:t>Shapley Values</a:t>
            </a:r>
          </a:p>
          <a:p>
            <a:pPr marL="285750" indent="-285750">
              <a:buFont typeface="Arial" panose="020B0604020202020204" pitchFamily="34" charset="0"/>
              <a:buChar char="•"/>
            </a:pPr>
            <a:r>
              <a:rPr lang="en-US" dirty="0"/>
              <a:t>Cooperative game-theory and idea behind Shapley values.</a:t>
            </a:r>
          </a:p>
          <a:p>
            <a:pPr marL="285750" indent="-285750">
              <a:buFont typeface="Arial" panose="020B0604020202020204" pitchFamily="34" charset="0"/>
              <a:buChar char="•"/>
            </a:pPr>
            <a:endParaRPr lang="en-US" dirty="0"/>
          </a:p>
          <a:p>
            <a:r>
              <a:rPr lang="en-US" sz="2000" b="1" dirty="0">
                <a:latin typeface="Quicksand" pitchFamily="2" charset="77"/>
              </a:rPr>
              <a:t>SHAP Library</a:t>
            </a:r>
          </a:p>
          <a:p>
            <a:pPr marL="285750" indent="-285750">
              <a:buFont typeface="Arial" panose="020B0604020202020204" pitchFamily="34" charset="0"/>
              <a:buChar char="•"/>
            </a:pPr>
            <a:r>
              <a:rPr lang="en-US" dirty="0"/>
              <a:t>How we apply </a:t>
            </a:r>
            <a:r>
              <a:rPr lang="en-US" dirty="0" err="1"/>
              <a:t>Shaply</a:t>
            </a:r>
            <a:r>
              <a:rPr lang="en-US" dirty="0"/>
              <a:t> values to ML models.</a:t>
            </a:r>
          </a:p>
          <a:p>
            <a:pPr marL="285750" indent="-285750">
              <a:buFont typeface="Arial" panose="020B0604020202020204" pitchFamily="34" charset="0"/>
              <a:buChar char="•"/>
            </a:pPr>
            <a:endParaRPr lang="en-US" dirty="0"/>
          </a:p>
          <a:p>
            <a:r>
              <a:rPr lang="en-US" b="1" dirty="0"/>
              <a:t>LIME</a:t>
            </a:r>
          </a:p>
          <a:p>
            <a:pPr marL="285750" indent="-285750">
              <a:buFont typeface="Arial" panose="020B0604020202020204" pitchFamily="34" charset="0"/>
              <a:buChar char="•"/>
            </a:pPr>
            <a:r>
              <a:rPr lang="en-US" dirty="0"/>
              <a:t>Alternative technique for estimating features’ marginal effects.</a:t>
            </a:r>
          </a:p>
          <a:p>
            <a:endParaRPr lang="en-US" sz="2000" dirty="0"/>
          </a:p>
        </p:txBody>
      </p:sp>
      <p:pic>
        <p:nvPicPr>
          <p:cNvPr id="11266" name="Picture 2" descr="Build an Effective Meeting Agenda Template | WorkPatterns">
            <a:extLst>
              <a:ext uri="{FF2B5EF4-FFF2-40B4-BE49-F238E27FC236}">
                <a16:creationId xmlns:a16="http://schemas.microsoft.com/office/drawing/2014/main" id="{1B2BD26E-97E2-9542-A425-F7BAD37BD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516" y="3410476"/>
            <a:ext cx="5586484" cy="293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609600" y="586938"/>
            <a:ext cx="10972800" cy="923330"/>
          </a:xfrm>
          <a:prstGeom prst="rect">
            <a:avLst/>
          </a:prstGeom>
          <a:noFill/>
        </p:spPr>
        <p:txBody>
          <a:bodyPr wrap="square" rtlCol="0">
            <a:spAutoFit/>
          </a:bodyPr>
          <a:lstStyle/>
          <a:p>
            <a:pPr algn="ctr"/>
            <a:r>
              <a:rPr lang="en-US" sz="5400" dirty="0">
                <a:latin typeface="Economica" panose="02000506040000020004" pitchFamily="2" charset="77"/>
              </a:rPr>
              <a:t>Tension: Interpretability vs Performance</a:t>
            </a:r>
          </a:p>
        </p:txBody>
      </p:sp>
      <p:pic>
        <p:nvPicPr>
          <p:cNvPr id="3074" name="Picture 2" descr="The trade-off between interpretability and accuracy of some relevant ML...  | Download Scientific Diagram">
            <a:extLst>
              <a:ext uri="{FF2B5EF4-FFF2-40B4-BE49-F238E27FC236}">
                <a16:creationId xmlns:a16="http://schemas.microsoft.com/office/drawing/2014/main" id="{3132C066-F1E3-114C-AE85-053497EB9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597" y="2040522"/>
            <a:ext cx="6523841" cy="429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1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Values</a:t>
            </a:r>
          </a:p>
        </p:txBody>
      </p:sp>
      <p:sp>
        <p:nvSpPr>
          <p:cNvPr id="3" name="TextBox 2">
            <a:extLst>
              <a:ext uri="{FF2B5EF4-FFF2-40B4-BE49-F238E27FC236}">
                <a16:creationId xmlns:a16="http://schemas.microsoft.com/office/drawing/2014/main" id="{41CA2310-C29E-584B-BD0D-B80DE91DA751}"/>
              </a:ext>
            </a:extLst>
          </p:cNvPr>
          <p:cNvSpPr txBox="1"/>
          <p:nvPr/>
        </p:nvSpPr>
        <p:spPr>
          <a:xfrm>
            <a:off x="1986279" y="2038479"/>
            <a:ext cx="8219440" cy="3416320"/>
          </a:xfrm>
          <a:prstGeom prst="rect">
            <a:avLst/>
          </a:prstGeom>
          <a:noFill/>
        </p:spPr>
        <p:txBody>
          <a:bodyPr wrap="square" rtlCol="0">
            <a:spAutoFit/>
          </a:bodyPr>
          <a:lstStyle/>
          <a:p>
            <a:pPr algn="just"/>
            <a:r>
              <a:rPr lang="en-US" b="1" u="sng" dirty="0">
                <a:solidFill>
                  <a:schemeClr val="accent1"/>
                </a:solidFill>
                <a:latin typeface="LM Roman 10" pitchFamily="2" charset="77"/>
              </a:rPr>
              <a:t>Wikipedia:</a:t>
            </a:r>
          </a:p>
          <a:p>
            <a:pPr algn="just"/>
            <a:endParaRPr lang="en-US" dirty="0">
              <a:latin typeface="LM Roman 10" pitchFamily="2" charset="77"/>
            </a:endParaRPr>
          </a:p>
          <a:p>
            <a:pPr algn="just"/>
            <a:r>
              <a:rPr lang="en-US" dirty="0">
                <a:latin typeface="LM Roman 10" pitchFamily="2" charset="77"/>
              </a:rPr>
              <a:t>The Shapley value is a solution concept in cooperative game theory. It was named in honor of Lloyd Shapley, who introduced it in 1951 and won the Nobel Prize in Economics for it in 2012. To each </a:t>
            </a:r>
            <a:r>
              <a:rPr lang="en-US" b="1" dirty="0">
                <a:solidFill>
                  <a:schemeClr val="accent1"/>
                </a:solidFill>
                <a:latin typeface="LM Roman 10" pitchFamily="2" charset="77"/>
              </a:rPr>
              <a:t>cooperative game </a:t>
            </a:r>
            <a:r>
              <a:rPr lang="en-US" dirty="0">
                <a:latin typeface="LM Roman 10" pitchFamily="2" charset="77"/>
              </a:rPr>
              <a:t>it assigns a </a:t>
            </a:r>
            <a:r>
              <a:rPr lang="en-US" b="1" dirty="0">
                <a:solidFill>
                  <a:schemeClr val="accent1"/>
                </a:solidFill>
                <a:latin typeface="LM Roman 10" pitchFamily="2" charset="77"/>
              </a:rPr>
              <a:t>unique distribution </a:t>
            </a:r>
            <a:r>
              <a:rPr lang="en-US" dirty="0">
                <a:latin typeface="LM Roman 10" pitchFamily="2" charset="77"/>
              </a:rPr>
              <a:t>(among the players) of a </a:t>
            </a:r>
            <a:r>
              <a:rPr lang="en-US" b="1" dirty="0">
                <a:solidFill>
                  <a:schemeClr val="accent1"/>
                </a:solidFill>
                <a:latin typeface="LM Roman 10" pitchFamily="2" charset="77"/>
              </a:rPr>
              <a:t>total surplus </a:t>
            </a:r>
            <a:r>
              <a:rPr lang="en-US" dirty="0">
                <a:latin typeface="LM Roman 10" pitchFamily="2" charset="77"/>
              </a:rPr>
              <a:t>generated by the coalition of all players. The Shapley value is characterized by a collection of desirable properties. </a:t>
            </a:r>
          </a:p>
          <a:p>
            <a:pPr algn="just"/>
            <a:endParaRPr lang="en-US" dirty="0">
              <a:latin typeface="LM Roman 10" pitchFamily="2" charset="77"/>
            </a:endParaRPr>
          </a:p>
          <a:p>
            <a:pPr algn="just"/>
            <a:r>
              <a:rPr lang="en-US" b="1" u="sng" dirty="0">
                <a:solidFill>
                  <a:schemeClr val="accent1"/>
                </a:solidFill>
                <a:latin typeface="LM Roman 10" pitchFamily="2" charset="77"/>
              </a:rPr>
              <a:t>More Simply:</a:t>
            </a:r>
          </a:p>
          <a:p>
            <a:endParaRPr lang="en-US" dirty="0">
              <a:latin typeface="LM Roman 10" pitchFamily="2" charset="77"/>
            </a:endParaRPr>
          </a:p>
          <a:p>
            <a:r>
              <a:rPr lang="en-US" i="1" dirty="0">
                <a:latin typeface="LM Roman 10" pitchFamily="2" charset="77"/>
              </a:rPr>
              <a:t>What is the marginal contribution of each player across all possible coalitions? </a:t>
            </a:r>
          </a:p>
        </p:txBody>
      </p:sp>
    </p:spTree>
    <p:extLst>
      <p:ext uri="{BB962C8B-B14F-4D97-AF65-F5344CB8AC3E}">
        <p14:creationId xmlns:p14="http://schemas.microsoft.com/office/powerpoint/2010/main" val="90256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Note on Game Theory</a:t>
            </a:r>
          </a:p>
        </p:txBody>
      </p:sp>
      <p:sp>
        <p:nvSpPr>
          <p:cNvPr id="5" name="TextBox 4">
            <a:extLst>
              <a:ext uri="{FF2B5EF4-FFF2-40B4-BE49-F238E27FC236}">
                <a16:creationId xmlns:a16="http://schemas.microsoft.com/office/drawing/2014/main" id="{0E607FED-CC53-724A-9646-D9DA1F569CAE}"/>
              </a:ext>
            </a:extLst>
          </p:cNvPr>
          <p:cNvSpPr txBox="1"/>
          <p:nvPr/>
        </p:nvSpPr>
        <p:spPr>
          <a:xfrm>
            <a:off x="1986279" y="1957199"/>
            <a:ext cx="8219440" cy="2031325"/>
          </a:xfrm>
          <a:prstGeom prst="rect">
            <a:avLst/>
          </a:prstGeom>
          <a:noFill/>
        </p:spPr>
        <p:txBody>
          <a:bodyPr wrap="square" rtlCol="0">
            <a:spAutoFit/>
          </a:bodyPr>
          <a:lstStyle/>
          <a:p>
            <a:pPr algn="just"/>
            <a:r>
              <a:rPr lang="en-US" b="1" u="sng" dirty="0">
                <a:solidFill>
                  <a:schemeClr val="accent1"/>
                </a:solidFill>
                <a:latin typeface="LM Roman 10" pitchFamily="2" charset="77"/>
              </a:rPr>
              <a:t>Background:</a:t>
            </a:r>
          </a:p>
          <a:p>
            <a:pPr algn="just"/>
            <a:endParaRPr lang="en-US" dirty="0">
              <a:latin typeface="LM Roman 10" pitchFamily="2" charset="77"/>
            </a:endParaRPr>
          </a:p>
          <a:p>
            <a:pPr algn="just"/>
            <a:r>
              <a:rPr lang="en-US" dirty="0">
                <a:latin typeface="LM Roman 10" pitchFamily="2" charset="77"/>
              </a:rPr>
              <a:t>Two main types of games: </a:t>
            </a:r>
            <a:r>
              <a:rPr lang="en-US" b="1" dirty="0">
                <a:solidFill>
                  <a:schemeClr val="accent1"/>
                </a:solidFill>
                <a:latin typeface="LM Roman 10" pitchFamily="2" charset="77"/>
              </a:rPr>
              <a:t>non-cooperative</a:t>
            </a:r>
            <a:r>
              <a:rPr lang="en-US" dirty="0">
                <a:latin typeface="LM Roman 10" pitchFamily="2" charset="77"/>
              </a:rPr>
              <a:t> and </a:t>
            </a:r>
            <a:r>
              <a:rPr lang="en-US" b="1" dirty="0">
                <a:solidFill>
                  <a:schemeClr val="accent1"/>
                </a:solidFill>
                <a:latin typeface="LM Roman 10" pitchFamily="2" charset="77"/>
              </a:rPr>
              <a:t>cooperative</a:t>
            </a:r>
            <a:r>
              <a:rPr lang="en-US" dirty="0">
                <a:latin typeface="LM Roman 10" pitchFamily="2" charset="77"/>
              </a:rPr>
              <a:t>. Non-cooperative games involve competing players, whereas cooperative involve collaboration for mutual benefit. </a:t>
            </a:r>
          </a:p>
          <a:p>
            <a:pPr algn="just"/>
            <a:endParaRPr lang="en-US" dirty="0">
              <a:latin typeface="LM Roman 10" pitchFamily="2" charset="77"/>
            </a:endParaRPr>
          </a:p>
          <a:p>
            <a:r>
              <a:rPr lang="en-US" dirty="0">
                <a:latin typeface="LM Roman 10" pitchFamily="2" charset="77"/>
              </a:rPr>
              <a:t>Some games involve competitions between coalitions. </a:t>
            </a:r>
            <a:r>
              <a:rPr lang="en-US" i="1" dirty="0">
                <a:latin typeface="LM Roman 10" pitchFamily="2" charset="77"/>
              </a:rPr>
              <a:t> </a:t>
            </a:r>
          </a:p>
        </p:txBody>
      </p:sp>
      <p:pic>
        <p:nvPicPr>
          <p:cNvPr id="6146" name="Picture 2" descr="5 Reasons Collaboration Fails - Elium">
            <a:extLst>
              <a:ext uri="{FF2B5EF4-FFF2-40B4-BE49-F238E27FC236}">
                <a16:creationId xmlns:a16="http://schemas.microsoft.com/office/drawing/2014/main" id="{341F3BB3-6447-844C-8092-852F344BC7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8" b="93802" l="10000" r="90000">
                        <a14:foregroundMark x1="42031" y1="93733" x2="53281" y2="93802"/>
                        <a14:foregroundMark x1="53281" y1="93802" x2="59961" y2="92131"/>
                        <a14:foregroundMark x1="33359" y1="14763" x2="19609" y2="18663"/>
                        <a14:foregroundMark x1="19609" y1="18663" x2="16289" y2="33426"/>
                        <a14:foregroundMark x1="23164" y1="44638" x2="23789" y2="91017"/>
                        <a14:foregroundMark x1="32148" y1="60097" x2="20352" y2="58008"/>
                        <a14:foregroundMark x1="20352" y1="58008" x2="16484" y2="77786"/>
                        <a14:foregroundMark x1="16484" y1="77786" x2="26055" y2="88301"/>
                        <a14:foregroundMark x1="26055" y1="88301" x2="31563" y2="90529"/>
                        <a14:foregroundMark x1="70156" y1="11560" x2="78867" y2="22772"/>
                        <a14:foregroundMark x1="78867" y1="22772" x2="79102" y2="53691"/>
                        <a14:foregroundMark x1="61172" y1="41992" x2="82031" y2="25975"/>
                        <a14:foregroundMark x1="82031" y1="25975" x2="86289" y2="26532"/>
                        <a14:foregroundMark x1="28281" y1="22284" x2="27969" y2="28621"/>
                      </a14:backgroundRemoval>
                    </a14:imgEffect>
                  </a14:imgLayer>
                </a14:imgProps>
              </a:ext>
              <a:ext uri="{28A0092B-C50C-407E-A947-70E740481C1C}">
                <a14:useLocalDpi xmlns:a14="http://schemas.microsoft.com/office/drawing/2010/main" val="0"/>
              </a:ext>
            </a:extLst>
          </a:blip>
          <a:srcRect/>
          <a:stretch>
            <a:fillRect/>
          </a:stretch>
        </p:blipFill>
        <p:spPr bwMode="auto">
          <a:xfrm>
            <a:off x="4056797" y="4315086"/>
            <a:ext cx="4078405" cy="228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06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Game? Players? Payoff?</a:t>
            </a:r>
          </a:p>
        </p:txBody>
      </p:sp>
      <p:sp>
        <p:nvSpPr>
          <p:cNvPr id="6" name="TextBox 5">
            <a:extLst>
              <a:ext uri="{FF2B5EF4-FFF2-40B4-BE49-F238E27FC236}">
                <a16:creationId xmlns:a16="http://schemas.microsoft.com/office/drawing/2014/main" id="{A791EDD3-765B-A545-9E1D-2266314501DF}"/>
              </a:ext>
            </a:extLst>
          </p:cNvPr>
          <p:cNvSpPr txBox="1"/>
          <p:nvPr/>
        </p:nvSpPr>
        <p:spPr>
          <a:xfrm>
            <a:off x="1986279" y="2119759"/>
            <a:ext cx="8219440" cy="3139321"/>
          </a:xfrm>
          <a:prstGeom prst="rect">
            <a:avLst/>
          </a:prstGeom>
          <a:noFill/>
        </p:spPr>
        <p:txBody>
          <a:bodyPr wrap="square" rtlCol="0">
            <a:spAutoFit/>
          </a:bodyPr>
          <a:lstStyle/>
          <a:p>
            <a:pPr algn="just"/>
            <a:r>
              <a:rPr lang="en-US" b="1" u="sng" dirty="0">
                <a:solidFill>
                  <a:schemeClr val="accent1"/>
                </a:solidFill>
                <a:latin typeface="LM Roman 10" pitchFamily="2" charset="77"/>
              </a:rPr>
              <a:t>Link to Machine Learning Models</a:t>
            </a:r>
          </a:p>
          <a:p>
            <a:pPr algn="just"/>
            <a:endParaRPr lang="en-US" dirty="0">
              <a:latin typeface="LM Roman 10" pitchFamily="2" charset="77"/>
            </a:endParaRPr>
          </a:p>
          <a:p>
            <a:pPr algn="just"/>
            <a:r>
              <a:rPr lang="en-US" dirty="0">
                <a:latin typeface="LM Roman 10" pitchFamily="2" charset="77"/>
              </a:rPr>
              <a:t>The analog for these notions in ML is as follows:</a:t>
            </a:r>
          </a:p>
          <a:p>
            <a:pPr algn="just"/>
            <a:endParaRPr lang="en-US" i="1" dirty="0">
              <a:latin typeface="LM Roman 10" pitchFamily="2" charset="77"/>
            </a:endParaRP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game</a:t>
            </a:r>
            <a:r>
              <a:rPr lang="en-US" dirty="0">
                <a:latin typeface="LM Roman 10" pitchFamily="2" charset="77"/>
              </a:rPr>
              <a:t>: the prediction task.</a:t>
            </a: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players</a:t>
            </a:r>
            <a:r>
              <a:rPr lang="en-US" dirty="0">
                <a:latin typeface="LM Roman 10" pitchFamily="2" charset="77"/>
              </a:rPr>
              <a:t>: feature / predictor </a:t>
            </a:r>
            <a:r>
              <a:rPr lang="en-US" i="1" dirty="0">
                <a:latin typeface="LM Roman 10" pitchFamily="2" charset="77"/>
              </a:rPr>
              <a:t>values</a:t>
            </a:r>
            <a:r>
              <a:rPr lang="en-US" dirty="0">
                <a:latin typeface="LM Roman 10" pitchFamily="2" charset="77"/>
              </a:rPr>
              <a:t>.</a:t>
            </a: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total surplus</a:t>
            </a:r>
            <a:r>
              <a:rPr lang="en-US" dirty="0">
                <a:solidFill>
                  <a:schemeClr val="accent1"/>
                </a:solidFill>
                <a:latin typeface="LM Roman 10" pitchFamily="2" charset="77"/>
              </a:rPr>
              <a:t> </a:t>
            </a:r>
            <a:r>
              <a:rPr lang="en-US" dirty="0">
                <a:latin typeface="LM Roman 10" pitchFamily="2" charset="77"/>
              </a:rPr>
              <a:t>(payoff)</a:t>
            </a:r>
            <a:r>
              <a:rPr lang="en-US" dirty="0">
                <a:solidFill>
                  <a:schemeClr val="accent1"/>
                </a:solidFill>
                <a:latin typeface="LM Roman 10" pitchFamily="2" charset="77"/>
              </a:rPr>
              <a:t>: </a:t>
            </a:r>
            <a:r>
              <a:rPr lang="en-US" dirty="0">
                <a:latin typeface="LM Roman 10" pitchFamily="2" charset="77"/>
              </a:rPr>
              <a:t>the predictions the model yields under a particular coalition (combination) of feature values.</a:t>
            </a:r>
          </a:p>
          <a:p>
            <a:pPr marL="285750" indent="-285750" algn="just">
              <a:buFont typeface="Arial" panose="020B0604020202020204" pitchFamily="34" charset="0"/>
              <a:buChar char="•"/>
            </a:pPr>
            <a:endParaRPr lang="en-US" dirty="0">
              <a:latin typeface="LM Roman 10" pitchFamily="2" charset="77"/>
            </a:endParaRPr>
          </a:p>
          <a:p>
            <a:pPr algn="just"/>
            <a:r>
              <a:rPr lang="en-US" dirty="0">
                <a:latin typeface="LM Roman 10" pitchFamily="2" charset="77"/>
              </a:rPr>
              <a:t>Let’s work through a simple example in a traditional cooperation context, and then come back to the machine learning models.</a:t>
            </a:r>
          </a:p>
        </p:txBody>
      </p:sp>
    </p:spTree>
    <p:extLst>
      <p:ext uri="{BB962C8B-B14F-4D97-AF65-F5344CB8AC3E}">
        <p14:creationId xmlns:p14="http://schemas.microsoft.com/office/powerpoint/2010/main" val="38528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scape Room Tips, Clues &amp;amp;amp; Hints: Learn How to Beat the Best Puzzles">
            <a:extLst>
              <a:ext uri="{FF2B5EF4-FFF2-40B4-BE49-F238E27FC236}">
                <a16:creationId xmlns:a16="http://schemas.microsoft.com/office/drawing/2014/main" id="{5EE7802C-F2DE-BB49-AC71-E98E34CC2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243" y="4109912"/>
            <a:ext cx="2702470" cy="25297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1768709"/>
            <a:ext cx="10200640" cy="3970318"/>
          </a:xfrm>
          <a:prstGeom prst="rect">
            <a:avLst/>
          </a:prstGeom>
          <a:noFill/>
        </p:spPr>
        <p:txBody>
          <a:bodyPr wrap="square" rtlCol="0">
            <a:spAutoFit/>
          </a:bodyPr>
          <a:lstStyle/>
          <a:p>
            <a:pPr algn="just"/>
            <a:r>
              <a:rPr lang="en-US" b="1" u="sng" dirty="0">
                <a:solidFill>
                  <a:schemeClr val="accent1"/>
                </a:solidFill>
                <a:latin typeface="LM Roman 10" pitchFamily="2" charset="77"/>
              </a:rPr>
              <a:t>Escape Room:</a:t>
            </a:r>
          </a:p>
          <a:p>
            <a:pPr algn="just"/>
            <a:endParaRPr lang="en-US" dirty="0">
              <a:latin typeface="LM Roman 10" pitchFamily="2" charset="77"/>
            </a:endParaRPr>
          </a:p>
          <a:p>
            <a:pPr algn="just"/>
            <a:r>
              <a:rPr lang="en-US" dirty="0">
                <a:latin typeface="LM Roman 10" pitchFamily="2" charset="77"/>
              </a:rPr>
              <a:t>Imagine we have </a:t>
            </a:r>
            <a:r>
              <a:rPr lang="en-US" b="1" dirty="0">
                <a:solidFill>
                  <a:schemeClr val="accent1"/>
                </a:solidFill>
                <a:latin typeface="LM Roman 10" pitchFamily="2" charset="77"/>
              </a:rPr>
              <a:t>three players: A, B, and C</a:t>
            </a:r>
            <a:r>
              <a:rPr lang="en-US" dirty="0">
                <a:latin typeface="LM Roman 10" pitchFamily="2" charset="77"/>
              </a:rPr>
              <a:t>, who decide to spend the weekend playing several different escape rooms around the city. The players participating in each room vary, however, because each has some errands to run over the course of the day.</a:t>
            </a:r>
          </a:p>
          <a:p>
            <a:pPr algn="just"/>
            <a:endParaRPr lang="en-US" dirty="0">
              <a:latin typeface="LM Roman 10" pitchFamily="2" charset="77"/>
            </a:endParaRPr>
          </a:p>
          <a:p>
            <a:r>
              <a:rPr lang="en-US" dirty="0">
                <a:latin typeface="LM Roman 10" pitchFamily="2" charset="77"/>
              </a:rPr>
              <a:t>The </a:t>
            </a:r>
            <a:r>
              <a:rPr lang="en-US" b="1" dirty="0">
                <a:solidFill>
                  <a:schemeClr val="accent1"/>
                </a:solidFill>
                <a:latin typeface="LM Roman 10" pitchFamily="2" charset="77"/>
              </a:rPr>
              <a:t>players earn a reward (payoff)</a:t>
            </a:r>
            <a:r>
              <a:rPr lang="en-US" dirty="0">
                <a:latin typeface="LM Roman 10" pitchFamily="2" charset="77"/>
              </a:rPr>
              <a:t> for completing an escape room, and they then share the proceeds. The faster the players complete a room, the more money they earn. It is quite likely that the </a:t>
            </a:r>
            <a:r>
              <a:rPr lang="en-US" b="1" dirty="0">
                <a:solidFill>
                  <a:schemeClr val="accent1"/>
                </a:solidFill>
                <a:latin typeface="LM Roman 10" pitchFamily="2" charset="77"/>
              </a:rPr>
              <a:t>players do not contribute equally </a:t>
            </a:r>
            <a:r>
              <a:rPr lang="en-US" dirty="0">
                <a:latin typeface="LM Roman 10" pitchFamily="2" charset="77"/>
              </a:rPr>
              <a:t>to the task. Some players </a:t>
            </a:r>
            <a:br>
              <a:rPr lang="en-US" dirty="0">
                <a:latin typeface="LM Roman 10" pitchFamily="2" charset="77"/>
              </a:rPr>
            </a:br>
            <a:r>
              <a:rPr lang="en-US" dirty="0">
                <a:latin typeface="LM Roman 10" pitchFamily="2" charset="77"/>
              </a:rPr>
              <a:t>probably have more experience than others, they know the subject </a:t>
            </a:r>
            <a:br>
              <a:rPr lang="en-US" dirty="0">
                <a:latin typeface="LM Roman 10" pitchFamily="2" charset="77"/>
              </a:rPr>
            </a:br>
            <a:r>
              <a:rPr lang="en-US" dirty="0">
                <a:latin typeface="LM Roman 10" pitchFamily="2" charset="77"/>
              </a:rPr>
              <a:t>matter matter for the puzzles in any given escape room, or they </a:t>
            </a:r>
            <a:br>
              <a:rPr lang="en-US" dirty="0">
                <a:latin typeface="LM Roman 10" pitchFamily="2" charset="77"/>
              </a:rPr>
            </a:br>
            <a:r>
              <a:rPr lang="en-US" dirty="0">
                <a:latin typeface="LM Roman 10" pitchFamily="2" charset="77"/>
              </a:rPr>
              <a:t>may just be more (less) interested in the game. </a:t>
            </a:r>
          </a:p>
          <a:p>
            <a:pPr algn="just"/>
            <a:endParaRPr lang="en-US" dirty="0">
              <a:latin typeface="LM Roman 10" pitchFamily="2" charset="77"/>
            </a:endParaRPr>
          </a:p>
          <a:p>
            <a:pPr algn="just"/>
            <a:r>
              <a:rPr lang="en-US" i="1" dirty="0">
                <a:latin typeface="LM Roman 10" pitchFamily="2" charset="77"/>
              </a:rPr>
              <a:t>How should we split the reward between the players? </a:t>
            </a:r>
          </a:p>
        </p:txBody>
      </p:sp>
    </p:spTree>
    <p:extLst>
      <p:ext uri="{BB962C8B-B14F-4D97-AF65-F5344CB8AC3E}">
        <p14:creationId xmlns:p14="http://schemas.microsoft.com/office/powerpoint/2010/main" val="230572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2068959"/>
            <a:ext cx="10200640" cy="4247317"/>
          </a:xfrm>
          <a:prstGeom prst="rect">
            <a:avLst/>
          </a:prstGeom>
          <a:noFill/>
        </p:spPr>
        <p:txBody>
          <a:bodyPr wrap="square" rtlCol="0">
            <a:spAutoFit/>
          </a:bodyPr>
          <a:lstStyle/>
          <a:p>
            <a:pPr algn="just"/>
            <a:r>
              <a:rPr lang="en-US" b="1" u="sng" dirty="0">
                <a:solidFill>
                  <a:schemeClr val="accent1"/>
                </a:solidFill>
                <a:latin typeface="LM Roman 10" pitchFamily="2" charset="77"/>
              </a:rPr>
              <a:t>Coalitions and Payoffs:</a:t>
            </a:r>
          </a:p>
          <a:p>
            <a:pPr algn="just"/>
            <a:endParaRPr lang="en-US" dirty="0">
              <a:latin typeface="LM Roman 10" pitchFamily="2" charset="77"/>
            </a:endParaRPr>
          </a:p>
          <a:p>
            <a:pPr marL="342900" indent="-342900" algn="just">
              <a:buAutoNum type="arabicPeriod"/>
            </a:pPr>
            <a:r>
              <a:rPr lang="en-US" dirty="0">
                <a:latin typeface="LM Roman 10" pitchFamily="2" charset="77"/>
              </a:rPr>
              <a:t>When playing alone:</a:t>
            </a:r>
          </a:p>
          <a:p>
            <a:pPr marL="800100" lvl="1" indent="-342900" algn="just">
              <a:buFont typeface="Arial" panose="020B0604020202020204" pitchFamily="34" charset="0"/>
              <a:buChar char="•"/>
            </a:pPr>
            <a:r>
              <a:rPr lang="en-US" dirty="0">
                <a:latin typeface="LM Roman 10" pitchFamily="2" charset="77"/>
              </a:rPr>
              <a:t>A: $80</a:t>
            </a:r>
          </a:p>
          <a:p>
            <a:pPr marL="800100" lvl="1" indent="-342900" algn="just">
              <a:buFont typeface="Arial" panose="020B0604020202020204" pitchFamily="34" charset="0"/>
              <a:buChar char="•"/>
            </a:pPr>
            <a:r>
              <a:rPr lang="en-US" dirty="0">
                <a:latin typeface="LM Roman 10" pitchFamily="2" charset="77"/>
              </a:rPr>
              <a:t>B: $56</a:t>
            </a:r>
          </a:p>
          <a:p>
            <a:pPr marL="800100" lvl="1" indent="-342900" algn="just">
              <a:buFont typeface="Arial" panose="020B0604020202020204" pitchFamily="34" charset="0"/>
              <a:buChar char="•"/>
            </a:pPr>
            <a:r>
              <a:rPr lang="en-US" dirty="0">
                <a:latin typeface="LM Roman 10" pitchFamily="2" charset="77"/>
              </a:rPr>
              <a:t>C: $70</a:t>
            </a:r>
          </a:p>
          <a:p>
            <a:pPr marL="342900" indent="-342900" algn="just">
              <a:buFont typeface="Arial" panose="020B0604020202020204" pitchFamily="34" charset="0"/>
              <a:buChar char="•"/>
            </a:pPr>
            <a:endParaRPr lang="en-US" dirty="0">
              <a:latin typeface="LM Roman 10" pitchFamily="2" charset="77"/>
            </a:endParaRPr>
          </a:p>
          <a:p>
            <a:pPr marL="342900" indent="-342900" algn="just">
              <a:buFont typeface="+mj-lt"/>
              <a:buAutoNum type="arabicPeriod" startAt="2"/>
            </a:pPr>
            <a:r>
              <a:rPr lang="en-US" dirty="0">
                <a:latin typeface="LM Roman 10" pitchFamily="2" charset="77"/>
              </a:rPr>
              <a:t>When playing in pairs:</a:t>
            </a:r>
          </a:p>
          <a:p>
            <a:pPr marL="800100" lvl="1" indent="-342900" algn="just">
              <a:buFont typeface="Arial" panose="020B0604020202020204" pitchFamily="34" charset="0"/>
              <a:buChar char="•"/>
            </a:pPr>
            <a:r>
              <a:rPr lang="en-US" dirty="0">
                <a:latin typeface="LM Roman 10" pitchFamily="2" charset="77"/>
              </a:rPr>
              <a:t>A + B: $80</a:t>
            </a:r>
          </a:p>
          <a:p>
            <a:pPr marL="800100" lvl="1" indent="-342900" algn="just">
              <a:buFont typeface="Arial" panose="020B0604020202020204" pitchFamily="34" charset="0"/>
              <a:buChar char="•"/>
            </a:pPr>
            <a:r>
              <a:rPr lang="en-US" dirty="0">
                <a:latin typeface="LM Roman 10" pitchFamily="2" charset="77"/>
              </a:rPr>
              <a:t>A + C: $85</a:t>
            </a:r>
          </a:p>
          <a:p>
            <a:pPr marL="800100" lvl="1" indent="-342900" algn="just">
              <a:buFont typeface="Arial" panose="020B0604020202020204" pitchFamily="34" charset="0"/>
              <a:buChar char="•"/>
            </a:pPr>
            <a:r>
              <a:rPr lang="en-US" dirty="0">
                <a:latin typeface="LM Roman 10" pitchFamily="2" charset="77"/>
              </a:rPr>
              <a:t>B + C: $72</a:t>
            </a:r>
          </a:p>
          <a:p>
            <a:pPr marL="342900" indent="-342900" algn="just">
              <a:buFont typeface="Arial" panose="020B0604020202020204" pitchFamily="34" charset="0"/>
              <a:buChar char="•"/>
            </a:pPr>
            <a:endParaRPr lang="en-US" dirty="0">
              <a:latin typeface="LM Roman 10" pitchFamily="2" charset="77"/>
            </a:endParaRPr>
          </a:p>
          <a:p>
            <a:pPr marL="342900" indent="-342900" algn="just">
              <a:buFont typeface="+mj-lt"/>
              <a:buAutoNum type="arabicPeriod" startAt="3"/>
            </a:pPr>
            <a:r>
              <a:rPr lang="en-US" dirty="0">
                <a:latin typeface="LM Roman 10" pitchFamily="2" charset="77"/>
              </a:rPr>
              <a:t>When all together:</a:t>
            </a:r>
          </a:p>
          <a:p>
            <a:pPr marL="800100" lvl="1" indent="-342900" algn="just">
              <a:buFont typeface="Arial" panose="020B0604020202020204" pitchFamily="34" charset="0"/>
              <a:buChar char="•"/>
            </a:pPr>
            <a:r>
              <a:rPr lang="en-US" dirty="0">
                <a:latin typeface="LM Roman 10" pitchFamily="2" charset="77"/>
              </a:rPr>
              <a:t>A + B + C: $90</a:t>
            </a:r>
          </a:p>
          <a:p>
            <a:pPr marL="800100" lvl="1" indent="-342900" algn="just">
              <a:buFont typeface="Arial" panose="020B0604020202020204" pitchFamily="34" charset="0"/>
              <a:buChar char="•"/>
            </a:pPr>
            <a:endParaRPr lang="en-US" dirty="0">
              <a:latin typeface="LM Roman 10" pitchFamily="2" charset="77"/>
            </a:endParaRPr>
          </a:p>
        </p:txBody>
      </p:sp>
      <p:pic>
        <p:nvPicPr>
          <p:cNvPr id="8194" name="Picture 2" descr="Permutation - Wikipedia">
            <a:extLst>
              <a:ext uri="{FF2B5EF4-FFF2-40B4-BE49-F238E27FC236}">
                <a16:creationId xmlns:a16="http://schemas.microsoft.com/office/drawing/2014/main" id="{DA0F573B-D4FB-9246-A1DE-741430DF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949" y="2586067"/>
            <a:ext cx="5588000" cy="321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2068959"/>
            <a:ext cx="10200640" cy="4247317"/>
          </a:xfrm>
          <a:prstGeom prst="rect">
            <a:avLst/>
          </a:prstGeom>
          <a:noFill/>
        </p:spPr>
        <p:txBody>
          <a:bodyPr wrap="square" rtlCol="0">
            <a:spAutoFit/>
          </a:bodyPr>
          <a:lstStyle/>
          <a:p>
            <a:r>
              <a:rPr lang="en-US" b="1" u="sng" dirty="0">
                <a:solidFill>
                  <a:schemeClr val="accent1"/>
                </a:solidFill>
                <a:latin typeface="LM Roman 10" pitchFamily="2" charset="77"/>
              </a:rPr>
              <a:t>Examples of Average Marginal Contribution:</a:t>
            </a:r>
          </a:p>
          <a:p>
            <a:endParaRPr lang="en-US" b="1" u="sng" dirty="0">
              <a:solidFill>
                <a:schemeClr val="accent1"/>
              </a:solidFill>
              <a:latin typeface="LM Roman 10" pitchFamily="2" charset="77"/>
            </a:endParaRPr>
          </a:p>
          <a:p>
            <a:pPr marL="285750" indent="-285750">
              <a:buFont typeface="Arial" panose="020B0604020202020204" pitchFamily="34" charset="0"/>
              <a:buChar char="•"/>
            </a:pPr>
            <a:r>
              <a:rPr lang="en-US" dirty="0">
                <a:latin typeface="LM Roman 10" pitchFamily="2" charset="77"/>
              </a:rPr>
              <a:t>A plays alone = $80 (marginal contribution of A = $80)</a:t>
            </a:r>
          </a:p>
          <a:p>
            <a:pPr marL="285750" indent="-285750">
              <a:buFont typeface="Arial" panose="020B0604020202020204" pitchFamily="34" charset="0"/>
              <a:buChar char="•"/>
            </a:pPr>
            <a:r>
              <a:rPr lang="en-US" dirty="0">
                <a:latin typeface="LM Roman 10" pitchFamily="2" charset="77"/>
              </a:rPr>
              <a:t>B joins A = $80 (marginal contribution of B = $0)</a:t>
            </a:r>
          </a:p>
          <a:p>
            <a:pPr marL="285750" indent="-285750">
              <a:buFont typeface="Arial" panose="020B0604020202020204" pitchFamily="34" charset="0"/>
              <a:buChar char="•"/>
            </a:pPr>
            <a:r>
              <a:rPr lang="en-US" dirty="0">
                <a:latin typeface="LM Roman 10" pitchFamily="2" charset="77"/>
              </a:rPr>
              <a:t>C joins A and B = $90 (marginal contribution of C = $10)</a:t>
            </a:r>
          </a:p>
          <a:p>
            <a:pPr marL="285750" indent="-285750">
              <a:buFont typeface="Arial" panose="020B0604020202020204" pitchFamily="34" charset="0"/>
              <a:buChar char="•"/>
            </a:pPr>
            <a:endParaRPr lang="en-US" dirty="0">
              <a:latin typeface="LM Roman 10" pitchFamily="2" charset="77"/>
            </a:endParaRPr>
          </a:p>
          <a:p>
            <a:pPr marL="285750" indent="-285750">
              <a:buFont typeface="Arial" panose="020B0604020202020204" pitchFamily="34" charset="0"/>
              <a:buChar char="•"/>
            </a:pPr>
            <a:r>
              <a:rPr lang="en-US" dirty="0">
                <a:latin typeface="LM Roman 10" pitchFamily="2" charset="77"/>
              </a:rPr>
              <a:t>A plays alone = $80 (marginal contribution of A = $80)</a:t>
            </a:r>
          </a:p>
          <a:p>
            <a:pPr marL="285750" indent="-285750">
              <a:buFont typeface="Arial" panose="020B0604020202020204" pitchFamily="34" charset="0"/>
              <a:buChar char="•"/>
            </a:pPr>
            <a:r>
              <a:rPr lang="en-US" dirty="0">
                <a:latin typeface="LM Roman 10" pitchFamily="2" charset="77"/>
              </a:rPr>
              <a:t>C joins A = $85 (marginal contribution of C = $5)</a:t>
            </a:r>
          </a:p>
          <a:p>
            <a:pPr marL="285750" indent="-285750">
              <a:buFont typeface="Arial" panose="020B0604020202020204" pitchFamily="34" charset="0"/>
              <a:buChar char="•"/>
            </a:pPr>
            <a:r>
              <a:rPr lang="en-US" dirty="0">
                <a:latin typeface="LM Roman 10" pitchFamily="2" charset="77"/>
              </a:rPr>
              <a:t>B joins A and C = $90 (marginal contribution of B = $5)</a:t>
            </a:r>
          </a:p>
          <a:p>
            <a:pPr marL="285750" indent="-285750">
              <a:buFont typeface="Arial" panose="020B0604020202020204" pitchFamily="34" charset="0"/>
              <a:buChar char="•"/>
            </a:pPr>
            <a:endParaRPr lang="en-US" dirty="0">
              <a:latin typeface="LM Roman 10" pitchFamily="2" charset="77"/>
            </a:endParaRPr>
          </a:p>
          <a:p>
            <a:r>
              <a:rPr lang="en-US" b="1" u="sng" dirty="0">
                <a:solidFill>
                  <a:schemeClr val="accent1"/>
                </a:solidFill>
                <a:latin typeface="LM Roman 10" pitchFamily="2" charset="77"/>
              </a:rPr>
              <a:t>Simply Put:</a:t>
            </a:r>
          </a:p>
          <a:p>
            <a:endParaRPr lang="en-US" dirty="0">
              <a:latin typeface="LM Roman 10" pitchFamily="2" charset="77"/>
            </a:endParaRPr>
          </a:p>
          <a:p>
            <a:r>
              <a:rPr lang="en-US" dirty="0">
                <a:latin typeface="LM Roman 10" pitchFamily="2" charset="77"/>
              </a:rPr>
              <a:t>We look at all permuted sequences of players, and then average over the resulting marginal contributions. </a:t>
            </a:r>
          </a:p>
          <a:p>
            <a:pPr marL="800100" lvl="1" indent="-342900">
              <a:buFont typeface="Arial" panose="020B0604020202020204" pitchFamily="34" charset="0"/>
              <a:buChar char="•"/>
            </a:pPr>
            <a:endParaRPr lang="en-US" dirty="0">
              <a:latin typeface="LM Roman 10" pitchFamily="2" charset="77"/>
            </a:endParaRPr>
          </a:p>
        </p:txBody>
      </p:sp>
      <p:pic>
        <p:nvPicPr>
          <p:cNvPr id="9218" name="Picture 2" descr="English vocabulary word helpful Royalty Free Vector Image">
            <a:extLst>
              <a:ext uri="{FF2B5EF4-FFF2-40B4-BE49-F238E27FC236}">
                <a16:creationId xmlns:a16="http://schemas.microsoft.com/office/drawing/2014/main" id="{3664CAA1-FD32-9542-BDDA-3D0EEA2943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59"/>
          <a:stretch/>
        </p:blipFill>
        <p:spPr bwMode="auto">
          <a:xfrm>
            <a:off x="8161361" y="1872930"/>
            <a:ext cx="3166282" cy="311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6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24656</TotalTime>
  <Words>1299</Words>
  <Application>Microsoft Macintosh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Economica</vt:lpstr>
      <vt:lpstr>LM Roman 10</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117</cp:revision>
  <cp:lastPrinted>2020-10-20T21:27:15Z</cp:lastPrinted>
  <dcterms:created xsi:type="dcterms:W3CDTF">2019-12-28T13:51:56Z</dcterms:created>
  <dcterms:modified xsi:type="dcterms:W3CDTF">2022-03-09T14:35:00Z</dcterms:modified>
</cp:coreProperties>
</file>