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Economica"/>
      <p:regular r:id="rId24"/>
      <p:bold r:id="rId25"/>
      <p:italic r:id="rId26"/>
      <p:boldItalic r:id="rId27"/>
    </p:embeddedFont>
    <p:embeddedFont>
      <p:font typeface="Quicksa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0" roundtripDataSignature="AMtx7mi89tSsS2gJZhtUKVBlOmZBxrZu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Economica-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Quicksand-regular.fntdata"/><Relationship Id="rId27" Type="http://schemas.openxmlformats.org/officeDocument/2006/relationships/font" Target="fonts/Economica-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Quicksand-bold.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56" name="Google Shape;15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65" name="Google Shape;1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73" name="Google Shape;17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81" name="Google Shape;1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0" name="Google Shape;19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198" name="Google Shape;19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07" name="Google Shape;20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E.g., one for vertical lines, one for horizontal lines, one for diagonal lines, etc. The output feature maps might then feed into another convolutional layer, with its own filters, (perhaps representing nose, eye, mouth), and so on. </a:t>
            </a:r>
            <a:endParaRPr/>
          </a:p>
        </p:txBody>
      </p:sp>
      <p:sp>
        <p:nvSpPr>
          <p:cNvPr id="215" name="Google Shape;21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that I don’t expect you to implement a neural network from scratch. This is just to give you an understanding of how they work. </a:t>
            </a:r>
            <a:endParaRPr/>
          </a:p>
        </p:txBody>
      </p:sp>
      <p:sp>
        <p:nvSpPr>
          <p:cNvPr id="224" name="Google Shape;22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Weights are not initialized until you “build” the model (or compile it, which will first build). </a:t>
            </a:r>
            <a:endParaRPr/>
          </a:p>
        </p:txBody>
      </p:sp>
      <p:sp>
        <p:nvSpPr>
          <p:cNvPr id="232" name="Google Shape;23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 does 3x3 filter * 3x3 input feature segment yield a 3x1 vector??</a:t>
            </a:r>
            <a:endParaRPr/>
          </a:p>
        </p:txBody>
      </p:sp>
      <p:sp>
        <p:nvSpPr>
          <p:cNvPr id="149" name="Google Shape;14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22"/>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23"/>
          <p:cNvSpPr txBox="1"/>
          <p:nvPr/>
        </p:nvSpPr>
        <p:spPr>
          <a:xfrm>
            <a:off x="168440" y="6349018"/>
            <a:ext cx="169508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0"/>
          <p:cNvSpPr/>
          <p:nvPr>
            <p:ph idx="2" type="pic"/>
          </p:nvPr>
        </p:nvSpPr>
        <p:spPr>
          <a:xfrm>
            <a:off x="5183188" y="987425"/>
            <a:ext cx="6172200" cy="4873625"/>
          </a:xfrm>
          <a:prstGeom prst="rect">
            <a:avLst/>
          </a:prstGeom>
          <a:noFill/>
          <a:ln>
            <a:noFill/>
          </a:ln>
        </p:spPr>
      </p:sp>
      <p:sp>
        <p:nvSpPr>
          <p:cNvPr id="69" name="Google Shape;6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7200" u="none" cap="none" strike="noStrik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cap="flat" cmpd="sng" w="38100">
                <a:solidFill>
                  <a:schemeClr val="accent1"/>
                </a:solidFill>
                <a:prstDash val="solid"/>
                <a:miter lim="800000"/>
                <a:headEnd len="sm" w="sm" type="none"/>
                <a:tailEnd len="sm" w="sm" type="none"/>
              </a:ln>
            </p:spPr>
          </p:cxnSp>
          <p:cxnSp>
            <p:nvCxnSpPr>
              <p:cNvPr id="93" name="Google Shape;93;p1"/>
              <p:cNvCxnSpPr/>
              <p:nvPr/>
            </p:nvCxnSpPr>
            <p:spPr>
              <a:xfrm rot="10800000">
                <a:off x="3132555" y="241954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cap="flat" cmpd="sng" w="38100">
                <a:solidFill>
                  <a:schemeClr val="accent1"/>
                </a:solidFill>
                <a:prstDash val="solid"/>
                <a:miter lim="800000"/>
                <a:headEnd len="sm" w="sm" type="none"/>
                <a:tailEnd len="sm" w="sm" type="none"/>
              </a:ln>
            </p:spPr>
          </p:cxnSp>
          <p:cxnSp>
            <p:nvCxnSpPr>
              <p:cNvPr id="96" name="Google Shape;96;p1"/>
              <p:cNvCxnSpPr/>
              <p:nvPr/>
            </p:nvCxnSpPr>
            <p:spPr>
              <a:xfrm rot="10800000">
                <a:off x="3269088" y="2458482"/>
                <a:ext cx="0" cy="1070810"/>
              </a:xfrm>
              <a:prstGeom prst="straightConnector1">
                <a:avLst/>
              </a:prstGeom>
              <a:noFill/>
              <a:ln cap="flat" cmpd="sng" w="38100">
                <a:solidFill>
                  <a:schemeClr val="accent1"/>
                </a:solidFill>
                <a:prstDash val="solid"/>
                <a:miter lim="800000"/>
                <a:headEnd len="sm" w="sm" type="none"/>
                <a:tailEnd len="sm" w="sm" type="none"/>
              </a:ln>
            </p:spPr>
          </p:cxnSp>
        </p:grpSp>
      </p:grpSp>
      <p:sp>
        <p:nvSpPr>
          <p:cNvPr id="97" name="Google Shape;97;p1"/>
          <p:cNvSpPr txBox="1"/>
          <p:nvPr/>
        </p:nvSpPr>
        <p:spPr>
          <a:xfrm>
            <a:off x="3598446" y="3429000"/>
            <a:ext cx="499510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Economica"/>
                <a:ea typeface="Economica"/>
                <a:cs typeface="Economica"/>
                <a:sym typeface="Economica"/>
              </a:rPr>
              <a:t>Week 5: Convolutional NNs (ConvNets)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157" name="Shape 157"/>
        <p:cNvGrpSpPr/>
        <p:nvPr/>
      </p:nvGrpSpPr>
      <p:grpSpPr>
        <a:xfrm>
          <a:off x="0" y="0"/>
          <a:ext cx="0" cy="0"/>
          <a:chOff x="0" y="0"/>
          <a:chExt cx="0" cy="0"/>
        </a:xfrm>
      </p:grpSpPr>
      <p:sp>
        <p:nvSpPr>
          <p:cNvPr id="158" name="Google Shape;158;p10"/>
          <p:cNvSpPr txBox="1"/>
          <p:nvPr/>
        </p:nvSpPr>
        <p:spPr>
          <a:xfrm>
            <a:off x="2865521" y="46364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Padding</a:t>
            </a:r>
            <a:endParaRPr/>
          </a:p>
        </p:txBody>
      </p:sp>
      <p:sp>
        <p:nvSpPr>
          <p:cNvPr id="159" name="Google Shape;159;p10"/>
          <p:cNvSpPr txBox="1"/>
          <p:nvPr/>
        </p:nvSpPr>
        <p:spPr>
          <a:xfrm>
            <a:off x="890337" y="1940249"/>
            <a:ext cx="10016362"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Padding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prevent the transformation from down-sampling (reducing the size of the matrix during convolution to output), we can pad the edges of the image with 0’s.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160" name="Google Shape;160;p10"/>
          <p:cNvPicPr preferRelativeResize="0"/>
          <p:nvPr/>
        </p:nvPicPr>
        <p:blipFill rotWithShape="1">
          <a:blip r:embed="rId3">
            <a:alphaModFix/>
          </a:blip>
          <a:srcRect b="0" l="0" r="0" t="0"/>
          <a:stretch/>
        </p:blipFill>
        <p:spPr>
          <a:xfrm>
            <a:off x="890337" y="3620735"/>
            <a:ext cx="3931423" cy="1876866"/>
          </a:xfrm>
          <a:prstGeom prst="rect">
            <a:avLst/>
          </a:prstGeom>
          <a:noFill/>
          <a:ln>
            <a:noFill/>
          </a:ln>
        </p:spPr>
      </p:pic>
      <p:pic>
        <p:nvPicPr>
          <p:cNvPr id="161" name="Google Shape;161;p10"/>
          <p:cNvPicPr preferRelativeResize="0"/>
          <p:nvPr/>
        </p:nvPicPr>
        <p:blipFill rotWithShape="1">
          <a:blip r:embed="rId4">
            <a:alphaModFix/>
          </a:blip>
          <a:srcRect b="0" l="0" r="0" t="0"/>
          <a:stretch/>
        </p:blipFill>
        <p:spPr>
          <a:xfrm>
            <a:off x="5898518" y="3569979"/>
            <a:ext cx="5824752" cy="1978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166" name="Shape 166"/>
        <p:cNvGrpSpPr/>
        <p:nvPr/>
      </p:nvGrpSpPr>
      <p:grpSpPr>
        <a:xfrm>
          <a:off x="0" y="0"/>
          <a:ext cx="0" cy="0"/>
          <a:chOff x="0" y="0"/>
          <a:chExt cx="0" cy="0"/>
        </a:xfrm>
      </p:grpSpPr>
      <p:sp>
        <p:nvSpPr>
          <p:cNvPr id="167" name="Google Shape;167;p11"/>
          <p:cNvSpPr txBox="1"/>
          <p:nvPr/>
        </p:nvSpPr>
        <p:spPr>
          <a:xfrm>
            <a:off x="2865521" y="46364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Strides</a:t>
            </a:r>
            <a:endParaRPr/>
          </a:p>
        </p:txBody>
      </p:sp>
      <p:sp>
        <p:nvSpPr>
          <p:cNvPr id="168" name="Google Shape;168;p11"/>
          <p:cNvSpPr txBox="1"/>
          <p:nvPr/>
        </p:nvSpPr>
        <p:spPr>
          <a:xfrm>
            <a:off x="890337" y="1940249"/>
            <a:ext cx="1001636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Strides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Often, we will pass the filter over every pixel cell, but we don’t have to; we might pass over every other cell. This is what strides refers to (skipping).</a:t>
            </a:r>
            <a:endParaRPr/>
          </a:p>
        </p:txBody>
      </p:sp>
      <p:pic>
        <p:nvPicPr>
          <p:cNvPr id="169" name="Google Shape;169;p11"/>
          <p:cNvPicPr preferRelativeResize="0"/>
          <p:nvPr/>
        </p:nvPicPr>
        <p:blipFill rotWithShape="1">
          <a:blip r:embed="rId3">
            <a:alphaModFix/>
          </a:blip>
          <a:srcRect b="0" l="0" r="0" t="0"/>
          <a:stretch/>
        </p:blipFill>
        <p:spPr>
          <a:xfrm>
            <a:off x="3233913" y="3553292"/>
            <a:ext cx="5724172" cy="25384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174" name="Shape 174"/>
        <p:cNvGrpSpPr/>
        <p:nvPr/>
      </p:nvGrpSpPr>
      <p:grpSpPr>
        <a:xfrm>
          <a:off x="0" y="0"/>
          <a:ext cx="0" cy="0"/>
          <a:chOff x="0" y="0"/>
          <a:chExt cx="0" cy="0"/>
        </a:xfrm>
      </p:grpSpPr>
      <p:sp>
        <p:nvSpPr>
          <p:cNvPr id="175" name="Google Shape;175;p12"/>
          <p:cNvSpPr txBox="1"/>
          <p:nvPr/>
        </p:nvSpPr>
        <p:spPr>
          <a:xfrm>
            <a:off x="2865521" y="46364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Padding and Strides</a:t>
            </a:r>
            <a:endParaRPr/>
          </a:p>
        </p:txBody>
      </p:sp>
      <p:pic>
        <p:nvPicPr>
          <p:cNvPr id="176" name="Google Shape;176;p12"/>
          <p:cNvPicPr preferRelativeResize="0"/>
          <p:nvPr/>
        </p:nvPicPr>
        <p:blipFill rotWithShape="1">
          <a:blip r:embed="rId3">
            <a:alphaModFix/>
          </a:blip>
          <a:srcRect b="0" l="0" r="0" t="0"/>
          <a:stretch/>
        </p:blipFill>
        <p:spPr>
          <a:xfrm>
            <a:off x="5669013" y="1660835"/>
            <a:ext cx="5956554" cy="4935235"/>
          </a:xfrm>
          <a:prstGeom prst="rect">
            <a:avLst/>
          </a:prstGeom>
          <a:noFill/>
          <a:ln>
            <a:noFill/>
          </a:ln>
        </p:spPr>
      </p:pic>
      <p:sp>
        <p:nvSpPr>
          <p:cNvPr id="177" name="Google Shape;177;p12"/>
          <p:cNvSpPr txBox="1"/>
          <p:nvPr/>
        </p:nvSpPr>
        <p:spPr>
          <a:xfrm>
            <a:off x="890337" y="1940249"/>
            <a:ext cx="10016362"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Padding</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 prevent the transformation from</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down-sampling (reducing the size of the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matrix during convolution to output),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 can pad the edges of the image with 0’s.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Strides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Often, we will pass the filter over every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pixel cell, but we don’t have to; we might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pass over every other cell.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This is what strides refers to (skipping).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182" name="Shape 182"/>
        <p:cNvGrpSpPr/>
        <p:nvPr/>
      </p:nvGrpSpPr>
      <p:grpSpPr>
        <a:xfrm>
          <a:off x="0" y="0"/>
          <a:ext cx="0" cy="0"/>
          <a:chOff x="0" y="0"/>
          <a:chExt cx="0" cy="0"/>
        </a:xfrm>
      </p:grpSpPr>
      <p:sp>
        <p:nvSpPr>
          <p:cNvPr id="183" name="Google Shape;183;p13"/>
          <p:cNvSpPr txBox="1"/>
          <p:nvPr/>
        </p:nvSpPr>
        <p:spPr>
          <a:xfrm>
            <a:off x="2865521" y="46364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What is Pooling?</a:t>
            </a:r>
            <a:endParaRPr/>
          </a:p>
        </p:txBody>
      </p:sp>
      <p:sp>
        <p:nvSpPr>
          <p:cNvPr id="184" name="Google Shape;184;p13"/>
          <p:cNvSpPr txBox="1"/>
          <p:nvPr/>
        </p:nvSpPr>
        <p:spPr>
          <a:xfrm>
            <a:off x="901626" y="1748734"/>
            <a:ext cx="10016362"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Down-sampling Detected Features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idea is to compress the resulting data down into a coarser representation, to reduce model complexity, and to also force attention toward a broader section of the original image (helps reduce overfitting).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Forcing Attention to Larger Blocks of the Original Image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Because we typically use stride = pool width, the pooling output is aggregating over segments of the input. </a:t>
            </a:r>
            <a:endParaRPr/>
          </a:p>
        </p:txBody>
      </p:sp>
      <p:pic>
        <p:nvPicPr>
          <p:cNvPr id="185" name="Google Shape;185;p13"/>
          <p:cNvPicPr preferRelativeResize="0"/>
          <p:nvPr/>
        </p:nvPicPr>
        <p:blipFill rotWithShape="1">
          <a:blip r:embed="rId3">
            <a:alphaModFix/>
          </a:blip>
          <a:srcRect b="0" l="0" r="0" t="0"/>
          <a:stretch/>
        </p:blipFill>
        <p:spPr>
          <a:xfrm>
            <a:off x="2528711" y="4050152"/>
            <a:ext cx="2565054" cy="2344200"/>
          </a:xfrm>
          <a:prstGeom prst="rect">
            <a:avLst/>
          </a:prstGeom>
          <a:noFill/>
          <a:ln>
            <a:noFill/>
          </a:ln>
        </p:spPr>
      </p:pic>
      <p:pic>
        <p:nvPicPr>
          <p:cNvPr descr="Max Pooling Definition | DeepAI" id="186" name="Google Shape;186;p13"/>
          <p:cNvPicPr preferRelativeResize="0"/>
          <p:nvPr/>
        </p:nvPicPr>
        <p:blipFill rotWithShape="1">
          <a:blip r:embed="rId4">
            <a:alphaModFix/>
          </a:blip>
          <a:srcRect b="0" l="0" r="0" t="0"/>
          <a:stretch/>
        </p:blipFill>
        <p:spPr>
          <a:xfrm>
            <a:off x="5909807" y="4449592"/>
            <a:ext cx="4715933" cy="1963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191" name="Shape 191"/>
        <p:cNvGrpSpPr/>
        <p:nvPr/>
      </p:nvGrpSpPr>
      <p:grpSpPr>
        <a:xfrm>
          <a:off x="0" y="0"/>
          <a:ext cx="0" cy="0"/>
          <a:chOff x="0" y="0"/>
          <a:chExt cx="0" cy="0"/>
        </a:xfrm>
      </p:grpSpPr>
      <p:sp>
        <p:nvSpPr>
          <p:cNvPr id="192" name="Google Shape;192;p15"/>
          <p:cNvSpPr txBox="1"/>
          <p:nvPr/>
        </p:nvSpPr>
        <p:spPr>
          <a:xfrm>
            <a:off x="2610206" y="470133"/>
            <a:ext cx="697158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Basic Image Labeling Topology</a:t>
            </a:r>
            <a:endParaRPr/>
          </a:p>
        </p:txBody>
      </p:sp>
      <p:sp>
        <p:nvSpPr>
          <p:cNvPr id="193" name="Google Shape;193;p15"/>
          <p:cNvSpPr txBox="1"/>
          <p:nvPr/>
        </p:nvSpPr>
        <p:spPr>
          <a:xfrm>
            <a:off x="890337" y="1751977"/>
            <a:ext cx="10016362" cy="2646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Progressively More Filters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As you move through the network, the number of features rises exponentially.</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filters as you move along means it allows more permutations / combinations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Progressively Smaller Filter Maps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Smaller filter map arises from the pooling steps, which means that each element of the final map distills features (high level features, derived from low level features, derived from raw pixels) derived from a larger segment of the original picture.</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CNN Models - Data Wow blog – Data Science Consultant Thailand | Data Wow in  Bangkok" id="194" name="Google Shape;194;p15"/>
          <p:cNvPicPr preferRelativeResize="0"/>
          <p:nvPr/>
        </p:nvPicPr>
        <p:blipFill rotWithShape="1">
          <a:blip r:embed="rId3">
            <a:alphaModFix/>
          </a:blip>
          <a:srcRect b="0" l="0" r="0" t="0"/>
          <a:stretch/>
        </p:blipFill>
        <p:spPr>
          <a:xfrm>
            <a:off x="3276250" y="4597355"/>
            <a:ext cx="5639496" cy="16566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99" name="Shape 199"/>
        <p:cNvGrpSpPr/>
        <p:nvPr/>
      </p:nvGrpSpPr>
      <p:grpSpPr>
        <a:xfrm>
          <a:off x="0" y="0"/>
          <a:ext cx="0" cy="0"/>
          <a:chOff x="0" y="0"/>
          <a:chExt cx="0" cy="0"/>
        </a:xfrm>
      </p:grpSpPr>
      <p:sp>
        <p:nvSpPr>
          <p:cNvPr id="200" name="Google Shape;200;p16"/>
          <p:cNvSpPr txBox="1"/>
          <p:nvPr/>
        </p:nvSpPr>
        <p:spPr>
          <a:xfrm>
            <a:off x="2610206" y="470133"/>
            <a:ext cx="697158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Residual Connections</a:t>
            </a:r>
            <a:endParaRPr/>
          </a:p>
        </p:txBody>
      </p:sp>
      <p:sp>
        <p:nvSpPr>
          <p:cNvPr id="201" name="Google Shape;201;p16"/>
          <p:cNvSpPr txBox="1"/>
          <p:nvPr/>
        </p:nvSpPr>
        <p:spPr>
          <a:xfrm>
            <a:off x="890337" y="1751977"/>
            <a:ext cx="10016362"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Construct Repeating ‘Blocks’ of Layers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Convolution, Pooling, Residual Connection, Convolution, Pooling, Residual Connection…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 deep networks, vanishing gradient problem arises because there is noise in every step, and if we go far enough back the noise overwhelms the signal. The residual connections help ensure we have more signal than noise.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b="0" l="0" r="0" t="0"/>
          <a:stretch/>
        </p:blipFill>
        <p:spPr>
          <a:xfrm>
            <a:off x="8140630" y="3600905"/>
            <a:ext cx="2882321" cy="2583003"/>
          </a:xfrm>
          <a:prstGeom prst="rect">
            <a:avLst/>
          </a:prstGeom>
          <a:noFill/>
          <a:ln>
            <a:noFill/>
          </a:ln>
        </p:spPr>
      </p:pic>
      <p:pic>
        <p:nvPicPr>
          <p:cNvPr id="203" name="Google Shape;203;p16"/>
          <p:cNvPicPr preferRelativeResize="0"/>
          <p:nvPr/>
        </p:nvPicPr>
        <p:blipFill rotWithShape="1">
          <a:blip r:embed="rId4">
            <a:alphaModFix/>
          </a:blip>
          <a:srcRect b="0" l="0" r="0" t="0"/>
          <a:stretch/>
        </p:blipFill>
        <p:spPr>
          <a:xfrm>
            <a:off x="2325510" y="3461050"/>
            <a:ext cx="4696177" cy="2926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F"/>
        </a:solidFill>
      </p:bgPr>
    </p:bg>
    <p:spTree>
      <p:nvGrpSpPr>
        <p:cNvPr id="208" name="Shape 208"/>
        <p:cNvGrpSpPr/>
        <p:nvPr/>
      </p:nvGrpSpPr>
      <p:grpSpPr>
        <a:xfrm>
          <a:off x="0" y="0"/>
          <a:ext cx="0" cy="0"/>
          <a:chOff x="0" y="0"/>
          <a:chExt cx="0" cy="0"/>
        </a:xfrm>
      </p:grpSpPr>
      <p:sp>
        <p:nvSpPr>
          <p:cNvPr id="209" name="Google Shape;209;p17"/>
          <p:cNvSpPr txBox="1"/>
          <p:nvPr/>
        </p:nvSpPr>
        <p:spPr>
          <a:xfrm>
            <a:off x="1665110" y="421266"/>
            <a:ext cx="886177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Models: Feature Extraction</a:t>
            </a:r>
            <a:endParaRPr/>
          </a:p>
        </p:txBody>
      </p:sp>
      <p:sp>
        <p:nvSpPr>
          <p:cNvPr id="210" name="Google Shape;210;p17"/>
          <p:cNvSpPr txBox="1"/>
          <p:nvPr/>
        </p:nvSpPr>
        <p:spPr>
          <a:xfrm>
            <a:off x="890337" y="1643896"/>
            <a:ext cx="10016362" cy="32008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Take the convolutional base layers from someone else’s model, then…</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Two Options</a:t>
            </a:r>
            <a:endParaRPr/>
          </a:p>
          <a:p>
            <a:pPr indent="-285750" lvl="0" marL="285750" marR="0" rtl="0" algn="l">
              <a:spcBef>
                <a:spcPts val="0"/>
              </a:spcBef>
              <a:spcAft>
                <a:spcPts val="0"/>
              </a:spcAft>
              <a:buClr>
                <a:schemeClr val="dk1"/>
              </a:buClr>
              <a:buSzPts val="1800"/>
              <a:buFont typeface="Arial"/>
              <a:buChar char="•"/>
            </a:pPr>
            <a:r>
              <a:rPr i="1" lang="en-US" sz="1800" u="sng">
                <a:solidFill>
                  <a:schemeClr val="dk1"/>
                </a:solidFill>
                <a:latin typeface="Calibri"/>
                <a:ea typeface="Calibri"/>
                <a:cs typeface="Calibri"/>
                <a:sym typeface="Calibri"/>
              </a:rPr>
              <a:t>Feed Data Through Model Base:</a:t>
            </a:r>
            <a:r>
              <a:rPr lang="en-US" sz="1800">
                <a:solidFill>
                  <a:schemeClr val="dk1"/>
                </a:solidFill>
                <a:latin typeface="Calibri"/>
                <a:ea typeface="Calibri"/>
                <a:cs typeface="Calibri"/>
                <a:sym typeface="Calibri"/>
              </a:rPr>
              <a:t> feed your images through convolutional base, take the outputs, and then use those as your predictors, feeding them into a network of dense layers. </a:t>
            </a:r>
            <a:endParaRPr/>
          </a:p>
          <a:p>
            <a:pPr indent="-285750" lvl="0" marL="285750" marR="0" rtl="0" algn="l">
              <a:spcBef>
                <a:spcPts val="0"/>
              </a:spcBef>
              <a:spcAft>
                <a:spcPts val="0"/>
              </a:spcAft>
              <a:buClr>
                <a:schemeClr val="dk1"/>
              </a:buClr>
              <a:buSzPts val="1800"/>
              <a:buFont typeface="Arial"/>
              <a:buChar char="•"/>
            </a:pPr>
            <a:r>
              <a:rPr i="1" lang="en-US" sz="1800" u="sng">
                <a:solidFill>
                  <a:schemeClr val="dk1"/>
                </a:solidFill>
                <a:latin typeface="Calibri"/>
                <a:ea typeface="Calibri"/>
                <a:cs typeface="Calibri"/>
                <a:sym typeface="Calibri"/>
              </a:rPr>
              <a:t>Freeze Model Base and Include in Network:</a:t>
            </a:r>
            <a:r>
              <a:rPr i="1" lang="en-US" sz="18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Take the convolutional base layers from someone else’s model and freeze them (make parameters non-trainable), then stack your (trainable) Dense layers onto the end. This lets you add data-augmentation to the front of the model. </a:t>
            </a:r>
            <a:endParaRPr i="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11" name="Google Shape;211;p17"/>
          <p:cNvPicPr preferRelativeResize="0"/>
          <p:nvPr/>
        </p:nvPicPr>
        <p:blipFill rotWithShape="1">
          <a:blip r:embed="rId3">
            <a:alphaModFix/>
          </a:blip>
          <a:srcRect b="0" l="0" r="0" t="0"/>
          <a:stretch/>
        </p:blipFill>
        <p:spPr>
          <a:xfrm>
            <a:off x="4401354" y="4202438"/>
            <a:ext cx="3389292" cy="2332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nvSpPr>
        <p:spPr>
          <a:xfrm>
            <a:off x="1665110" y="421266"/>
            <a:ext cx="886177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Pre-Trained Models: Fine Tuning</a:t>
            </a:r>
            <a:endParaRPr/>
          </a:p>
        </p:txBody>
      </p:sp>
      <p:sp>
        <p:nvSpPr>
          <p:cNvPr id="218" name="Google Shape;218;p18"/>
          <p:cNvSpPr txBox="1"/>
          <p:nvPr/>
        </p:nvSpPr>
        <p:spPr>
          <a:xfrm>
            <a:off x="890337" y="1643896"/>
            <a:ext cx="10016362"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Take the convolutional base layers from someone else’s model, then…</a:t>
            </a:r>
            <a:endParaRPr/>
          </a:p>
          <a:p>
            <a:pPr indent="0" lvl="0" marL="0" marR="0" rtl="0" algn="l">
              <a:spcBef>
                <a:spcPts val="0"/>
              </a:spcBef>
              <a:spcAft>
                <a:spcPts val="0"/>
              </a:spcAft>
              <a:buNone/>
            </a:pPr>
            <a:r>
              <a:t/>
            </a:r>
            <a:endParaRPr b="1" sz="20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Freeze Only the First Several Layers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Allow your network to modify / update the last few convolutional base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layers as part of training, along with your own Dense layers…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Iterate over the layers in the network and set the last few to be trainable.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219" name="Google Shape;219;p18"/>
          <p:cNvPicPr preferRelativeResize="0"/>
          <p:nvPr/>
        </p:nvPicPr>
        <p:blipFill rotWithShape="1">
          <a:blip r:embed="rId3">
            <a:alphaModFix/>
          </a:blip>
          <a:srcRect b="0" l="0" r="0" t="0"/>
          <a:stretch/>
        </p:blipFill>
        <p:spPr>
          <a:xfrm>
            <a:off x="9996788" y="1284269"/>
            <a:ext cx="1304875" cy="4966570"/>
          </a:xfrm>
          <a:prstGeom prst="rect">
            <a:avLst/>
          </a:prstGeom>
          <a:noFill/>
          <a:ln>
            <a:noFill/>
          </a:ln>
        </p:spPr>
      </p:pic>
      <p:pic>
        <p:nvPicPr>
          <p:cNvPr id="220" name="Google Shape;220;p18"/>
          <p:cNvPicPr preferRelativeResize="0"/>
          <p:nvPr/>
        </p:nvPicPr>
        <p:blipFill rotWithShape="1">
          <a:blip r:embed="rId4">
            <a:alphaModFix/>
          </a:blip>
          <a:srcRect b="0" l="0" r="0" t="0"/>
          <a:stretch/>
        </p:blipFill>
        <p:spPr>
          <a:xfrm>
            <a:off x="2372783" y="4134604"/>
            <a:ext cx="4737100" cy="1079500"/>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7" name="Google Shape;227;p19"/>
          <p:cNvSpPr txBox="1"/>
          <p:nvPr/>
        </p:nvSpPr>
        <p:spPr>
          <a:xfrm>
            <a:off x="1267235" y="280722"/>
            <a:ext cx="9657521"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Homework Assignment #2</a:t>
            </a:r>
            <a:endParaRPr/>
          </a:p>
        </p:txBody>
      </p:sp>
      <p:sp>
        <p:nvSpPr>
          <p:cNvPr id="228" name="Google Shape;228;p19"/>
          <p:cNvSpPr txBox="1"/>
          <p:nvPr/>
        </p:nvSpPr>
        <p:spPr>
          <a:xfrm>
            <a:off x="1087814" y="1348800"/>
            <a:ext cx="10016362"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Multi-modal Prediction Exercise</a:t>
            </a:r>
            <a:endParaRPr sz="1400">
              <a:solidFill>
                <a:schemeClr val="dk1"/>
              </a:solidFill>
              <a:latin typeface="Quicksand"/>
              <a:ea typeface="Quicksand"/>
              <a:cs typeface="Quicksand"/>
              <a:sym typeface="Quicksand"/>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I am providing you with a sample of real estate data that includes photos of houses (four of each), along with home characteristics as numeric features.</a:t>
            </a:r>
            <a:endParaRPr/>
          </a:p>
          <a:p>
            <a:pPr indent="-171450" lvl="1" marL="6286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Your goal is to use this multi-modal data to predict home price.</a:t>
            </a:r>
            <a:endParaRPr/>
          </a:p>
          <a:p>
            <a:pPr indent="0" lvl="0" marL="0" marR="0" rtl="0" algn="l">
              <a:spcBef>
                <a:spcPts val="0"/>
              </a:spcBef>
              <a:spcAft>
                <a:spcPts val="0"/>
              </a:spcAft>
              <a:buNone/>
            </a:pPr>
            <a:r>
              <a:t/>
            </a:r>
            <a:endParaRPr b="1" sz="1800">
              <a:solidFill>
                <a:schemeClr val="dk1"/>
              </a:solidFill>
              <a:latin typeface="Quicksand"/>
              <a:ea typeface="Quicksand"/>
              <a:cs typeface="Quicksand"/>
              <a:sym typeface="Quicksand"/>
            </a:endParaRPr>
          </a:p>
          <a:p>
            <a:pPr indent="0" lvl="0" marL="0" marR="0" rtl="0" algn="l">
              <a:spcBef>
                <a:spcPts val="0"/>
              </a:spcBef>
              <a:spcAft>
                <a:spcPts val="0"/>
              </a:spcAft>
              <a:buNone/>
            </a:pPr>
            <a:r>
              <a:rPr b="1" lang="en-US" sz="1800">
                <a:solidFill>
                  <a:schemeClr val="dk1"/>
                </a:solidFill>
                <a:latin typeface="Quicksand"/>
                <a:ea typeface="Quicksand"/>
                <a:cs typeface="Quicksand"/>
                <a:sym typeface="Quicksand"/>
              </a:rPr>
              <a:t>Deliverable</a:t>
            </a:r>
            <a:endParaRPr/>
          </a:p>
          <a:p>
            <a:pPr indent="-173037" lvl="1" marL="635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Produce a Jupyter notebook documenting your work (include the names of the contributors at the top of your notebook).</a:t>
            </a:r>
            <a:endParaRPr/>
          </a:p>
          <a:p>
            <a:pPr indent="-173037" lvl="1" marL="635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Feel free to incorporate heavy comments so we (the TA and I) are clear what you were trying to do! Feel free to re-use code from class examples, but you should not collaborate with anyone else (outside your pair, if you decide to submit as a pair). </a:t>
            </a:r>
            <a:endParaRPr/>
          </a:p>
          <a:p>
            <a:pPr indent="-173037" lvl="1" marL="635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Pre-process the data as / if necessary; define your models, explain your thought process, e.g., around the choice of loss function, activation functions, network topology, etc.</a:t>
            </a:r>
            <a:endParaRPr/>
          </a:p>
          <a:p>
            <a:pPr indent="-173037" lvl="1" marL="635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Quicksand"/>
                <a:ea typeface="Quicksand"/>
                <a:cs typeface="Quicksand"/>
                <a:sym typeface="Quicksand"/>
              </a:rPr>
              <a:t>Tune the model; describe what ‘experiments’ you ran exploring different configurations and report ultimate performance. You should work some sort of holdout sample here (e.g., cross-validation).</a:t>
            </a:r>
            <a:endParaRPr/>
          </a:p>
          <a:p>
            <a:pPr indent="0" lvl="0" marL="0" marR="0" rtl="0" algn="l">
              <a:spcBef>
                <a:spcPts val="0"/>
              </a:spcBef>
              <a:spcAft>
                <a:spcPts val="0"/>
              </a:spcAft>
              <a:buNone/>
            </a:pPr>
            <a:r>
              <a:t/>
            </a:r>
            <a:endParaRPr sz="1400">
              <a:solidFill>
                <a:schemeClr val="dk1"/>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nvSpPr>
        <p:spPr>
          <a:xfrm>
            <a:off x="1750621" y="2828835"/>
            <a:ext cx="869075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Economica"/>
                <a:ea typeface="Economica"/>
                <a:cs typeface="Economica"/>
                <a:sym typeface="Economica"/>
              </a:rPr>
              <a:t>Today’s Agenda</a:t>
            </a:r>
            <a:endParaRPr/>
          </a:p>
        </p:txBody>
      </p:sp>
      <p:sp>
        <p:nvSpPr>
          <p:cNvPr id="103" name="Google Shape;103;p2"/>
          <p:cNvSpPr txBox="1"/>
          <p:nvPr/>
        </p:nvSpPr>
        <p:spPr>
          <a:xfrm>
            <a:off x="890337" y="1940249"/>
            <a:ext cx="10016362" cy="32008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Quicksand"/>
                <a:ea typeface="Quicksand"/>
                <a:cs typeface="Quicksand"/>
                <a:sym typeface="Quicksand"/>
              </a:rPr>
              <a:t>Convolutional Neural Networks (CNNs)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CNNs try to accomplish</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is a convolution?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Padding, strides, filters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What is pooling? </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Max, min, avg pooling. </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Other Stuff</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CNN specific techniques to avoid overfitting (data augmentation).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Extracting feature representations from your trained model.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Adapting pre-trained models (transfer learning).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Inspiration for Convnets</a:t>
            </a:r>
            <a:endParaRPr/>
          </a:p>
        </p:txBody>
      </p:sp>
      <p:sp>
        <p:nvSpPr>
          <p:cNvPr id="109" name="Google Shape;109;p3"/>
          <p:cNvSpPr txBox="1"/>
          <p:nvPr/>
        </p:nvSpPr>
        <p:spPr>
          <a:xfrm>
            <a:off x="890337" y="1940249"/>
            <a:ext cx="10016362"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Our Visual System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Human eye is basically a 576-megapixel video camera.</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For comparison, the Pixel 6 camera is 50-megapixels.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human field of vision is not a square; something like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 video camera that records individual image frames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comprised of 24,000 x 24,000 pixels.  </a:t>
            </a:r>
            <a:endParaRPr/>
          </a:p>
        </p:txBody>
      </p:sp>
      <p:pic>
        <p:nvPicPr>
          <p:cNvPr descr="This AI Can Create HD Images From Low-Res, Pixelated Pictures -  Enter21st.com" id="110" name="Google Shape;110;p3"/>
          <p:cNvPicPr preferRelativeResize="0"/>
          <p:nvPr/>
        </p:nvPicPr>
        <p:blipFill rotWithShape="1">
          <a:blip r:embed="rId3">
            <a:alphaModFix/>
          </a:blip>
          <a:srcRect b="0" l="0" r="0" t="0"/>
          <a:stretch/>
        </p:blipFill>
        <p:spPr>
          <a:xfrm>
            <a:off x="2714243" y="4155334"/>
            <a:ext cx="3492500" cy="2324100"/>
          </a:xfrm>
          <a:prstGeom prst="rect">
            <a:avLst/>
          </a:prstGeom>
          <a:noFill/>
          <a:ln>
            <a:noFill/>
          </a:ln>
          <a:effectLst>
            <a:outerShdw blurRad="292100" rotWithShape="0" algn="tl" dir="2700000" dist="139700">
              <a:srgbClr val="333333">
                <a:alpha val="64705"/>
              </a:srgbClr>
            </a:outerShdw>
          </a:effectLst>
        </p:spPr>
      </p:pic>
      <p:pic>
        <p:nvPicPr>
          <p:cNvPr descr="15.5 Vision – Anatomy &amp;amp; Physiology" id="111" name="Google Shape;111;p3"/>
          <p:cNvPicPr preferRelativeResize="0"/>
          <p:nvPr/>
        </p:nvPicPr>
        <p:blipFill rotWithShape="1">
          <a:blip r:embed="rId4">
            <a:alphaModFix/>
          </a:blip>
          <a:srcRect b="0" l="0" r="0" t="0"/>
          <a:stretch/>
        </p:blipFill>
        <p:spPr>
          <a:xfrm>
            <a:off x="7871492" y="2021128"/>
            <a:ext cx="2423213" cy="39773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nvSpPr>
        <p:spPr>
          <a:xfrm>
            <a:off x="890337" y="1940249"/>
            <a:ext cx="10016362"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How Does Your Visual System Work?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think that your brain processes individual visual receptors in groups, identifies combinations of inputs in proximity to one another that imply something like an edge (edge detection), combines that with color and so on. These low-level features are then processed together to arrive at higher level objects (e.g., a nose, a mouth, an eye).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Those higher-level features are then processed together to yield a face (perhaps someone we know or do not know). Hence why you might have a hard time recognizing someone who has a new haircut, or who is wearing a facemask! </a:t>
            </a:r>
            <a:endParaRPr/>
          </a:p>
        </p:txBody>
      </p:sp>
      <p:sp>
        <p:nvSpPr>
          <p:cNvPr id="117" name="Google Shape;117;p4"/>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Feature Detection</a:t>
            </a:r>
            <a:endParaRPr/>
          </a:p>
        </p:txBody>
      </p:sp>
      <p:pic>
        <p:nvPicPr>
          <p:cNvPr descr="The Improved Canny Edge Detection Algorithm Based on an Anisotropic and  Genetic Algorithm | SpringerLink" id="118" name="Google Shape;118;p4"/>
          <p:cNvPicPr preferRelativeResize="0"/>
          <p:nvPr/>
        </p:nvPicPr>
        <p:blipFill rotWithShape="1">
          <a:blip r:embed="rId3">
            <a:alphaModFix/>
          </a:blip>
          <a:srcRect b="18842" l="0" r="0" t="0"/>
          <a:stretch/>
        </p:blipFill>
        <p:spPr>
          <a:xfrm>
            <a:off x="4130313" y="4710461"/>
            <a:ext cx="3931374" cy="160814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2" name="Shape 122"/>
        <p:cNvGrpSpPr/>
        <p:nvPr/>
      </p:nvGrpSpPr>
      <p:grpSpPr>
        <a:xfrm>
          <a:off x="0" y="0"/>
          <a:ext cx="0" cy="0"/>
          <a:chOff x="0" y="0"/>
          <a:chExt cx="0" cy="0"/>
        </a:xfrm>
      </p:grpSpPr>
      <p:sp>
        <p:nvSpPr>
          <p:cNvPr id="123" name="Google Shape;123;p5"/>
          <p:cNvSpPr txBox="1"/>
          <p:nvPr/>
        </p:nvSpPr>
        <p:spPr>
          <a:xfrm>
            <a:off x="2403669" y="515019"/>
            <a:ext cx="738466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Feature Detection / Aggregation</a:t>
            </a:r>
            <a:endParaRPr/>
          </a:p>
        </p:txBody>
      </p:sp>
      <p:pic>
        <p:nvPicPr>
          <p:cNvPr id="124" name="Google Shape;124;p5"/>
          <p:cNvPicPr preferRelativeResize="0"/>
          <p:nvPr/>
        </p:nvPicPr>
        <p:blipFill rotWithShape="1">
          <a:blip r:embed="rId3">
            <a:alphaModFix/>
          </a:blip>
          <a:srcRect b="0" l="0" r="0" t="0"/>
          <a:stretch/>
        </p:blipFill>
        <p:spPr>
          <a:xfrm>
            <a:off x="3475995" y="2005360"/>
            <a:ext cx="5240010" cy="43376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What is Convolution?</a:t>
            </a:r>
            <a:endParaRPr/>
          </a:p>
        </p:txBody>
      </p:sp>
      <p:pic>
        <p:nvPicPr>
          <p:cNvPr id="130" name="Google Shape;130;p6"/>
          <p:cNvPicPr preferRelativeResize="0"/>
          <p:nvPr/>
        </p:nvPicPr>
        <p:blipFill rotWithShape="1">
          <a:blip r:embed="rId3">
            <a:alphaModFix/>
          </a:blip>
          <a:srcRect b="0" l="0" r="0" t="0"/>
          <a:stretch/>
        </p:blipFill>
        <p:spPr>
          <a:xfrm>
            <a:off x="4892368" y="3448354"/>
            <a:ext cx="2407263" cy="3075470"/>
          </a:xfrm>
          <a:prstGeom prst="rect">
            <a:avLst/>
          </a:prstGeom>
          <a:noFill/>
          <a:ln>
            <a:noFill/>
          </a:ln>
        </p:spPr>
      </p:pic>
      <p:sp>
        <p:nvSpPr>
          <p:cNvPr id="131" name="Google Shape;131;p6"/>
          <p:cNvSpPr txBox="1"/>
          <p:nvPr/>
        </p:nvSpPr>
        <p:spPr>
          <a:xfrm>
            <a:off x="890337" y="1940249"/>
            <a:ext cx="10016362" cy="15081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Hone-in On Sub-sections of the Image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 if we have a 28x28 image, we might separately consider 3x3 pixel subsection of that image. Each subsection (they can be overlapping) is represented by its own node in the first hidden layer.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That local input matrix (subfield) is considered in tandem with a ‘filter’ a matrix of weights. A filter might be something like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37" name="Google Shape;137;p7"/>
          <p:cNvSpPr txBox="1"/>
          <p:nvPr/>
        </p:nvSpPr>
        <p:spPr>
          <a:xfrm>
            <a:off x="890337" y="1940249"/>
            <a:ext cx="10016362"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Consider in Matrix Representation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a:p>
        </p:txBody>
      </p:sp>
      <p:pic>
        <p:nvPicPr>
          <p:cNvPr descr="003 CNN More On Edge Detection - Master Data Science" id="138" name="Google Shape;138;p7"/>
          <p:cNvPicPr preferRelativeResize="0"/>
          <p:nvPr/>
        </p:nvPicPr>
        <p:blipFill rotWithShape="1">
          <a:blip r:embed="rId3">
            <a:alphaModFix/>
          </a:blip>
          <a:srcRect b="0" l="0" r="0" t="0"/>
          <a:stretch/>
        </p:blipFill>
        <p:spPr>
          <a:xfrm>
            <a:off x="3082178" y="4156462"/>
            <a:ext cx="6027642" cy="24919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nvSpPr>
        <p:spPr>
          <a:xfrm>
            <a:off x="2865521" y="586938"/>
            <a:ext cx="646095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The Convolution Operation</a:t>
            </a:r>
            <a:endParaRPr/>
          </a:p>
        </p:txBody>
      </p:sp>
      <p:sp>
        <p:nvSpPr>
          <p:cNvPr id="144" name="Google Shape;144;p8"/>
          <p:cNvSpPr txBox="1"/>
          <p:nvPr/>
        </p:nvSpPr>
        <p:spPr>
          <a:xfrm>
            <a:off x="890337" y="1940249"/>
            <a:ext cx="10016362"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Quicksand"/>
                <a:ea typeface="Quicksand"/>
                <a:cs typeface="Quicksand"/>
                <a:sym typeface="Quicksand"/>
              </a:rPr>
              <a:t>Consider in Matrix Representation</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have the raw image data (a.k.a. input feature map), the filter, and the result of passing our filter over our image (a.k.a. output feature map). We will have one output feature map for a given image, per filter (each filter is intended to detect a different type of feature).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filter elements are just weights for the Conv layer; we learn the filter values as part of the backpropagation process. So, the CNN will figure out what features to look for to predict the label (probably what a baby does when its first board and first learning how to process visual information).</a:t>
            </a:r>
            <a:endParaRPr/>
          </a:p>
        </p:txBody>
      </p:sp>
      <p:pic>
        <p:nvPicPr>
          <p:cNvPr id="145" name="Google Shape;145;p8"/>
          <p:cNvPicPr preferRelativeResize="0"/>
          <p:nvPr/>
        </p:nvPicPr>
        <p:blipFill rotWithShape="1">
          <a:blip r:embed="rId3">
            <a:alphaModFix/>
          </a:blip>
          <a:srcRect b="0" l="0" r="0" t="0"/>
          <a:stretch/>
        </p:blipFill>
        <p:spPr>
          <a:xfrm>
            <a:off x="3786132" y="4194155"/>
            <a:ext cx="4619733" cy="2243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50" name="Shape 150"/>
        <p:cNvGrpSpPr/>
        <p:nvPr/>
      </p:nvGrpSpPr>
      <p:grpSpPr>
        <a:xfrm>
          <a:off x="0" y="0"/>
          <a:ext cx="0" cy="0"/>
          <a:chOff x="0" y="0"/>
          <a:chExt cx="0" cy="0"/>
        </a:xfrm>
      </p:grpSpPr>
      <p:sp>
        <p:nvSpPr>
          <p:cNvPr id="151" name="Google Shape;151;p9"/>
          <p:cNvSpPr txBox="1"/>
          <p:nvPr/>
        </p:nvSpPr>
        <p:spPr>
          <a:xfrm>
            <a:off x="857956" y="384864"/>
            <a:ext cx="1048737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dk1"/>
                </a:solidFill>
                <a:latin typeface="Economica"/>
                <a:ea typeface="Economica"/>
                <a:cs typeface="Economica"/>
                <a:sym typeface="Economica"/>
              </a:rPr>
              <a:t>Depth of Output = Filter #, !Color Channels</a:t>
            </a:r>
            <a:endParaRPr/>
          </a:p>
        </p:txBody>
      </p:sp>
      <p:pic>
        <p:nvPicPr>
          <p:cNvPr id="152" name="Google Shape;152;p9"/>
          <p:cNvPicPr preferRelativeResize="0"/>
          <p:nvPr/>
        </p:nvPicPr>
        <p:blipFill rotWithShape="1">
          <a:blip r:embed="rId3">
            <a:alphaModFix/>
          </a:blip>
          <a:srcRect b="0" l="0" r="0" t="0"/>
          <a:stretch/>
        </p:blipFill>
        <p:spPr>
          <a:xfrm>
            <a:off x="4087735" y="1799985"/>
            <a:ext cx="4016529" cy="4673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2019-12-28T13:51:56Z</dcterms:created>
  <dc:creator>Gordon Burtch</dc:creator>
</cp:coreProperties>
</file>