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Economica"/>
      <p:regular r:id="rId21"/>
      <p:bold r:id="rId22"/>
      <p:italic r:id="rId23"/>
      <p:boldItalic r:id="rId24"/>
    </p:embeddedFont>
    <p:embeddedFont>
      <p:font typeface="Quicksan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jAQKZySdg/P/Vplzw0YdJXlL8a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Economica-bold.fntdata"/><Relationship Id="rId21" Type="http://schemas.openxmlformats.org/officeDocument/2006/relationships/font" Target="fonts/Economica-regular.fntdata"/><Relationship Id="rId24" Type="http://schemas.openxmlformats.org/officeDocument/2006/relationships/font" Target="fonts/Economica-boldItalic.fntdata"/><Relationship Id="rId23" Type="http://schemas.openxmlformats.org/officeDocument/2006/relationships/font" Target="fonts/Economica-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Quicksand-bold.fntdata"/><Relationship Id="rId25" Type="http://schemas.openxmlformats.org/officeDocument/2006/relationships/font" Target="fonts/Quicksand-regular.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have here a batch of 32 sequences (random values in this case), each is 10 values in length, and each value is an 8-element vector, maybe these are vector embeddings of words, I dunno. We then have 4 LSTM units, each of which will accept the input in parallel. So, each of those 4 LSTM units could be unrolled, and be seen to be taking the 10-vector sequence, separately, and learning something different about the sequence. All 4 produce a single output at the end of processing the sequence, hence why we end up with 4 outputs for the 32 observations (sequences). If we return_sequences=True, it means that every time step spits out an output, in addition to passing that output onward to the next temporal step in the LSTM. So, we end up with 10 outputs from each of the 4 LSTM units, a sequence-to-sequence mapping. </a:t>
            </a:r>
            <a:endParaRPr/>
          </a:p>
        </p:txBody>
      </p:sp>
      <p:sp>
        <p:nvSpPr>
          <p:cNvPr id="158" name="Google Shape;15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Weights are not initialized until you “build” the model (or compile it, which will first build). </a:t>
            </a:r>
            <a:endParaRPr/>
          </a:p>
        </p:txBody>
      </p:sp>
      <p:sp>
        <p:nvSpPr>
          <p:cNvPr id="202" name="Google Shape;20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7d3bda9e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7d3bda9e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117d3bda9e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17"/>
          <p:cNvSpPr txBox="1"/>
          <p:nvPr/>
        </p:nvSpPr>
        <p:spPr>
          <a:xfrm>
            <a:off x="168440" y="6349018"/>
            <a:ext cx="1695083"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600" u="none" cap="none" strike="noStrike">
                <a:solidFill>
                  <a:schemeClr val="dk1"/>
                </a:solidFill>
                <a:latin typeface="Economica"/>
                <a:ea typeface="Economica"/>
                <a:cs typeface="Economica"/>
                <a:sym typeface="Economica"/>
              </a:rPr>
              <a:t>© Gordon Burtch, 2022</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18"/>
          <p:cNvSpPr txBox="1"/>
          <p:nvPr/>
        </p:nvSpPr>
        <p:spPr>
          <a:xfrm>
            <a:off x="168440" y="6349018"/>
            <a:ext cx="1695083"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Economica"/>
                <a:ea typeface="Economica"/>
                <a:cs typeface="Economica"/>
                <a:sym typeface="Economica"/>
              </a:rPr>
              <a:t>© Gordon Burtch, 2022</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5"/>
          <p:cNvSpPr/>
          <p:nvPr>
            <p:ph idx="2" type="pic"/>
          </p:nvPr>
        </p:nvSpPr>
        <p:spPr>
          <a:xfrm>
            <a:off x="5183188" y="987425"/>
            <a:ext cx="6172200" cy="4873625"/>
          </a:xfrm>
          <a:prstGeom prst="rect">
            <a:avLst/>
          </a:prstGeom>
          <a:noFill/>
          <a:ln>
            <a:noFill/>
          </a:ln>
        </p:spPr>
      </p:sp>
      <p:sp>
        <p:nvSpPr>
          <p:cNvPr id="69" name="Google Shape;69;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pSp>
        <p:nvGrpSpPr>
          <p:cNvPr id="89" name="Google Shape;89;p1"/>
          <p:cNvGrpSpPr/>
          <p:nvPr/>
        </p:nvGrpSpPr>
        <p:grpSpPr>
          <a:xfrm>
            <a:off x="2865521" y="1385048"/>
            <a:ext cx="6460957" cy="1657524"/>
            <a:chOff x="2971800" y="2588206"/>
            <a:chExt cx="6460957" cy="1657524"/>
          </a:xfrm>
        </p:grpSpPr>
        <p:sp>
          <p:nvSpPr>
            <p:cNvPr id="90" name="Google Shape;90;p1"/>
            <p:cNvSpPr txBox="1"/>
            <p:nvPr/>
          </p:nvSpPr>
          <p:spPr>
            <a:xfrm>
              <a:off x="2971800" y="2828835"/>
              <a:ext cx="6460957"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7200" u="none" cap="none" strike="noStrike">
                  <a:solidFill>
                    <a:schemeClr val="dk1"/>
                  </a:solidFill>
                  <a:latin typeface="Economica"/>
                  <a:ea typeface="Economica"/>
                  <a:cs typeface="Economica"/>
                  <a:sym typeface="Economica"/>
                </a:rPr>
                <a:t>Intro to Neural Nets</a:t>
              </a:r>
              <a:endParaRPr/>
            </a:p>
          </p:txBody>
        </p:sp>
        <p:grpSp>
          <p:nvGrpSpPr>
            <p:cNvPr id="91" name="Google Shape;91;p1"/>
            <p:cNvGrpSpPr/>
            <p:nvPr/>
          </p:nvGrpSpPr>
          <p:grpSpPr>
            <a:xfrm>
              <a:off x="3164307" y="2588206"/>
              <a:ext cx="1213182" cy="661736"/>
              <a:chOff x="3132555" y="2419542"/>
              <a:chExt cx="1651279" cy="1070810"/>
            </a:xfrm>
          </p:grpSpPr>
          <p:cxnSp>
            <p:nvCxnSpPr>
              <p:cNvPr id="92" name="Google Shape;92;p1"/>
              <p:cNvCxnSpPr/>
              <p:nvPr/>
            </p:nvCxnSpPr>
            <p:spPr>
              <a:xfrm>
                <a:off x="3132555" y="2419542"/>
                <a:ext cx="1651279" cy="0"/>
              </a:xfrm>
              <a:prstGeom prst="straightConnector1">
                <a:avLst/>
              </a:prstGeom>
              <a:noFill/>
              <a:ln cap="flat" cmpd="sng" w="38100">
                <a:solidFill>
                  <a:schemeClr val="accent1"/>
                </a:solidFill>
                <a:prstDash val="solid"/>
                <a:miter lim="800000"/>
                <a:headEnd len="sm" w="sm" type="none"/>
                <a:tailEnd len="sm" w="sm" type="none"/>
              </a:ln>
            </p:spPr>
          </p:cxnSp>
          <p:cxnSp>
            <p:nvCxnSpPr>
              <p:cNvPr id="93" name="Google Shape;93;p1"/>
              <p:cNvCxnSpPr/>
              <p:nvPr/>
            </p:nvCxnSpPr>
            <p:spPr>
              <a:xfrm rot="10800000">
                <a:off x="3132555" y="2419542"/>
                <a:ext cx="0" cy="1070810"/>
              </a:xfrm>
              <a:prstGeom prst="straightConnector1">
                <a:avLst/>
              </a:prstGeom>
              <a:noFill/>
              <a:ln cap="flat" cmpd="sng" w="38100">
                <a:solidFill>
                  <a:schemeClr val="accent1"/>
                </a:solidFill>
                <a:prstDash val="solid"/>
                <a:miter lim="800000"/>
                <a:headEnd len="sm" w="sm" type="none"/>
                <a:tailEnd len="sm" w="sm" type="none"/>
              </a:ln>
            </p:spPr>
          </p:cxnSp>
        </p:grpSp>
        <p:grpSp>
          <p:nvGrpSpPr>
            <p:cNvPr id="94" name="Google Shape;94;p1"/>
            <p:cNvGrpSpPr/>
            <p:nvPr/>
          </p:nvGrpSpPr>
          <p:grpSpPr>
            <a:xfrm rot="10800000">
              <a:off x="8071184" y="3583994"/>
              <a:ext cx="1092868" cy="661736"/>
              <a:chOff x="3269088" y="2458482"/>
              <a:chExt cx="1388919" cy="1070810"/>
            </a:xfrm>
          </p:grpSpPr>
          <p:cxnSp>
            <p:nvCxnSpPr>
              <p:cNvPr id="95" name="Google Shape;95;p1"/>
              <p:cNvCxnSpPr/>
              <p:nvPr/>
            </p:nvCxnSpPr>
            <p:spPr>
              <a:xfrm>
                <a:off x="3269088" y="2458484"/>
                <a:ext cx="1388919" cy="0"/>
              </a:xfrm>
              <a:prstGeom prst="straightConnector1">
                <a:avLst/>
              </a:prstGeom>
              <a:noFill/>
              <a:ln cap="flat" cmpd="sng" w="38100">
                <a:solidFill>
                  <a:schemeClr val="accent1"/>
                </a:solidFill>
                <a:prstDash val="solid"/>
                <a:miter lim="800000"/>
                <a:headEnd len="sm" w="sm" type="none"/>
                <a:tailEnd len="sm" w="sm" type="none"/>
              </a:ln>
            </p:spPr>
          </p:cxnSp>
          <p:cxnSp>
            <p:nvCxnSpPr>
              <p:cNvPr id="96" name="Google Shape;96;p1"/>
              <p:cNvCxnSpPr/>
              <p:nvPr/>
            </p:nvCxnSpPr>
            <p:spPr>
              <a:xfrm rot="10800000">
                <a:off x="3269088" y="2458482"/>
                <a:ext cx="0" cy="1070810"/>
              </a:xfrm>
              <a:prstGeom prst="straightConnector1">
                <a:avLst/>
              </a:prstGeom>
              <a:noFill/>
              <a:ln cap="flat" cmpd="sng" w="38100">
                <a:solidFill>
                  <a:schemeClr val="accent1"/>
                </a:solidFill>
                <a:prstDash val="solid"/>
                <a:miter lim="800000"/>
                <a:headEnd len="sm" w="sm" type="none"/>
                <a:tailEnd len="sm" w="sm" type="none"/>
              </a:ln>
            </p:spPr>
          </p:cxnSp>
        </p:grpSp>
      </p:grpSp>
      <p:sp>
        <p:nvSpPr>
          <p:cNvPr id="97" name="Google Shape;97;p1"/>
          <p:cNvSpPr txBox="1"/>
          <p:nvPr/>
        </p:nvSpPr>
        <p:spPr>
          <a:xfrm>
            <a:off x="3598446" y="3429000"/>
            <a:ext cx="499510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dk1"/>
                </a:solidFill>
                <a:latin typeface="Economica"/>
                <a:ea typeface="Economica"/>
                <a:cs typeface="Economica"/>
                <a:sym typeface="Economica"/>
              </a:rPr>
              <a:t>Week 6: RNNs for Forecasting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9" name="Shape 159"/>
        <p:cNvGrpSpPr/>
        <p:nvPr/>
      </p:nvGrpSpPr>
      <p:grpSpPr>
        <a:xfrm>
          <a:off x="0" y="0"/>
          <a:ext cx="0" cy="0"/>
          <a:chOff x="0" y="0"/>
          <a:chExt cx="0" cy="0"/>
        </a:xfrm>
      </p:grpSpPr>
      <p:sp>
        <p:nvSpPr>
          <p:cNvPr id="160" name="Google Shape;160;p9"/>
          <p:cNvSpPr txBox="1"/>
          <p:nvPr/>
        </p:nvSpPr>
        <p:spPr>
          <a:xfrm>
            <a:off x="2865520" y="658976"/>
            <a:ext cx="646095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Keras RNN Layers</a:t>
            </a:r>
            <a:endParaRPr/>
          </a:p>
        </p:txBody>
      </p:sp>
      <p:sp>
        <p:nvSpPr>
          <p:cNvPr id="161" name="Google Shape;161;p9"/>
          <p:cNvSpPr txBox="1"/>
          <p:nvPr/>
        </p:nvSpPr>
        <p:spPr>
          <a:xfrm>
            <a:off x="890337" y="1861226"/>
            <a:ext cx="1001636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Long Short-Term Memory (LSTM)</a:t>
            </a:r>
            <a:endParaRPr/>
          </a:p>
        </p:txBody>
      </p:sp>
      <p:pic>
        <p:nvPicPr>
          <p:cNvPr id="162" name="Google Shape;162;p9"/>
          <p:cNvPicPr preferRelativeResize="0"/>
          <p:nvPr/>
        </p:nvPicPr>
        <p:blipFill rotWithShape="1">
          <a:blip r:embed="rId3">
            <a:alphaModFix/>
          </a:blip>
          <a:srcRect b="0" l="0" r="0" t="0"/>
          <a:stretch/>
        </p:blipFill>
        <p:spPr>
          <a:xfrm>
            <a:off x="2127248" y="2540256"/>
            <a:ext cx="7937500" cy="3416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6" name="Shape 166"/>
        <p:cNvGrpSpPr/>
        <p:nvPr/>
      </p:nvGrpSpPr>
      <p:grpSpPr>
        <a:xfrm>
          <a:off x="0" y="0"/>
          <a:ext cx="0" cy="0"/>
          <a:chOff x="0" y="0"/>
          <a:chExt cx="0" cy="0"/>
        </a:xfrm>
      </p:grpSpPr>
      <p:sp>
        <p:nvSpPr>
          <p:cNvPr id="167" name="Google Shape;167;p10"/>
          <p:cNvSpPr txBox="1"/>
          <p:nvPr/>
        </p:nvSpPr>
        <p:spPr>
          <a:xfrm>
            <a:off x="2865520" y="658976"/>
            <a:ext cx="646095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Keras RNN Layers</a:t>
            </a:r>
            <a:endParaRPr/>
          </a:p>
        </p:txBody>
      </p:sp>
      <p:sp>
        <p:nvSpPr>
          <p:cNvPr id="168" name="Google Shape;168;p10"/>
          <p:cNvSpPr txBox="1"/>
          <p:nvPr/>
        </p:nvSpPr>
        <p:spPr>
          <a:xfrm>
            <a:off x="890337" y="1861226"/>
            <a:ext cx="10016362" cy="15081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Gated Recurrent Unit (GRU)</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Less complex than an LSTM. Combines elements of the LSTM into simpler gated structure.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Fits more quickly, with less data, but memory tends to be shorter.</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More common in NLP tasks, e.g., because “within sentence” or “within paragraph” memory is often sufficient.</a:t>
            </a:r>
            <a:endParaRPr/>
          </a:p>
        </p:txBody>
      </p:sp>
      <p:pic>
        <p:nvPicPr>
          <p:cNvPr descr="Illustrated Guide to LSTM&amp;#39;s and GRU&amp;#39;s: A step by step explanation | by  Michael Phi | Towards Data Science" id="169" name="Google Shape;169;p10"/>
          <p:cNvPicPr preferRelativeResize="0"/>
          <p:nvPr/>
        </p:nvPicPr>
        <p:blipFill rotWithShape="1">
          <a:blip r:embed="rId3">
            <a:alphaModFix/>
          </a:blip>
          <a:srcRect b="32032" l="55149" r="-12" t="750"/>
          <a:stretch/>
        </p:blipFill>
        <p:spPr>
          <a:xfrm>
            <a:off x="1643692" y="3488670"/>
            <a:ext cx="3206663" cy="3055012"/>
          </a:xfrm>
          <a:prstGeom prst="rect">
            <a:avLst/>
          </a:prstGeom>
          <a:noFill/>
          <a:ln>
            <a:noFill/>
          </a:ln>
        </p:spPr>
      </p:pic>
      <p:pic>
        <p:nvPicPr>
          <p:cNvPr descr="Illustrated Guide to LSTM&amp;#39;s and GRU&amp;#39;s: A step by step explanation | by  Michael Phi | Towards Data Science" id="170" name="Google Shape;170;p10"/>
          <p:cNvPicPr preferRelativeResize="0"/>
          <p:nvPr/>
        </p:nvPicPr>
        <p:blipFill rotWithShape="1">
          <a:blip r:embed="rId3">
            <a:alphaModFix/>
          </a:blip>
          <a:srcRect b="-750" l="0" r="-12" t="69967"/>
          <a:stretch/>
        </p:blipFill>
        <p:spPr>
          <a:xfrm>
            <a:off x="5303407" y="3968011"/>
            <a:ext cx="5919913" cy="115865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4" name="Shape 174"/>
        <p:cNvGrpSpPr/>
        <p:nvPr/>
      </p:nvGrpSpPr>
      <p:grpSpPr>
        <a:xfrm>
          <a:off x="0" y="0"/>
          <a:ext cx="0" cy="0"/>
          <a:chOff x="0" y="0"/>
          <a:chExt cx="0" cy="0"/>
        </a:xfrm>
      </p:grpSpPr>
      <p:sp>
        <p:nvSpPr>
          <p:cNvPr id="175" name="Google Shape;175;p11"/>
          <p:cNvSpPr txBox="1"/>
          <p:nvPr/>
        </p:nvSpPr>
        <p:spPr>
          <a:xfrm>
            <a:off x="2865520" y="658976"/>
            <a:ext cx="646095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Fighting Overfitting in RNNs</a:t>
            </a:r>
            <a:endParaRPr/>
          </a:p>
        </p:txBody>
      </p:sp>
      <p:sp>
        <p:nvSpPr>
          <p:cNvPr id="176" name="Google Shape;176;p11"/>
          <p:cNvSpPr txBox="1"/>
          <p:nvPr/>
        </p:nvSpPr>
        <p:spPr>
          <a:xfrm>
            <a:off x="890337" y="1861226"/>
            <a:ext cx="10016362" cy="17851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Recurrent Dropout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can apply dropout in a fixed fashion to all the recurrent steps within an RNN layer.</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recurrent_dropout argument achieves this (ensures we are applying it homogenously at each time step).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dropout argument applies dropout to the inputs entering the RNN layer (like the Dropout you’ve seen previously). </a:t>
            </a:r>
            <a:endParaRPr/>
          </a:p>
        </p:txBody>
      </p:sp>
      <p:pic>
        <p:nvPicPr>
          <p:cNvPr id="177" name="Google Shape;177;p11"/>
          <p:cNvPicPr preferRelativeResize="0"/>
          <p:nvPr/>
        </p:nvPicPr>
        <p:blipFill rotWithShape="1">
          <a:blip r:embed="rId3">
            <a:alphaModFix/>
          </a:blip>
          <a:srcRect b="0" l="0" r="0" t="0"/>
          <a:stretch/>
        </p:blipFill>
        <p:spPr>
          <a:xfrm>
            <a:off x="2938712" y="3756799"/>
            <a:ext cx="5919611" cy="28151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1" name="Shape 181"/>
        <p:cNvGrpSpPr/>
        <p:nvPr/>
      </p:nvGrpSpPr>
      <p:grpSpPr>
        <a:xfrm>
          <a:off x="0" y="0"/>
          <a:ext cx="0" cy="0"/>
          <a:chOff x="0" y="0"/>
          <a:chExt cx="0" cy="0"/>
        </a:xfrm>
      </p:grpSpPr>
      <p:sp>
        <p:nvSpPr>
          <p:cNvPr id="182" name="Google Shape;182;p12"/>
          <p:cNvSpPr txBox="1"/>
          <p:nvPr/>
        </p:nvSpPr>
        <p:spPr>
          <a:xfrm>
            <a:off x="2865520" y="658976"/>
            <a:ext cx="646095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Stacking RNN Layers</a:t>
            </a:r>
            <a:endParaRPr/>
          </a:p>
        </p:txBody>
      </p:sp>
      <p:sp>
        <p:nvSpPr>
          <p:cNvPr id="183" name="Google Shape;183;p12"/>
          <p:cNvSpPr txBox="1"/>
          <p:nvPr/>
        </p:nvSpPr>
        <p:spPr>
          <a:xfrm>
            <a:off x="890337" y="1861226"/>
            <a:ext cx="10016362"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Stacked Layers (LSTM or GRUs)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Same as other ‘layer’ types, but we need to pass the entire sequence of outputs (not just the last output). We do this with the ‘return_sequences=True’ argument to the layer.</a:t>
            </a:r>
            <a:endParaRPr/>
          </a:p>
        </p:txBody>
      </p:sp>
      <p:pic>
        <p:nvPicPr>
          <p:cNvPr id="184" name="Google Shape;184;p12"/>
          <p:cNvPicPr preferRelativeResize="0"/>
          <p:nvPr/>
        </p:nvPicPr>
        <p:blipFill rotWithShape="1">
          <a:blip r:embed="rId3">
            <a:alphaModFix/>
          </a:blip>
          <a:srcRect b="0" l="0" r="0" t="0"/>
          <a:stretch/>
        </p:blipFill>
        <p:spPr>
          <a:xfrm>
            <a:off x="1924048" y="3429000"/>
            <a:ext cx="8343900" cy="177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8" name="Shape 188"/>
        <p:cNvGrpSpPr/>
        <p:nvPr/>
      </p:nvGrpSpPr>
      <p:grpSpPr>
        <a:xfrm>
          <a:off x="0" y="0"/>
          <a:ext cx="0" cy="0"/>
          <a:chOff x="0" y="0"/>
          <a:chExt cx="0" cy="0"/>
        </a:xfrm>
      </p:grpSpPr>
      <p:sp>
        <p:nvSpPr>
          <p:cNvPr id="189" name="Google Shape;189;p13"/>
          <p:cNvSpPr txBox="1"/>
          <p:nvPr/>
        </p:nvSpPr>
        <p:spPr>
          <a:xfrm>
            <a:off x="2865520" y="658976"/>
            <a:ext cx="646095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Bidirectional RNNs</a:t>
            </a:r>
            <a:endParaRPr/>
          </a:p>
        </p:txBody>
      </p:sp>
      <p:sp>
        <p:nvSpPr>
          <p:cNvPr id="190" name="Google Shape;190;p13"/>
          <p:cNvSpPr txBox="1"/>
          <p:nvPr/>
        </p:nvSpPr>
        <p:spPr>
          <a:xfrm>
            <a:off x="890337" y="1861226"/>
            <a:ext cx="10016362" cy="12311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Some Sequences Yield Information in Both Directions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Consider that, in language, words that come later in a sentence can be predictive of what came before.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Bidirectional RNNs implement a standard RNN, but they also incorporate a parallel layer implementation that takes the sequence ordered in reverse. </a:t>
            </a:r>
            <a:endParaRPr/>
          </a:p>
        </p:txBody>
      </p:sp>
      <p:pic>
        <p:nvPicPr>
          <p:cNvPr id="191" name="Google Shape;191;p13"/>
          <p:cNvPicPr preferRelativeResize="0"/>
          <p:nvPr/>
        </p:nvPicPr>
        <p:blipFill rotWithShape="1">
          <a:blip r:embed="rId3">
            <a:alphaModFix/>
          </a:blip>
          <a:srcRect b="0" l="0" r="0" t="0"/>
          <a:stretch/>
        </p:blipFill>
        <p:spPr>
          <a:xfrm>
            <a:off x="4489451" y="3429000"/>
            <a:ext cx="3213098" cy="283448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5" name="Shape 195"/>
        <p:cNvGrpSpPr/>
        <p:nvPr/>
      </p:nvGrpSpPr>
      <p:grpSpPr>
        <a:xfrm>
          <a:off x="0" y="0"/>
          <a:ext cx="0" cy="0"/>
          <a:chOff x="0" y="0"/>
          <a:chExt cx="0" cy="0"/>
        </a:xfrm>
      </p:grpSpPr>
      <p:sp>
        <p:nvSpPr>
          <p:cNvPr id="196" name="Google Shape;196;p14"/>
          <p:cNvSpPr txBox="1"/>
          <p:nvPr/>
        </p:nvSpPr>
        <p:spPr>
          <a:xfrm>
            <a:off x="2865520" y="658976"/>
            <a:ext cx="646095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Advanced Scenarios</a:t>
            </a:r>
            <a:endParaRPr/>
          </a:p>
        </p:txBody>
      </p:sp>
      <p:sp>
        <p:nvSpPr>
          <p:cNvPr id="197" name="Google Shape;197;p14"/>
          <p:cNvSpPr txBox="1"/>
          <p:nvPr/>
        </p:nvSpPr>
        <p:spPr>
          <a:xfrm>
            <a:off x="890337" y="1861226"/>
            <a:ext cx="10016362" cy="17851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Forecasting Multiple Series in Parallel</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Sometimes we need to implement forecasts for a panel of units (e.g., revenue of different stores in a chain, or demand for transit at different transit stops).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can implement such multivariate timeseries forecasting in Keras a well. Choices need to be made about topology and how to handle the different series’.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Sometimes (often) it can be better to train separate forecasting models for each series. </a:t>
            </a:r>
            <a:endParaRPr/>
          </a:p>
        </p:txBody>
      </p:sp>
      <p:sp>
        <p:nvSpPr>
          <p:cNvPr id="198" name="Google Shape;198;p14"/>
          <p:cNvSpPr txBox="1"/>
          <p:nvPr/>
        </p:nvSpPr>
        <p:spPr>
          <a:xfrm>
            <a:off x="890337" y="3925250"/>
            <a:ext cx="10016362" cy="12311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Multi-Step Forecasting</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may want to forecast over a range of future values. These different horizons can be setup as different labels. The model will optimize jointly over the different labels.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You can also train different models for different horizons.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5"/>
          <p:cNvSpPr txBox="1"/>
          <p:nvPr/>
        </p:nvSpPr>
        <p:spPr>
          <a:xfrm>
            <a:off x="1750621" y="2828835"/>
            <a:ext cx="8690758"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200">
                <a:solidFill>
                  <a:schemeClr val="dk1"/>
                </a:solidFill>
                <a:latin typeface="Economica"/>
                <a:ea typeface="Economica"/>
                <a:cs typeface="Economica"/>
                <a:sym typeface="Economica"/>
              </a:rPr>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nvSpPr>
        <p:spPr>
          <a:xfrm>
            <a:off x="2865521" y="586938"/>
            <a:ext cx="646095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chemeClr val="dk1"/>
                </a:solidFill>
                <a:latin typeface="Economica"/>
                <a:ea typeface="Economica"/>
                <a:cs typeface="Economica"/>
                <a:sym typeface="Economica"/>
              </a:rPr>
              <a:t>Today’s Agenda</a:t>
            </a:r>
            <a:endParaRPr/>
          </a:p>
        </p:txBody>
      </p:sp>
      <p:sp>
        <p:nvSpPr>
          <p:cNvPr id="103" name="Google Shape;103;p2"/>
          <p:cNvSpPr txBox="1"/>
          <p:nvPr/>
        </p:nvSpPr>
        <p:spPr>
          <a:xfrm>
            <a:off x="890337" y="1940249"/>
            <a:ext cx="10016362"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Quicksand"/>
                <a:ea typeface="Quicksand"/>
                <a:cs typeface="Quicksand"/>
                <a:sym typeface="Quicksand"/>
              </a:rPr>
              <a:t>Basic Setup for Forecasting</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Quicksand"/>
                <a:ea typeface="Quicksand"/>
                <a:cs typeface="Quicksand"/>
                <a:sym typeface="Quicksand"/>
              </a:rPr>
              <a:t>Train vs. validation / test, and setting up data.</a:t>
            </a:r>
            <a:endParaRPr/>
          </a:p>
          <a:p>
            <a:pPr indent="0" lvl="0" marL="0" marR="0" rtl="0" algn="l">
              <a:spcBef>
                <a:spcPts val="0"/>
              </a:spcBef>
              <a:spcAft>
                <a:spcPts val="0"/>
              </a:spcAft>
              <a:buNone/>
            </a:pPr>
            <a:r>
              <a:t/>
            </a:r>
            <a:endParaRPr b="1" sz="1800">
              <a:solidFill>
                <a:schemeClr val="dk1"/>
              </a:solidFill>
              <a:latin typeface="Quicksand"/>
              <a:ea typeface="Quicksand"/>
              <a:cs typeface="Quicksand"/>
              <a:sym typeface="Quicksand"/>
            </a:endParaRPr>
          </a:p>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Sequence Data</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Temporal (1D) Convolution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Recurrent Neural Networks (RNNs): </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SimpleRNN</a:t>
            </a:r>
            <a:endParaRPr b="0" i="0" sz="1800" u="none" cap="none" strike="noStrike">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LSTM (Long Short-Term Memory)</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GRU (Gated Recurrent Unit)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Other Stuff</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Bidirectional RNN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Advanced Forecasting</a:t>
            </a:r>
            <a:endParaRPr/>
          </a:p>
        </p:txBody>
      </p:sp>
      <p:pic>
        <p:nvPicPr>
          <p:cNvPr descr="Build an Effective Meeting Agenda Template | WorkPatterns" id="104" name="Google Shape;104;p2"/>
          <p:cNvPicPr preferRelativeResize="0"/>
          <p:nvPr/>
        </p:nvPicPr>
        <p:blipFill rotWithShape="1">
          <a:blip r:embed="rId3">
            <a:alphaModFix/>
          </a:blip>
          <a:srcRect b="0" l="0" r="0" t="0"/>
          <a:stretch/>
        </p:blipFill>
        <p:spPr>
          <a:xfrm>
            <a:off x="5757836" y="2540000"/>
            <a:ext cx="6434164" cy="33829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nvSpPr>
        <p:spPr>
          <a:xfrm>
            <a:off x="1325629" y="639657"/>
            <a:ext cx="9540742"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Basic Structure for Forecasting Problems</a:t>
            </a:r>
            <a:endParaRPr/>
          </a:p>
        </p:txBody>
      </p:sp>
      <p:sp>
        <p:nvSpPr>
          <p:cNvPr id="110" name="Google Shape;110;p3"/>
          <p:cNvSpPr txBox="1"/>
          <p:nvPr/>
        </p:nvSpPr>
        <p:spPr>
          <a:xfrm>
            <a:off x="890337" y="1940249"/>
            <a:ext cx="10016362" cy="38164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Earlier Data Serves as Training, Later Data Serves as Validation / Holdout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Never train on future data and test on historical data.</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Temporal precedence often has a big effect on predictive performance.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Structuring Time Series Data for Prediction</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need to construct sequences of fixed length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followed by a prediction at some point in the future.</a:t>
            </a:r>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Handling Data</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TensorFlow dataset generator / iterator so we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do not have to store many overlapping sequences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of values in memory.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Or we can make the sequences / labels from scratch.</a:t>
            </a:r>
            <a:endParaRPr/>
          </a:p>
        </p:txBody>
      </p:sp>
      <p:pic>
        <p:nvPicPr>
          <p:cNvPr descr="Metal Structural Steel Beam Clip Art, PNG, 600x570px, Metal, Area, Beam,  Black, Black And White Download" id="111" name="Google Shape;111;p3"/>
          <p:cNvPicPr preferRelativeResize="0"/>
          <p:nvPr/>
        </p:nvPicPr>
        <p:blipFill rotWithShape="1">
          <a:blip r:embed="rId3">
            <a:alphaModFix/>
          </a:blip>
          <a:srcRect b="0" l="0" r="0" t="0"/>
          <a:stretch/>
        </p:blipFill>
        <p:spPr>
          <a:xfrm>
            <a:off x="6793234" y="3138310"/>
            <a:ext cx="4734206" cy="32907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nvSpPr>
        <p:spPr>
          <a:xfrm>
            <a:off x="2865521" y="586938"/>
            <a:ext cx="646095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Preparing Data</a:t>
            </a:r>
            <a:endParaRPr/>
          </a:p>
        </p:txBody>
      </p:sp>
      <p:sp>
        <p:nvSpPr>
          <p:cNvPr id="117" name="Google Shape;117;p4"/>
          <p:cNvSpPr txBox="1"/>
          <p:nvPr/>
        </p:nvSpPr>
        <p:spPr>
          <a:xfrm>
            <a:off x="890337" y="1940249"/>
            <a:ext cx="10016362"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Constructing our Observations / Labels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This might be one observation (a sequence of prior values, i.e., x’s, to one or more outcomes, i.e., y’s)</a:t>
            </a:r>
            <a:endParaRPr/>
          </a:p>
        </p:txBody>
      </p:sp>
      <p:pic>
        <p:nvPicPr>
          <p:cNvPr descr="LSTM Model Architecture for Rare Event Time Series Forecasting" id="118" name="Google Shape;118;p4"/>
          <p:cNvPicPr preferRelativeResize="0"/>
          <p:nvPr/>
        </p:nvPicPr>
        <p:blipFill rotWithShape="1">
          <a:blip r:embed="rId3">
            <a:alphaModFix/>
          </a:blip>
          <a:srcRect b="0" l="0" r="0" t="0"/>
          <a:stretch/>
        </p:blipFill>
        <p:spPr>
          <a:xfrm>
            <a:off x="1749777" y="2683165"/>
            <a:ext cx="8692444" cy="35878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descr="How to Use Convolutional Neural Networks for Time Series Classification" id="123" name="Google Shape;123;p5"/>
          <p:cNvPicPr preferRelativeResize="0"/>
          <p:nvPr/>
        </p:nvPicPr>
        <p:blipFill rotWithShape="1">
          <a:blip r:embed="rId3">
            <a:alphaModFix/>
          </a:blip>
          <a:srcRect b="0" l="0" r="0" t="0"/>
          <a:stretch/>
        </p:blipFill>
        <p:spPr>
          <a:xfrm>
            <a:off x="1957227" y="2950824"/>
            <a:ext cx="9087556" cy="3907176"/>
          </a:xfrm>
          <a:prstGeom prst="rect">
            <a:avLst/>
          </a:prstGeom>
          <a:noFill/>
          <a:ln>
            <a:noFill/>
          </a:ln>
        </p:spPr>
      </p:pic>
      <p:sp>
        <p:nvSpPr>
          <p:cNvPr id="124" name="Google Shape;124;p5"/>
          <p:cNvSpPr txBox="1"/>
          <p:nvPr/>
        </p:nvSpPr>
        <p:spPr>
          <a:xfrm>
            <a:off x="2865521" y="586938"/>
            <a:ext cx="646095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Temporal 1D Convolution</a:t>
            </a:r>
            <a:endParaRPr/>
          </a:p>
        </p:txBody>
      </p:sp>
      <p:sp>
        <p:nvSpPr>
          <p:cNvPr id="125" name="Google Shape;125;p5"/>
          <p:cNvSpPr txBox="1"/>
          <p:nvPr/>
        </p:nvSpPr>
        <p:spPr>
          <a:xfrm>
            <a:off x="890337" y="1940249"/>
            <a:ext cx="10016362" cy="12311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1D Convolution Accomplishes Same Goal as 2D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 only considers arrangement of features in one dimension (temporal ordering).</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Compresses into shorter sequences, across the entire set of features (just as 2D Conv compresses matrices into smaller matrices, across the entire set of input channels (e.g., RGB).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9" name="Shape 129"/>
        <p:cNvGrpSpPr/>
        <p:nvPr/>
      </p:nvGrpSpPr>
      <p:grpSpPr>
        <a:xfrm>
          <a:off x="0" y="0"/>
          <a:ext cx="0" cy="0"/>
          <a:chOff x="0" y="0"/>
          <a:chExt cx="0" cy="0"/>
        </a:xfrm>
      </p:grpSpPr>
      <p:sp>
        <p:nvSpPr>
          <p:cNvPr id="130" name="Google Shape;130;p6"/>
          <p:cNvSpPr txBox="1"/>
          <p:nvPr/>
        </p:nvSpPr>
        <p:spPr>
          <a:xfrm>
            <a:off x="2865520" y="658976"/>
            <a:ext cx="646095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RNN: Processing /w Memory</a:t>
            </a:r>
            <a:endParaRPr/>
          </a:p>
        </p:txBody>
      </p:sp>
      <p:sp>
        <p:nvSpPr>
          <p:cNvPr id="131" name="Google Shape;131;p6"/>
          <p:cNvSpPr txBox="1"/>
          <p:nvPr/>
        </p:nvSpPr>
        <p:spPr>
          <a:xfrm>
            <a:off x="890337" y="1940249"/>
            <a:ext cx="10016362" cy="12311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Incorporating Memory into a NN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include a feedback loop, where output feeds back into the same layer alongside the next input in the sequence (each gets its own separate set of weights, and they are able to interact with one another.</a:t>
            </a:r>
            <a:endParaRPr/>
          </a:p>
        </p:txBody>
      </p:sp>
      <p:pic>
        <p:nvPicPr>
          <p:cNvPr id="132" name="Google Shape;132;p6"/>
          <p:cNvPicPr preferRelativeResize="0"/>
          <p:nvPr/>
        </p:nvPicPr>
        <p:blipFill rotWithShape="1">
          <a:blip r:embed="rId3">
            <a:alphaModFix/>
          </a:blip>
          <a:srcRect b="0" l="0" r="0" t="0"/>
          <a:stretch/>
        </p:blipFill>
        <p:spPr>
          <a:xfrm>
            <a:off x="1511298" y="3541890"/>
            <a:ext cx="2463800" cy="2070100"/>
          </a:xfrm>
          <a:prstGeom prst="rect">
            <a:avLst/>
          </a:prstGeom>
          <a:noFill/>
          <a:ln>
            <a:noFill/>
          </a:ln>
        </p:spPr>
      </p:pic>
      <p:pic>
        <p:nvPicPr>
          <p:cNvPr id="133" name="Google Shape;133;p6"/>
          <p:cNvPicPr preferRelativeResize="0"/>
          <p:nvPr/>
        </p:nvPicPr>
        <p:blipFill rotWithShape="1">
          <a:blip r:embed="rId4">
            <a:alphaModFix/>
          </a:blip>
          <a:srcRect b="0" l="0" r="0" t="0"/>
          <a:stretch/>
        </p:blipFill>
        <p:spPr>
          <a:xfrm>
            <a:off x="5034844" y="4036293"/>
            <a:ext cx="6575776" cy="1198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7" name="Shape 137"/>
        <p:cNvGrpSpPr/>
        <p:nvPr/>
      </p:nvGrpSpPr>
      <p:grpSpPr>
        <a:xfrm>
          <a:off x="0" y="0"/>
          <a:ext cx="0" cy="0"/>
          <a:chOff x="0" y="0"/>
          <a:chExt cx="0" cy="0"/>
        </a:xfrm>
      </p:grpSpPr>
      <p:sp>
        <p:nvSpPr>
          <p:cNvPr id="138" name="Google Shape;138;p7"/>
          <p:cNvSpPr txBox="1"/>
          <p:nvPr/>
        </p:nvSpPr>
        <p:spPr>
          <a:xfrm>
            <a:off x="2865520" y="658976"/>
            <a:ext cx="646095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Keras RNN Layers</a:t>
            </a:r>
            <a:endParaRPr/>
          </a:p>
        </p:txBody>
      </p:sp>
      <p:sp>
        <p:nvSpPr>
          <p:cNvPr id="139" name="Google Shape;139;p7"/>
          <p:cNvSpPr txBox="1"/>
          <p:nvPr/>
        </p:nvSpPr>
        <p:spPr>
          <a:xfrm>
            <a:off x="890337" y="1861226"/>
            <a:ext cx="10016362" cy="17851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SimpleRNN</a:t>
            </a:r>
            <a:endParaRPr b="1" sz="2000">
              <a:solidFill>
                <a:schemeClr val="dk1"/>
              </a:solidFill>
              <a:latin typeface="Quicksand"/>
              <a:ea typeface="Quicksand"/>
              <a:cs typeface="Quicksand"/>
              <a:sym typeface="Quicksand"/>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can, in practice, unroll a one-lag RNN into a Dense Network, as follows.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It’s just a large Dense network with many inputs and many outputs. The inputs are arranged to interact with each other on the basis of their temporal sequencing in the data.</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 practice we cannot use SimpleRNNs to achieve meaningful memory (vanishing gradients arise quickly).</a:t>
            </a:r>
            <a:endParaRPr/>
          </a:p>
        </p:txBody>
      </p:sp>
      <p:pic>
        <p:nvPicPr>
          <p:cNvPr id="140" name="Google Shape;140;p7"/>
          <p:cNvPicPr preferRelativeResize="0"/>
          <p:nvPr/>
        </p:nvPicPr>
        <p:blipFill rotWithShape="1">
          <a:blip r:embed="rId3">
            <a:alphaModFix/>
          </a:blip>
          <a:srcRect b="0" l="0" r="0" t="0"/>
          <a:stretch/>
        </p:blipFill>
        <p:spPr>
          <a:xfrm>
            <a:off x="1804103" y="3684058"/>
            <a:ext cx="8583789" cy="22588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4" name="Shape 144"/>
        <p:cNvGrpSpPr/>
        <p:nvPr/>
      </p:nvGrpSpPr>
      <p:grpSpPr>
        <a:xfrm>
          <a:off x="0" y="0"/>
          <a:ext cx="0" cy="0"/>
          <a:chOff x="0" y="0"/>
          <a:chExt cx="0" cy="0"/>
        </a:xfrm>
      </p:grpSpPr>
      <p:sp>
        <p:nvSpPr>
          <p:cNvPr id="145" name="Google Shape;145;p8"/>
          <p:cNvSpPr txBox="1"/>
          <p:nvPr/>
        </p:nvSpPr>
        <p:spPr>
          <a:xfrm>
            <a:off x="2865520" y="658976"/>
            <a:ext cx="646095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Keras RNN Layers</a:t>
            </a:r>
            <a:endParaRPr/>
          </a:p>
        </p:txBody>
      </p:sp>
      <p:sp>
        <p:nvSpPr>
          <p:cNvPr id="146" name="Google Shape;146;p8"/>
          <p:cNvSpPr txBox="1"/>
          <p:nvPr/>
        </p:nvSpPr>
        <p:spPr>
          <a:xfrm>
            <a:off x="890337" y="1861226"/>
            <a:ext cx="10016362" cy="23391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Long Short-Term Memory (LSTM)</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add what’s called a “carry track” – this is an additional connection that combines output at step t, inputs at step t, and the last carry track’s output. The topology means your network can ‘learn’ to use these connections as passthroughs for old info, or it can learn to ‘block’ that information in favor of more recent information (whatever is useful for accurate prediction).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Carry tracks are basically just another degree of freedom for learning how to use lagged information.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These ideas inspired the design of LSTM units, but nothing guarantees that these gates serve these functions… </a:t>
            </a:r>
            <a:endParaRPr/>
          </a:p>
        </p:txBody>
      </p:sp>
      <p:pic>
        <p:nvPicPr>
          <p:cNvPr descr="Illustrated Guide to LSTM&amp;#39;s and GRU&amp;#39;s: A step by step explanation | by  Michael Phi | Towards Data Science" id="147" name="Google Shape;147;p8"/>
          <p:cNvPicPr preferRelativeResize="0"/>
          <p:nvPr/>
        </p:nvPicPr>
        <p:blipFill rotWithShape="1">
          <a:blip r:embed="rId3">
            <a:alphaModFix/>
          </a:blip>
          <a:srcRect b="31032" l="0" r="50000" t="0"/>
          <a:stretch/>
        </p:blipFill>
        <p:spPr>
          <a:xfrm>
            <a:off x="2229633" y="4067048"/>
            <a:ext cx="3182095" cy="2790952"/>
          </a:xfrm>
          <a:prstGeom prst="rect">
            <a:avLst/>
          </a:prstGeom>
          <a:noFill/>
          <a:ln>
            <a:noFill/>
          </a:ln>
        </p:spPr>
      </p:pic>
      <p:pic>
        <p:nvPicPr>
          <p:cNvPr descr="Illustrated Guide to LSTM&amp;#39;s and GRU&amp;#39;s: A step by step explanation | by  Michael Phi | Towards Data Science" id="148" name="Google Shape;148;p8"/>
          <p:cNvPicPr preferRelativeResize="0"/>
          <p:nvPr/>
        </p:nvPicPr>
        <p:blipFill rotWithShape="1">
          <a:blip r:embed="rId4">
            <a:alphaModFix/>
          </a:blip>
          <a:srcRect b="-750" l="0" r="-12" t="69967"/>
          <a:stretch/>
        </p:blipFill>
        <p:spPr>
          <a:xfrm>
            <a:off x="5541402" y="4741397"/>
            <a:ext cx="5919913" cy="11586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descr="Illustrated Guide to LSTM&amp;#39;s and GRU&amp;#39;s: A step by step explanation | by  Michael Phi | Towards Data Science" id="154" name="Google Shape;154;g117d3bda9e2_0_0"/>
          <p:cNvPicPr preferRelativeResize="0"/>
          <p:nvPr/>
        </p:nvPicPr>
        <p:blipFill rotWithShape="1">
          <a:blip r:embed="rId3">
            <a:alphaModFix/>
          </a:blip>
          <a:srcRect b="31029" l="0" r="50000" t="0"/>
          <a:stretch/>
        </p:blipFill>
        <p:spPr>
          <a:xfrm>
            <a:off x="2229614" y="299076"/>
            <a:ext cx="7478151" cy="65589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2019-12-28T13:51:56Z</dcterms:created>
  <dc:creator>Gordon Burtch</dc:creator>
</cp:coreProperties>
</file>