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Economica"/>
      <p:regular r:id="rId23"/>
      <p:bold r:id="rId24"/>
      <p:italic r:id="rId25"/>
      <p:boldItalic r:id="rId26"/>
    </p:embeddedFont>
    <p:embeddedFont>
      <p:font typeface="Quicksa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QWxUkfp1DOnPvK0uN84F+pN0S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5DC9BB-E2D2-4958-9D3A-7439AACFFBFD}">
  <a:tblStyle styleId="{E05DC9BB-E2D2-4958-9D3A-7439AACFFB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Quicksand-bold.fntdata"/><Relationship Id="rId27"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159" name="Google Shape;15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168" name="Google Shape;16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Attention layers are a very general concept. They are also implemented in many ways, using custom layers in Keras,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Matrix on the left is the result of taking dot products between word (e.g., on the row index, station) and every other word (column index) (this is imaginary). We then take the resulting values and scale them / run them through a softmax.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208" name="Google Shape;20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Weights are not initialized until you “build” the model (or compile it, which will first build). </a:t>
            </a:r>
            <a:endParaRPr/>
          </a:p>
        </p:txBody>
      </p:sp>
      <p:sp>
        <p:nvSpPr>
          <p:cNvPr id="216" name="Google Shape;2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43" name="Google Shape;14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51" name="Google Shape;15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p:nvPr>
            <p:ph idx="2" type="pic"/>
          </p:nvPr>
        </p:nvSpPr>
        <p:spPr>
          <a:xfrm>
            <a:off x="5183188" y="987425"/>
            <a:ext cx="6172200" cy="4873625"/>
          </a:xfrm>
          <a:prstGeom prst="rect">
            <a:avLst/>
          </a:prstGeom>
          <a:noFill/>
          <a:ln>
            <a:noFill/>
          </a:ln>
        </p:spPr>
      </p:sp>
      <p:sp>
        <p:nvSpPr>
          <p:cNvPr id="69" name="Google Shape;69;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200" u="none" cap="none" strike="noStrik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cap="flat" cmpd="sng" w="38100">
                <a:solidFill>
                  <a:schemeClr val="accent1"/>
                </a:solidFill>
                <a:prstDash val="solid"/>
                <a:miter lim="800000"/>
                <a:headEnd len="sm" w="sm" type="none"/>
                <a:tailEnd len="sm" w="sm" type="none"/>
              </a:ln>
            </p:spPr>
          </p:cxnSp>
          <p:cxnSp>
            <p:nvCxnSpPr>
              <p:cNvPr id="93" name="Google Shape;93;p1"/>
              <p:cNvCxnSpPr/>
              <p:nvPr/>
            </p:nvCxnSpPr>
            <p:spPr>
              <a:xfrm rot="10800000">
                <a:off x="3132555" y="241954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cap="flat" cmpd="sng" w="38100">
                <a:solidFill>
                  <a:schemeClr val="accent1"/>
                </a:solidFill>
                <a:prstDash val="solid"/>
                <a:miter lim="800000"/>
                <a:headEnd len="sm" w="sm" type="none"/>
                <a:tailEnd len="sm" w="sm" type="none"/>
              </a:ln>
            </p:spPr>
          </p:cxnSp>
          <p:cxnSp>
            <p:nvCxnSpPr>
              <p:cNvPr id="96" name="Google Shape;96;p1"/>
              <p:cNvCxnSpPr/>
              <p:nvPr/>
            </p:nvCxnSpPr>
            <p:spPr>
              <a:xfrm rot="10800000">
                <a:off x="3269088" y="245848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sp>
        <p:nvSpPr>
          <p:cNvPr id="97" name="Google Shape;97;p1"/>
          <p:cNvSpPr txBox="1"/>
          <p:nvPr/>
        </p:nvSpPr>
        <p:spPr>
          <a:xfrm>
            <a:off x="3598446" y="3429000"/>
            <a:ext cx="49951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Economica"/>
                <a:ea typeface="Economica"/>
                <a:cs typeface="Economica"/>
                <a:sym typeface="Economica"/>
              </a:rPr>
              <a:t>Week 6: RNNs for Text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Embeddings: Word2Vec</a:t>
            </a:r>
            <a:endParaRPr/>
          </a:p>
        </p:txBody>
      </p:sp>
      <p:sp>
        <p:nvSpPr>
          <p:cNvPr id="162" name="Google Shape;162;p10"/>
          <p:cNvSpPr txBox="1"/>
          <p:nvPr/>
        </p:nvSpPr>
        <p:spPr>
          <a:xfrm>
            <a:off x="772620" y="1950155"/>
            <a:ext cx="1009375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Word2Vec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types: CBoW and Skipgram</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Construct training examples and labels.</a:t>
            </a:r>
            <a:endParaRPr/>
          </a:p>
        </p:txBody>
      </p:sp>
      <p:pic>
        <p:nvPicPr>
          <p:cNvPr id="163" name="Google Shape;163;p10"/>
          <p:cNvPicPr preferRelativeResize="0"/>
          <p:nvPr/>
        </p:nvPicPr>
        <p:blipFill rotWithShape="1">
          <a:blip r:embed="rId3">
            <a:alphaModFix/>
          </a:blip>
          <a:srcRect b="0" l="0" r="0" t="0"/>
          <a:stretch/>
        </p:blipFill>
        <p:spPr>
          <a:xfrm>
            <a:off x="772620" y="3352986"/>
            <a:ext cx="4415802" cy="2520315"/>
          </a:xfrm>
          <a:prstGeom prst="rect">
            <a:avLst/>
          </a:prstGeom>
          <a:noFill/>
          <a:ln>
            <a:noFill/>
          </a:ln>
        </p:spPr>
      </p:pic>
      <p:pic>
        <p:nvPicPr>
          <p:cNvPr id="164" name="Google Shape;164;p10"/>
          <p:cNvPicPr preferRelativeResize="0"/>
          <p:nvPr/>
        </p:nvPicPr>
        <p:blipFill rotWithShape="1">
          <a:blip r:embed="rId4">
            <a:alphaModFix/>
          </a:blip>
          <a:srcRect b="0" l="0" r="0" t="0"/>
          <a:stretch/>
        </p:blipFill>
        <p:spPr>
          <a:xfrm>
            <a:off x="5935006" y="2025940"/>
            <a:ext cx="5574686" cy="3686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Embeddings: Limitation</a:t>
            </a:r>
            <a:endParaRPr/>
          </a:p>
        </p:txBody>
      </p:sp>
      <p:sp>
        <p:nvSpPr>
          <p:cNvPr id="171" name="Google Shape;171;p11"/>
          <p:cNvSpPr txBox="1"/>
          <p:nvPr/>
        </p:nvSpPr>
        <p:spPr>
          <a:xfrm>
            <a:off x="772620" y="1950155"/>
            <a:ext cx="1009375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Out of Sample Words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Both GloVe and Word2Vec are limited to words you’ve seen before in training. They cannot handle new words. Those words thus get omitted / dropped, or you need to do something different.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FastText</a:t>
            </a:r>
            <a:endParaRPr b="1"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An extension to Word2Vec which learns character n-grams of words. So, instead of embedding words, we embed portions of words (e.g., a 3-gram character representation would break up the word ‘coffee’ into ‘cof’, ‘off’, ‘ffe’, … and then learn vector embeddings of each. </a:t>
            </a:r>
            <a:endParaRPr/>
          </a:p>
        </p:txBody>
      </p:sp>
      <p:pic>
        <p:nvPicPr>
          <p:cNvPr descr="A Visual Guide to FastText Word Embeddings" id="172" name="Google Shape;172;p11"/>
          <p:cNvPicPr preferRelativeResize="0"/>
          <p:nvPr/>
        </p:nvPicPr>
        <p:blipFill rotWithShape="1">
          <a:blip r:embed="rId3">
            <a:alphaModFix/>
          </a:blip>
          <a:srcRect b="0" l="0" r="0" t="0"/>
          <a:stretch/>
        </p:blipFill>
        <p:spPr>
          <a:xfrm>
            <a:off x="4171602" y="5000195"/>
            <a:ext cx="3848796" cy="1530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Attention Layers</a:t>
            </a:r>
            <a:endParaRPr/>
          </a:p>
        </p:txBody>
      </p:sp>
      <p:sp>
        <p:nvSpPr>
          <p:cNvPr id="179" name="Google Shape;179;p14"/>
          <p:cNvSpPr txBox="1"/>
          <p:nvPr/>
        </p:nvSpPr>
        <p:spPr>
          <a:xfrm>
            <a:off x="772620" y="1992502"/>
            <a:ext cx="10093751"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Drawback of LSTM: Tries to Memorize Everything!</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BUT: some pieces of a sequence are more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important than others for understanding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values at a particular position.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Self-attention Layer: a dense layer that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takes sequences of values as input and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implements some mechanism to figure</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out weights that can be used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amplify or attenuate sequence elements.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Basically, it gives the network a way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shift focus to certain items that are useful </a:t>
            </a:r>
            <a:endParaRPr/>
          </a:p>
        </p:txBody>
      </p:sp>
      <p:pic>
        <p:nvPicPr>
          <p:cNvPr id="180" name="Google Shape;180;p14"/>
          <p:cNvPicPr preferRelativeResize="0"/>
          <p:nvPr/>
        </p:nvPicPr>
        <p:blipFill rotWithShape="1">
          <a:blip r:embed="rId3">
            <a:alphaModFix/>
          </a:blip>
          <a:srcRect b="0" l="0" r="0" t="0"/>
          <a:stretch/>
        </p:blipFill>
        <p:spPr>
          <a:xfrm>
            <a:off x="6583675" y="2763526"/>
            <a:ext cx="5255376" cy="3630175"/>
          </a:xfrm>
          <a:prstGeom prst="rect">
            <a:avLst/>
          </a:prstGeom>
          <a:noFill/>
          <a:ln>
            <a:noFill/>
          </a:ln>
        </p:spPr>
      </p:pic>
      <p:pic>
        <p:nvPicPr>
          <p:cNvPr id="181" name="Google Shape;181;p14"/>
          <p:cNvPicPr preferRelativeResize="0"/>
          <p:nvPr/>
        </p:nvPicPr>
        <p:blipFill rotWithShape="1">
          <a:blip r:embed="rId4">
            <a:alphaModFix/>
          </a:blip>
          <a:srcRect b="0" l="0" r="0" t="0"/>
          <a:stretch/>
        </p:blipFill>
        <p:spPr>
          <a:xfrm>
            <a:off x="8533444" y="498062"/>
            <a:ext cx="34925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b="0" l="0" r="0" t="0"/>
          <a:stretch/>
        </p:blipFill>
        <p:spPr>
          <a:xfrm>
            <a:off x="115641" y="664140"/>
            <a:ext cx="11960718" cy="5529720"/>
          </a:xfrm>
          <a:prstGeom prst="rect">
            <a:avLst/>
          </a:prstGeom>
          <a:noFill/>
          <a:ln>
            <a:noFill/>
          </a:ln>
        </p:spPr>
      </p:pic>
      <p:sp>
        <p:nvSpPr>
          <p:cNvPr id="188" name="Google Shape;188;p15"/>
          <p:cNvSpPr txBox="1"/>
          <p:nvPr/>
        </p:nvSpPr>
        <p:spPr>
          <a:xfrm>
            <a:off x="4317184" y="402590"/>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Self-Attention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nvSpPr>
        <p:spPr>
          <a:xfrm>
            <a:off x="1325629" y="570405"/>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Transformer Architecture</a:t>
            </a:r>
            <a:endParaRPr/>
          </a:p>
        </p:txBody>
      </p:sp>
      <p:sp>
        <p:nvSpPr>
          <p:cNvPr id="195" name="Google Shape;195;p16"/>
          <p:cNvSpPr txBox="1"/>
          <p:nvPr/>
        </p:nvSpPr>
        <p:spPr>
          <a:xfrm>
            <a:off x="772620" y="1880984"/>
            <a:ext cx="10093751"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Implement Multiple, Parallel Attention Mechanisms</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allows the model to figure out different ‘types’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of attention patterns.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So, maybe the model should pay attention to word 1 and word 4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for one ‘reason’ and it should pay attention to word 3 and word 8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too, for a different ‘reason’.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Transformer Builds on Multi-Head Attention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It stacks the parallel attention layers with normalization layers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and dense layers, plus some residual connections to enable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better gradient updates.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LayerNormalization() normalizes within sequence, instead of across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the batch.</a:t>
            </a:r>
            <a:endParaRPr/>
          </a:p>
        </p:txBody>
      </p:sp>
      <p:pic>
        <p:nvPicPr>
          <p:cNvPr id="196" name="Google Shape;196;p16"/>
          <p:cNvPicPr preferRelativeResize="0"/>
          <p:nvPr/>
        </p:nvPicPr>
        <p:blipFill rotWithShape="1">
          <a:blip r:embed="rId3">
            <a:alphaModFix/>
          </a:blip>
          <a:srcRect b="0" l="0" r="0" t="0"/>
          <a:stretch/>
        </p:blipFill>
        <p:spPr>
          <a:xfrm>
            <a:off x="8503004" y="1962349"/>
            <a:ext cx="2568690" cy="4184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RNN for Audio</a:t>
            </a:r>
            <a:endParaRPr/>
          </a:p>
        </p:txBody>
      </p:sp>
      <p:sp>
        <p:nvSpPr>
          <p:cNvPr id="203" name="Google Shape;203;p12"/>
          <p:cNvSpPr txBox="1"/>
          <p:nvPr/>
        </p:nvSpPr>
        <p:spPr>
          <a:xfrm>
            <a:off x="772620" y="1950155"/>
            <a:ext cx="10093751"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Same Sequence Concepts Work for Audio Data</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Audio files are just sequences of numeric values (amplitude), possibly two if it was recorded in stereo.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Once we recognize this, we realize we can predict things about audio sequences too!</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b="0" l="0" r="0" t="0"/>
          <a:stretch/>
        </p:blipFill>
        <p:spPr>
          <a:xfrm>
            <a:off x="4337050" y="3429000"/>
            <a:ext cx="3517900" cy="22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CNN-RNN for Video</a:t>
            </a:r>
            <a:endParaRPr/>
          </a:p>
        </p:txBody>
      </p:sp>
      <p:sp>
        <p:nvSpPr>
          <p:cNvPr id="211" name="Google Shape;211;p13"/>
          <p:cNvSpPr txBox="1"/>
          <p:nvPr/>
        </p:nvSpPr>
        <p:spPr>
          <a:xfrm>
            <a:off x="772620" y="1950155"/>
            <a:ext cx="10093751"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Hybrid Topology for Image Sequences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Use CNN’s to detect features at a given input.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feed those feature maps into an RNN architecture, like LSTM.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use this topology to predict things about videos.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You might pre-process frames using a pre-trained CNN and pass feature maps as sequences to an RNN.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p:txBody>
      </p:sp>
      <p:pic>
        <p:nvPicPr>
          <p:cNvPr descr="Introduction to Video Classification and Human Activity Recognition" id="212" name="Google Shape;212;p13"/>
          <p:cNvPicPr preferRelativeResize="0"/>
          <p:nvPr/>
        </p:nvPicPr>
        <p:blipFill rotWithShape="1">
          <a:blip r:embed="rId3">
            <a:alphaModFix/>
          </a:blip>
          <a:srcRect b="0" l="0" r="0" t="0"/>
          <a:stretch/>
        </p:blipFill>
        <p:spPr>
          <a:xfrm>
            <a:off x="3531000" y="3770489"/>
            <a:ext cx="5130000" cy="28368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nvSpPr>
        <p:spPr>
          <a:xfrm>
            <a:off x="1750621" y="2828835"/>
            <a:ext cx="869075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41242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Quicksand"/>
                <a:ea typeface="Quicksand"/>
                <a:cs typeface="Quicksand"/>
                <a:sym typeface="Quicksand"/>
              </a:rPr>
              <a:t>Background on NLP</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Use Cases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Quick review on bag of words approaches, etc.</a:t>
            </a:r>
            <a:endParaRPr/>
          </a:p>
          <a:p>
            <a:pPr indent="0" lvl="0" marL="0" marR="0" rtl="0" algn="l">
              <a:spcBef>
                <a:spcPts val="0"/>
              </a:spcBef>
              <a:spcAft>
                <a:spcPts val="0"/>
              </a:spcAft>
              <a:buNone/>
            </a:pPr>
            <a:r>
              <a:t/>
            </a:r>
            <a:endParaRPr b="1" sz="18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TextVectorization Layer</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This implements basic standardization and punctuation</a:t>
            </a:r>
            <a:br>
              <a:rPr lang="en-US" sz="1800">
                <a:solidFill>
                  <a:schemeClr val="dk1"/>
                </a:solidFill>
                <a:latin typeface="Quicksand"/>
                <a:ea typeface="Quicksand"/>
                <a:cs typeface="Quicksand"/>
                <a:sym typeface="Quicksand"/>
              </a:rPr>
            </a:br>
            <a:r>
              <a:rPr lang="en-US" sz="1800">
                <a:solidFill>
                  <a:schemeClr val="dk1"/>
                </a:solidFill>
                <a:latin typeface="Quicksand"/>
                <a:ea typeface="Quicksand"/>
                <a:cs typeface="Quicksand"/>
                <a:sym typeface="Quicksand"/>
              </a:rPr>
              <a:t>removal. It assumes 1-grams, then one-hot encodes.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No stemming or stop word removal, by default.</a:t>
            </a:r>
            <a:endParaRPr/>
          </a:p>
          <a:p>
            <a:pPr indent="0" lvl="0" marL="0" marR="0" rtl="0" algn="l">
              <a:spcBef>
                <a:spcPts val="0"/>
              </a:spcBef>
              <a:spcAft>
                <a:spcPts val="0"/>
              </a:spcAft>
              <a:buNone/>
            </a:pPr>
            <a:r>
              <a:t/>
            </a:r>
            <a:endParaRPr b="1"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Sequence vs. Bag-of-Words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Conceptually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Architectures for Sequences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LSTM</a:t>
            </a:r>
            <a:endParaRPr/>
          </a:p>
        </p:txBody>
      </p:sp>
      <p:pic>
        <p:nvPicPr>
          <p:cNvPr descr="Build an Effective Meeting Agenda Template | WorkPatterns" id="104" name="Google Shape;104;p2"/>
          <p:cNvPicPr preferRelativeResize="0"/>
          <p:nvPr/>
        </p:nvPicPr>
        <p:blipFill rotWithShape="1">
          <a:blip r:embed="rId3">
            <a:alphaModFix/>
          </a:blip>
          <a:srcRect b="0" l="0" r="0" t="0"/>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Quick Review of NLP Concepts</a:t>
            </a:r>
            <a:endParaRPr/>
          </a:p>
        </p:txBody>
      </p:sp>
      <p:sp>
        <p:nvSpPr>
          <p:cNvPr id="110" name="Google Shape;110;p3"/>
          <p:cNvSpPr txBox="1"/>
          <p:nvPr/>
        </p:nvSpPr>
        <p:spPr>
          <a:xfrm>
            <a:off x="1025803" y="1819294"/>
            <a:ext cx="9438997"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Pre-processing Text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stop words, stemming, tokenization (words), n-grams.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One-hot-encoding / vectorization.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Final state is often a Term-Frequency Matrix </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Calibri"/>
                <a:ea typeface="Calibri"/>
                <a:cs typeface="Calibri"/>
                <a:sym typeface="Calibri"/>
              </a:rPr>
              <a:t>Q: why is this called a bag-of-words approach?</a:t>
            </a:r>
            <a:endParaRPr sz="1800">
              <a:solidFill>
                <a:schemeClr val="dk1"/>
              </a:solidFill>
              <a:latin typeface="Calibri"/>
              <a:ea typeface="Calibri"/>
              <a:cs typeface="Calibri"/>
              <a:sym typeface="Calibri"/>
            </a:endParaRPr>
          </a:p>
        </p:txBody>
      </p:sp>
      <p:graphicFrame>
        <p:nvGraphicFramePr>
          <p:cNvPr id="111" name="Google Shape;111;p3"/>
          <p:cNvGraphicFramePr/>
          <p:nvPr/>
        </p:nvGraphicFramePr>
        <p:xfrm>
          <a:off x="2664178" y="3652820"/>
          <a:ext cx="3000000" cy="3000000"/>
        </p:xfrm>
        <a:graphic>
          <a:graphicData uri="http://schemas.openxmlformats.org/drawingml/2006/table">
            <a:tbl>
              <a:tblPr>
                <a:noFill/>
                <a:tableStyleId>{E05DC9BB-E2D2-4958-9D3A-7439AACFFBFD}</a:tableStyleId>
              </a:tblPr>
              <a:tblGrid>
                <a:gridCol w="981800"/>
                <a:gridCol w="980300"/>
                <a:gridCol w="980300"/>
                <a:gridCol w="978825"/>
                <a:gridCol w="980300"/>
                <a:gridCol w="980300"/>
                <a:gridCol w="981800"/>
              </a:tblGrid>
              <a:tr h="271225">
                <a:tc>
                  <a:txBody>
                    <a:bodyPr/>
                    <a:lstStyle/>
                    <a:p>
                      <a:pPr indent="0" lvl="0" marL="0" marR="0" rtl="0" algn="l">
                        <a:lnSpc>
                          <a:spcPct val="100000"/>
                        </a:lnSpc>
                        <a:spcBef>
                          <a:spcPts val="0"/>
                        </a:spcBef>
                        <a:spcAft>
                          <a:spcPts val="0"/>
                        </a:spcAft>
                        <a:buClr>
                          <a:schemeClr val="dk1"/>
                        </a:buClr>
                        <a:buSzPts val="1100"/>
                        <a:buFont typeface="Calibri"/>
                        <a:buNone/>
                      </a:pPr>
                      <a:r>
                        <a:t/>
                      </a:r>
                      <a:endParaRPr b="0" i="0" sz="1100" u="none" cap="none" strike="noStrike">
                        <a:solidFill>
                          <a:schemeClr val="dk1"/>
                        </a:solidFill>
                        <a:latin typeface="Quicksand"/>
                        <a:ea typeface="Quicksand"/>
                        <a:cs typeface="Quicksand"/>
                        <a:sym typeface="Quicksand"/>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Database</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SQL</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Index</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Regression</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Likelihood</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linear</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D1</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24</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9</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D2</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5</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D3</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16</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5</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D4</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6</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7</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D5</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43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D6</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18</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7</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6</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D7</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D8</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4</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4</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D9</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34</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27</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25</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7641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Weighting Term-Documents: TF-IDF</a:t>
            </a:r>
            <a:endParaRPr/>
          </a:p>
        </p:txBody>
      </p:sp>
      <p:sp>
        <p:nvSpPr>
          <p:cNvPr id="117" name="Google Shape;11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200"/>
              <a:t>Not all phrases are of equal importance…</a:t>
            </a:r>
            <a:endParaRPr/>
          </a:p>
          <a:p>
            <a:pPr indent="-236569" lvl="1" marL="347663" rtl="0" algn="l">
              <a:lnSpc>
                <a:spcPct val="90000"/>
              </a:lnSpc>
              <a:spcBef>
                <a:spcPts val="500"/>
              </a:spcBef>
              <a:spcAft>
                <a:spcPts val="0"/>
              </a:spcAft>
              <a:buClr>
                <a:schemeClr val="dk1"/>
              </a:buClr>
              <a:buSzPct val="100000"/>
              <a:buChar char="•"/>
            </a:pPr>
            <a:r>
              <a:rPr lang="en-US" sz="1900"/>
              <a:t>E.g., David less important than Beckham</a:t>
            </a:r>
            <a:endParaRPr/>
          </a:p>
          <a:p>
            <a:pPr indent="-236569" lvl="1" marL="347663" rtl="0" algn="l">
              <a:lnSpc>
                <a:spcPct val="90000"/>
              </a:lnSpc>
              <a:spcBef>
                <a:spcPts val="500"/>
              </a:spcBef>
              <a:spcAft>
                <a:spcPts val="0"/>
              </a:spcAft>
              <a:buClr>
                <a:schemeClr val="dk1"/>
              </a:buClr>
              <a:buSzPct val="100000"/>
              <a:buChar char="•"/>
            </a:pPr>
            <a:r>
              <a:rPr lang="en-US" sz="1900"/>
              <a:t>If a term occurs all the time, observing its presence is less informative</a:t>
            </a:r>
            <a:endParaRPr/>
          </a:p>
          <a:p>
            <a:pPr indent="-55118" lvl="0" marL="228600" rtl="0" algn="l">
              <a:lnSpc>
                <a:spcPct val="90000"/>
              </a:lnSpc>
              <a:spcBef>
                <a:spcPts val="1000"/>
              </a:spcBef>
              <a:spcAft>
                <a:spcPts val="0"/>
              </a:spcAft>
              <a:buClr>
                <a:schemeClr val="dk1"/>
              </a:buClr>
              <a:buSzPct val="100000"/>
              <a:buNone/>
            </a:pPr>
            <a:r>
              <a:t/>
            </a:r>
            <a:endParaRPr sz="2954"/>
          </a:p>
          <a:p>
            <a:pPr indent="0" lvl="0" marL="0" rtl="0" algn="l">
              <a:lnSpc>
                <a:spcPct val="90000"/>
              </a:lnSpc>
              <a:spcBef>
                <a:spcPts val="1000"/>
              </a:spcBef>
              <a:spcAft>
                <a:spcPts val="0"/>
              </a:spcAft>
              <a:buClr>
                <a:schemeClr val="dk1"/>
              </a:buClr>
              <a:buSzPct val="100000"/>
              <a:buNone/>
            </a:pPr>
            <a:r>
              <a:rPr b="1" lang="en-US" sz="2200"/>
              <a:t>Inverse-document frequency (IDF) helps address this.  </a:t>
            </a:r>
            <a:endParaRPr/>
          </a:p>
          <a:p>
            <a:pPr indent="-84010" lvl="1" marL="685800" rtl="0" algn="l">
              <a:lnSpc>
                <a:spcPct val="90000"/>
              </a:lnSpc>
              <a:spcBef>
                <a:spcPts val="500"/>
              </a:spcBef>
              <a:spcAft>
                <a:spcPts val="0"/>
              </a:spcAft>
              <a:buClr>
                <a:schemeClr val="dk1"/>
              </a:buClr>
              <a:buSzPct val="100000"/>
              <a:buNone/>
            </a:pPr>
            <a:r>
              <a:t/>
            </a:r>
            <a:endParaRPr sz="2462"/>
          </a:p>
          <a:p>
            <a:pPr indent="-84010" lvl="1" marL="685800" rtl="0" algn="l">
              <a:lnSpc>
                <a:spcPct val="90000"/>
              </a:lnSpc>
              <a:spcBef>
                <a:spcPts val="500"/>
              </a:spcBef>
              <a:spcAft>
                <a:spcPts val="0"/>
              </a:spcAft>
              <a:buClr>
                <a:schemeClr val="dk1"/>
              </a:buClr>
              <a:buSzPct val="100000"/>
              <a:buNone/>
            </a:pPr>
            <a:r>
              <a:t/>
            </a:r>
            <a:endParaRPr sz="2462"/>
          </a:p>
          <a:p>
            <a:pPr indent="-84010" lvl="1" marL="685800" rtl="0" algn="l">
              <a:lnSpc>
                <a:spcPct val="90000"/>
              </a:lnSpc>
              <a:spcBef>
                <a:spcPts val="500"/>
              </a:spcBef>
              <a:spcAft>
                <a:spcPts val="0"/>
              </a:spcAft>
              <a:buClr>
                <a:schemeClr val="dk1"/>
              </a:buClr>
              <a:buSzPct val="100000"/>
              <a:buNone/>
            </a:pPr>
            <a:r>
              <a:t/>
            </a:r>
            <a:endParaRPr sz="2462"/>
          </a:p>
          <a:p>
            <a:pPr indent="-228631" lvl="1" marL="685800" rtl="0" algn="l">
              <a:lnSpc>
                <a:spcPct val="90000"/>
              </a:lnSpc>
              <a:spcBef>
                <a:spcPts val="500"/>
              </a:spcBef>
              <a:spcAft>
                <a:spcPts val="0"/>
              </a:spcAft>
              <a:buClr>
                <a:schemeClr val="dk1"/>
              </a:buClr>
              <a:buSzPct val="100000"/>
              <a:buChar char="•"/>
            </a:pPr>
            <a:r>
              <a:rPr lang="en-US" sz="1900"/>
              <a:t>Term ‘weighting’ is then calculated as Term Frequency (TF) x IDF</a:t>
            </a:r>
            <a:endParaRPr/>
          </a:p>
          <a:p>
            <a:pPr indent="-228631" lvl="1" marL="685800" rtl="0" algn="l">
              <a:lnSpc>
                <a:spcPct val="90000"/>
              </a:lnSpc>
              <a:spcBef>
                <a:spcPts val="500"/>
              </a:spcBef>
              <a:spcAft>
                <a:spcPts val="0"/>
              </a:spcAft>
              <a:buClr>
                <a:schemeClr val="dk1"/>
              </a:buClr>
              <a:buSzPct val="100000"/>
              <a:buChar char="•"/>
            </a:pPr>
            <a:r>
              <a:rPr lang="en-US" sz="1900"/>
              <a:t>n</a:t>
            </a:r>
            <a:r>
              <a:rPr baseline="-25000" lang="en-US" sz="1900"/>
              <a:t>j</a:t>
            </a:r>
            <a:r>
              <a:rPr lang="en-US" sz="1900"/>
              <a:t>= # of docs containing the term, N = total # of docs</a:t>
            </a:r>
            <a:endParaRPr/>
          </a:p>
          <a:p>
            <a:pPr indent="-228631" lvl="1" marL="685800" rtl="0" algn="l">
              <a:lnSpc>
                <a:spcPct val="90000"/>
              </a:lnSpc>
              <a:spcBef>
                <a:spcPts val="500"/>
              </a:spcBef>
              <a:spcAft>
                <a:spcPts val="0"/>
              </a:spcAft>
              <a:buClr>
                <a:schemeClr val="dk1"/>
              </a:buClr>
              <a:buSzPct val="100000"/>
              <a:buChar char="•"/>
            </a:pPr>
            <a:r>
              <a:rPr lang="en-US" sz="1900"/>
              <a:t>A term is deemed important if it has a high TF and/or a high IDF.</a:t>
            </a:r>
            <a:endParaRPr/>
          </a:p>
          <a:p>
            <a:pPr indent="-228631" lvl="1" marL="685800" rtl="0" algn="l">
              <a:lnSpc>
                <a:spcPct val="90000"/>
              </a:lnSpc>
              <a:spcBef>
                <a:spcPts val="500"/>
              </a:spcBef>
              <a:spcAft>
                <a:spcPts val="0"/>
              </a:spcAft>
              <a:buClr>
                <a:schemeClr val="dk1"/>
              </a:buClr>
              <a:buSzPct val="100000"/>
              <a:buChar char="•"/>
            </a:pPr>
            <a:r>
              <a:rPr lang="en-US" sz="1900"/>
              <a:t>As TF goes up, the word is more common generally. As IDF goes up, it means very few documents contain this term.</a:t>
            </a:r>
            <a:endParaRPr/>
          </a:p>
        </p:txBody>
      </p:sp>
      <p:pic>
        <p:nvPicPr>
          <p:cNvPr id="118" name="Google Shape;118;p4"/>
          <p:cNvPicPr preferRelativeResize="0"/>
          <p:nvPr/>
        </p:nvPicPr>
        <p:blipFill rotWithShape="1">
          <a:blip r:embed="rId3">
            <a:alphaModFix/>
          </a:blip>
          <a:srcRect b="0" l="0" r="0" t="0"/>
          <a:stretch/>
        </p:blipFill>
        <p:spPr>
          <a:xfrm>
            <a:off x="4998525" y="4001294"/>
            <a:ext cx="2194950" cy="28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2" name="Shape 122"/>
        <p:cNvGrpSpPr/>
        <p:nvPr/>
      </p:nvGrpSpPr>
      <p:grpSpPr>
        <a:xfrm>
          <a:off x="0" y="0"/>
          <a:ext cx="0" cy="0"/>
          <a:chOff x="0" y="0"/>
          <a:chExt cx="0" cy="0"/>
        </a:xfrm>
      </p:grpSpPr>
      <p:sp>
        <p:nvSpPr>
          <p:cNvPr id="123" name="Google Shape;123;p5"/>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TextVectorization Layer</a:t>
            </a:r>
            <a:endParaRPr/>
          </a:p>
        </p:txBody>
      </p:sp>
      <p:sp>
        <p:nvSpPr>
          <p:cNvPr id="124" name="Google Shape;124;p5"/>
          <p:cNvSpPr txBox="1"/>
          <p:nvPr/>
        </p:nvSpPr>
        <p:spPr>
          <a:xfrm>
            <a:off x="1014515" y="1826371"/>
            <a:ext cx="4878285"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Pre-processing Text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tokenization (words),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one-hot-encoding / vectorization.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Keras TextVectorization() layer achieves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steps quickly.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Customization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work with n-grams, and do other sorts of pre-processing, using arguments.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Options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part of TF Dataset pipeline (more efficient)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a layer in your Keras model. </a:t>
            </a:r>
            <a:endParaRPr/>
          </a:p>
        </p:txBody>
      </p:sp>
      <p:pic>
        <p:nvPicPr>
          <p:cNvPr id="125" name="Google Shape;125;p5"/>
          <p:cNvPicPr preferRelativeResize="0"/>
          <p:nvPr/>
        </p:nvPicPr>
        <p:blipFill rotWithShape="1">
          <a:blip r:embed="rId3">
            <a:alphaModFix/>
          </a:blip>
          <a:srcRect b="0" l="0" r="0" t="0"/>
          <a:stretch/>
        </p:blipFill>
        <p:spPr>
          <a:xfrm>
            <a:off x="6571029" y="2051847"/>
            <a:ext cx="4295342" cy="41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7641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Sequence vs. Bag-of-Words</a:t>
            </a:r>
            <a:endParaRPr/>
          </a:p>
        </p:txBody>
      </p:sp>
      <p:sp>
        <p:nvSpPr>
          <p:cNvPr id="131" name="Google Shape;1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t>Word-Ordering Contains Information</a:t>
            </a:r>
            <a:endParaRPr/>
          </a:p>
          <a:p>
            <a:pPr indent="-236538" lvl="1" marL="347663" rtl="0" algn="l">
              <a:lnSpc>
                <a:spcPct val="90000"/>
              </a:lnSpc>
              <a:spcBef>
                <a:spcPts val="500"/>
              </a:spcBef>
              <a:spcAft>
                <a:spcPts val="0"/>
              </a:spcAft>
              <a:buClr>
                <a:schemeClr val="dk1"/>
              </a:buClr>
              <a:buSzPts val="1900"/>
              <a:buChar char="•"/>
            </a:pPr>
            <a:r>
              <a:rPr lang="en-US" sz="1900"/>
              <a:t>We can get a weak representation of language sequences using n-grams, but this can be limited.</a:t>
            </a:r>
            <a:endParaRPr/>
          </a:p>
          <a:p>
            <a:pPr indent="-236538" lvl="1" marL="347663" rtl="0" algn="l">
              <a:lnSpc>
                <a:spcPct val="90000"/>
              </a:lnSpc>
              <a:spcBef>
                <a:spcPts val="500"/>
              </a:spcBef>
              <a:spcAft>
                <a:spcPts val="0"/>
              </a:spcAft>
              <a:buClr>
                <a:schemeClr val="dk1"/>
              </a:buClr>
              <a:buSzPts val="1900"/>
              <a:buChar char="•"/>
            </a:pPr>
            <a:r>
              <a:rPr lang="en-US" sz="1900"/>
              <a:t>Sequence-models may provide leverage more information from language in prediction tasks (if we have enough examples, and the sequences are short enough).</a:t>
            </a:r>
            <a:endParaRPr/>
          </a:p>
          <a:p>
            <a:pPr indent="-236538" lvl="1" marL="347663" rtl="0" algn="l">
              <a:lnSpc>
                <a:spcPct val="90000"/>
              </a:lnSpc>
              <a:spcBef>
                <a:spcPts val="500"/>
              </a:spcBef>
              <a:spcAft>
                <a:spcPts val="0"/>
              </a:spcAft>
              <a:buClr>
                <a:schemeClr val="dk1"/>
              </a:buClr>
              <a:buSzPts val="1900"/>
              <a:buChar char="•"/>
            </a:pPr>
            <a:r>
              <a:rPr lang="en-US" sz="1900"/>
              <a:t>We can represent these sequences with RNNs, typically bidirectional RNNs (because word ordering and interpretation is not always linear). </a:t>
            </a:r>
            <a:endParaRPr/>
          </a:p>
        </p:txBody>
      </p:sp>
      <p:pic>
        <p:nvPicPr>
          <p:cNvPr id="132" name="Google Shape;132;p6"/>
          <p:cNvPicPr preferRelativeResize="0"/>
          <p:nvPr/>
        </p:nvPicPr>
        <p:blipFill rotWithShape="1">
          <a:blip r:embed="rId3">
            <a:alphaModFix/>
          </a:blip>
          <a:srcRect b="0" l="0" r="0" t="0"/>
          <a:stretch/>
        </p:blipFill>
        <p:spPr>
          <a:xfrm>
            <a:off x="3448050" y="4339359"/>
            <a:ext cx="5295900" cy="1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37641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Bidirectional LSTM</a:t>
            </a:r>
            <a:endParaRPr/>
          </a:p>
        </p:txBody>
      </p:sp>
      <p:sp>
        <p:nvSpPr>
          <p:cNvPr id="138" name="Google Shape;13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t>We Saw This Last Time</a:t>
            </a:r>
            <a:endParaRPr/>
          </a:p>
          <a:p>
            <a:pPr indent="-236538" lvl="1" marL="347663" rtl="0" algn="l">
              <a:lnSpc>
                <a:spcPct val="90000"/>
              </a:lnSpc>
              <a:spcBef>
                <a:spcPts val="500"/>
              </a:spcBef>
              <a:spcAft>
                <a:spcPts val="0"/>
              </a:spcAft>
              <a:buClr>
                <a:schemeClr val="dk1"/>
              </a:buClr>
              <a:buSzPts val="1900"/>
              <a:buChar char="•"/>
            </a:pPr>
            <a:r>
              <a:rPr lang="en-US" sz="1900"/>
              <a:t>Take each sequence as input data, as well as a flipped/reversed copy.</a:t>
            </a:r>
            <a:endParaRPr/>
          </a:p>
          <a:p>
            <a:pPr indent="-236538" lvl="1" marL="347663" rtl="0" algn="l">
              <a:lnSpc>
                <a:spcPct val="90000"/>
              </a:lnSpc>
              <a:spcBef>
                <a:spcPts val="500"/>
              </a:spcBef>
              <a:spcAft>
                <a:spcPts val="0"/>
              </a:spcAft>
              <a:buClr>
                <a:schemeClr val="dk1"/>
              </a:buClr>
              <a:buSzPts val="1900"/>
              <a:buChar char="•"/>
            </a:pPr>
            <a:r>
              <a:rPr lang="en-US" sz="1900"/>
              <a:t>Was state of the art for text processing until relatively recently (transformers now dominate).</a:t>
            </a:r>
            <a:endParaRPr/>
          </a:p>
          <a:p>
            <a:pPr indent="-115888" lvl="1" marL="347663" rtl="0" algn="l">
              <a:lnSpc>
                <a:spcPct val="90000"/>
              </a:lnSpc>
              <a:spcBef>
                <a:spcPts val="500"/>
              </a:spcBef>
              <a:spcAft>
                <a:spcPts val="0"/>
              </a:spcAft>
              <a:buClr>
                <a:schemeClr val="dk1"/>
              </a:buClr>
              <a:buSzPts val="1900"/>
              <a:buNone/>
            </a:pPr>
            <a:r>
              <a:t/>
            </a:r>
            <a:endParaRPr sz="1900"/>
          </a:p>
          <a:p>
            <a:pPr indent="0" lvl="0" marL="0" rtl="0" algn="l">
              <a:lnSpc>
                <a:spcPct val="90000"/>
              </a:lnSpc>
              <a:spcBef>
                <a:spcPts val="1000"/>
              </a:spcBef>
              <a:spcAft>
                <a:spcPts val="0"/>
              </a:spcAft>
              <a:buClr>
                <a:schemeClr val="dk1"/>
              </a:buClr>
              <a:buSzPts val="2200"/>
              <a:buNone/>
            </a:pPr>
            <a:r>
              <a:rPr b="1" lang="en-US" sz="2200"/>
              <a:t>Instead of Time Series We Pass…</a:t>
            </a:r>
            <a:endParaRPr/>
          </a:p>
          <a:p>
            <a:pPr indent="-236538" lvl="1" marL="347663" rtl="0" algn="l">
              <a:lnSpc>
                <a:spcPct val="90000"/>
              </a:lnSpc>
              <a:spcBef>
                <a:spcPts val="500"/>
              </a:spcBef>
              <a:spcAft>
                <a:spcPts val="0"/>
              </a:spcAft>
              <a:buClr>
                <a:schemeClr val="dk1"/>
              </a:buClr>
              <a:buSzPts val="1900"/>
              <a:buChar char="•"/>
            </a:pPr>
            <a:r>
              <a:rPr lang="en-US" sz="1900"/>
              <a:t>Sequences of one-hot-encodings of terms.</a:t>
            </a:r>
            <a:endParaRPr/>
          </a:p>
          <a:p>
            <a:pPr indent="-236538" lvl="1" marL="347663" rtl="0" algn="l">
              <a:lnSpc>
                <a:spcPct val="90000"/>
              </a:lnSpc>
              <a:spcBef>
                <a:spcPts val="500"/>
              </a:spcBef>
              <a:spcAft>
                <a:spcPts val="0"/>
              </a:spcAft>
              <a:buClr>
                <a:schemeClr val="dk1"/>
              </a:buClr>
              <a:buSzPts val="1900"/>
              <a:buChar char="•"/>
            </a:pPr>
            <a:r>
              <a:rPr lang="en-US" sz="1900"/>
              <a:t>Sequences of pre-trained vector embeddings </a:t>
            </a:r>
            <a:br>
              <a:rPr lang="en-US" sz="1900"/>
            </a:br>
            <a:r>
              <a:rPr lang="en-US" sz="1900"/>
              <a:t>of terms.</a:t>
            </a:r>
            <a:endParaRPr/>
          </a:p>
          <a:p>
            <a:pPr indent="-115888" lvl="1" marL="347663" rtl="0" algn="l">
              <a:lnSpc>
                <a:spcPct val="90000"/>
              </a:lnSpc>
              <a:spcBef>
                <a:spcPts val="500"/>
              </a:spcBef>
              <a:spcAft>
                <a:spcPts val="0"/>
              </a:spcAft>
              <a:buClr>
                <a:schemeClr val="dk1"/>
              </a:buClr>
              <a:buSzPts val="1900"/>
              <a:buNone/>
            </a:pPr>
            <a:r>
              <a:t/>
            </a:r>
            <a:endParaRPr sz="1900"/>
          </a:p>
        </p:txBody>
      </p:sp>
      <p:pic>
        <p:nvPicPr>
          <p:cNvPr id="139" name="Google Shape;139;p7"/>
          <p:cNvPicPr preferRelativeResize="0"/>
          <p:nvPr/>
        </p:nvPicPr>
        <p:blipFill rotWithShape="1">
          <a:blip r:embed="rId3">
            <a:alphaModFix/>
          </a:blip>
          <a:srcRect b="0" l="0" r="0" t="0"/>
          <a:stretch/>
        </p:blipFill>
        <p:spPr>
          <a:xfrm>
            <a:off x="6521452" y="3429000"/>
            <a:ext cx="3213098" cy="2834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Embedding Layer</a:t>
            </a:r>
            <a:endParaRPr/>
          </a:p>
        </p:txBody>
      </p:sp>
      <p:sp>
        <p:nvSpPr>
          <p:cNvPr id="146" name="Google Shape;146;p8"/>
          <p:cNvSpPr txBox="1"/>
          <p:nvPr/>
        </p:nvSpPr>
        <p:spPr>
          <a:xfrm>
            <a:off x="1049123" y="1984024"/>
            <a:ext cx="1009375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LSTM Will Still Struggle to Figure Out Semantics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Despite having sequence, it will struggle with synonyms, grammar, concepts.</a:t>
            </a:r>
            <a:endParaRPr/>
          </a:p>
          <a:p>
            <a:pPr indent="0" lvl="0" marL="0" marR="0" rtl="0" algn="l">
              <a:spcBef>
                <a:spcPts val="0"/>
              </a:spcBef>
              <a:spcAft>
                <a:spcPts val="0"/>
              </a:spcAft>
              <a:buNone/>
            </a:pPr>
            <a:r>
              <a:t/>
            </a:r>
            <a:endParaRPr b="1"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Textual Embedding Layer First Provides Dimensionality Reduction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Cast words into a latent dimensional space – similar vector = similar meaning.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The Embedding layer is a lookup table that maps tokens to vectors. The vector associations are weights in the network, randomly initialized. Network updates them to learn dimensionality reductions that help with prediction (just like with convolution filters).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pass the output sequences of learned vector representations into our LSTM.</a:t>
            </a:r>
            <a:endParaRPr/>
          </a:p>
        </p:txBody>
      </p:sp>
      <p:pic>
        <p:nvPicPr>
          <p:cNvPr descr="The amazing power of word vectors | the morning paper" id="147" name="Google Shape;147;p8"/>
          <p:cNvPicPr preferRelativeResize="0"/>
          <p:nvPr/>
        </p:nvPicPr>
        <p:blipFill rotWithShape="1">
          <a:blip r:embed="rId3">
            <a:alphaModFix/>
          </a:blip>
          <a:srcRect b="0" l="0" r="0" t="0"/>
          <a:stretch/>
        </p:blipFill>
        <p:spPr>
          <a:xfrm>
            <a:off x="4716070" y="5216598"/>
            <a:ext cx="2553207" cy="14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Embeddings: GloVe</a:t>
            </a:r>
            <a:endParaRPr sz="5400">
              <a:solidFill>
                <a:schemeClr val="dk1"/>
              </a:solidFill>
              <a:latin typeface="Economica"/>
              <a:ea typeface="Economica"/>
              <a:cs typeface="Economica"/>
              <a:sym typeface="Economica"/>
            </a:endParaRPr>
          </a:p>
        </p:txBody>
      </p:sp>
      <p:sp>
        <p:nvSpPr>
          <p:cNvPr id="154" name="Google Shape;154;p9"/>
          <p:cNvSpPr txBox="1"/>
          <p:nvPr/>
        </p:nvSpPr>
        <p:spPr>
          <a:xfrm>
            <a:off x="1049124" y="1605611"/>
            <a:ext cx="10093751"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Global Vector Representation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Based on a giant term-term co-occurrence matrix – rows are vectors of co-occurrence (conditional) probabilities.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terms are similar if their ratios of co-occurrences with </a:t>
            </a:r>
            <a:r>
              <a:rPr i="1" lang="en-US" sz="2000">
                <a:solidFill>
                  <a:schemeClr val="dk1"/>
                </a:solidFill>
                <a:latin typeface="Quicksand"/>
                <a:ea typeface="Quicksand"/>
                <a:cs typeface="Quicksand"/>
                <a:sym typeface="Quicksand"/>
              </a:rPr>
              <a:t>other </a:t>
            </a:r>
            <a:r>
              <a:rPr lang="en-US" sz="2000">
                <a:solidFill>
                  <a:schemeClr val="dk1"/>
                </a:solidFill>
                <a:latin typeface="Quicksand"/>
                <a:ea typeface="Quicksand"/>
                <a:cs typeface="Quicksand"/>
                <a:sym typeface="Quicksand"/>
              </a:rPr>
              <a:t>terms are about equal.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Roughly speaking, GloVe learns word vectors, e.g., v_i and v_j, such that the dot product of any pair of vectors is equal to their co-occurrence ratio P(v_j | v_i).</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is achieved via a gradient-descent optimization.</a:t>
            </a:r>
            <a:endParaRPr/>
          </a:p>
        </p:txBody>
      </p:sp>
      <p:pic>
        <p:nvPicPr>
          <p:cNvPr descr="Intuitive Guide to Understanding GloVe Embeddings | by Thushan Ganegedara |  Towards Data Science" id="155" name="Google Shape;155;p9"/>
          <p:cNvPicPr preferRelativeResize="0"/>
          <p:nvPr/>
        </p:nvPicPr>
        <p:blipFill rotWithShape="1">
          <a:blip r:embed="rId3">
            <a:alphaModFix/>
          </a:blip>
          <a:srcRect b="0" l="0" r="27620" t="0"/>
          <a:stretch/>
        </p:blipFill>
        <p:spPr>
          <a:xfrm>
            <a:off x="4763381" y="4021420"/>
            <a:ext cx="2665236" cy="24619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2019-12-28T13:51:56Z</dcterms:created>
  <dc:creator>Gordon Burtch</dc:creator>
</cp:coreProperties>
</file>