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1" r:id="rId4"/>
    <p:sldId id="276" r:id="rId5"/>
    <p:sldId id="260" r:id="rId6"/>
    <p:sldId id="258" r:id="rId7"/>
    <p:sldId id="263" r:id="rId8"/>
    <p:sldId id="259" r:id="rId9"/>
    <p:sldId id="275" r:id="rId10"/>
    <p:sldId id="272" r:id="rId11"/>
    <p:sldId id="265" r:id="rId12"/>
    <p:sldId id="264" r:id="rId13"/>
    <p:sldId id="262" r:id="rId14"/>
    <p:sldId id="277" r:id="rId15"/>
    <p:sldId id="266" r:id="rId16"/>
    <p:sldId id="268" r:id="rId17"/>
    <p:sldId id="269" r:id="rId18"/>
    <p:sldId id="267" r:id="rId19"/>
    <p:sldId id="278" r:id="rId20"/>
    <p:sldId id="271" r:id="rId21"/>
    <p:sldId id="270" r:id="rId22"/>
    <p:sldId id="274" r:id="rId23"/>
    <p:sldId id="27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2124" autoAdjust="0"/>
  </p:normalViewPr>
  <p:slideViewPr>
    <p:cSldViewPr snapToGrid="0">
      <p:cViewPr varScale="1">
        <p:scale>
          <a:sx n="90" d="100"/>
          <a:sy n="90" d="100"/>
        </p:scale>
        <p:origin x="1335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CDCE8-7AD6-4384-97C2-9038F6A94793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704E0-591E-4D0D-9EA0-CA2D550408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06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ruling out invalid data makes your code shorter, simpler, and more reliable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end up needing fewer tests, yet having more reliable code</a:t>
            </a:r>
            <a:endParaRPr lang="en-GB" dirty="0"/>
          </a:p>
          <a:p>
            <a:endParaRPr lang="en-GB" dirty="0"/>
          </a:p>
          <a:p>
            <a:r>
              <a:rPr lang="en-GB" dirty="0"/>
              <a:t>And it can be fun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78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08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Sometimes also cardinality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06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nominal type systems, types are differentiated by their name</a:t>
            </a:r>
          </a:p>
          <a:p>
            <a:endParaRPr lang="en-GB" dirty="0"/>
          </a:p>
          <a:p>
            <a:r>
              <a:rPr lang="en-GB" dirty="0"/>
              <a:t>In TypeScript, they are defined by their shape.</a:t>
            </a:r>
          </a:p>
          <a:p>
            <a:r>
              <a:rPr lang="en-GB" dirty="0"/>
              <a:t>If the shape is equal, the types can be used interchangeably, no matter what the name is.</a:t>
            </a:r>
          </a:p>
          <a:p>
            <a:r>
              <a:rPr lang="en-GB" dirty="0"/>
              <a:t>Assigning a name to a type, is actually called a “Type Alias”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Any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escape</a:t>
            </a:r>
            <a:r>
              <a:rPr lang="de-CH" dirty="0"/>
              <a:t> </a:t>
            </a:r>
            <a:r>
              <a:rPr lang="de-CH" dirty="0" err="1"/>
              <a:t>hatch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 </a:t>
            </a:r>
            <a:r>
              <a:rPr lang="de-CH" dirty="0" err="1"/>
              <a:t>system</a:t>
            </a:r>
            <a:r>
              <a:rPr lang="de-CH" dirty="0"/>
              <a:t>.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means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don’t</a:t>
            </a:r>
            <a:r>
              <a:rPr lang="de-CH" dirty="0"/>
              <a:t> care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and </a:t>
            </a:r>
            <a:r>
              <a:rPr lang="de-CH" dirty="0" err="1"/>
              <a:t>nobody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tell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otherwise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and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on </a:t>
            </a:r>
            <a:r>
              <a:rPr lang="de-CH" dirty="0" err="1"/>
              <a:t>everything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Unknown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type-safe </a:t>
            </a:r>
            <a:r>
              <a:rPr lang="de-CH" dirty="0" err="1"/>
              <a:t>counterpart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3.0</a:t>
            </a:r>
          </a:p>
          <a:p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do type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, </a:t>
            </a:r>
            <a:r>
              <a:rPr lang="de-CH" dirty="0" err="1"/>
              <a:t>before</a:t>
            </a:r>
            <a:r>
              <a:rPr lang="de-CH" dirty="0"/>
              <a:t> </a:t>
            </a:r>
            <a:r>
              <a:rPr lang="de-CH" dirty="0" err="1"/>
              <a:t>performing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 </a:t>
            </a:r>
            <a:r>
              <a:rPr lang="de-CH" dirty="0" err="1"/>
              <a:t>operation</a:t>
            </a:r>
            <a:r>
              <a:rPr lang="de-CH" dirty="0"/>
              <a:t> on </a:t>
            </a:r>
            <a:r>
              <a:rPr lang="de-CH" dirty="0" err="1"/>
              <a:t>it</a:t>
            </a:r>
            <a:endParaRPr lang="de-CH" dirty="0"/>
          </a:p>
          <a:p>
            <a:r>
              <a:rPr lang="de-CH" dirty="0"/>
              <a:t>All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assignable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but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assign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anything</a:t>
            </a:r>
            <a:r>
              <a:rPr lang="de-CH" dirty="0"/>
              <a:t> (</a:t>
            </a:r>
            <a:r>
              <a:rPr lang="de-CH" dirty="0" err="1"/>
              <a:t>except</a:t>
            </a:r>
            <a:r>
              <a:rPr lang="de-CH" dirty="0"/>
              <a:t> </a:t>
            </a:r>
            <a:r>
              <a:rPr lang="de-CH" dirty="0" err="1"/>
              <a:t>any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Both </a:t>
            </a:r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very</a:t>
            </a:r>
            <a:r>
              <a:rPr lang="de-CH" dirty="0"/>
              <a:t> </a:t>
            </a:r>
            <a:r>
              <a:rPr lang="de-CH" dirty="0" err="1"/>
              <a:t>useful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interoping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plain</a:t>
            </a:r>
            <a:r>
              <a:rPr lang="de-CH" dirty="0"/>
              <a:t> </a:t>
            </a:r>
            <a:r>
              <a:rPr lang="de-CH" dirty="0" err="1"/>
              <a:t>javascript</a:t>
            </a:r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unknown</a:t>
            </a:r>
            <a:r>
              <a:rPr lang="de-CH" dirty="0"/>
              <a:t> type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recommended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use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0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726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disjunct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7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3704E0-591E-4D0D-9EA0-CA2D5504087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1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5A41-1A44-48EA-AFFB-BB24C8BB6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4E32B-C8E0-4B04-93DD-C66CFA6C8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136CD-1601-46D6-8B9C-A66AA0F1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2406-6953-496B-8BB2-750C02C2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0A49-2DDF-4F64-AD63-B2AE2DB3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6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11DA-6746-4CD2-B9AB-90C0369D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2B88B-FE43-4549-A464-6FD7ACFD2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E89A3-8FF7-4366-8A4B-FA15B591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D444-369B-4BEC-94F7-01299F89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74F1-8D98-4CA7-972F-90E5FB3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250CE-63C7-4E58-A60A-744D480F7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1C1C0-8E35-4D82-8A65-4474959C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746E-E34E-428C-92E4-5EDFA194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5EC9-0A3C-44D3-9338-61E202B9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DF79D-DC04-498B-B8D1-CE5A5BEE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8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43E2-C5D7-4413-94F5-46BD4AE1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B798-602D-4AA9-9B69-09929DA4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9FC-CB87-43FD-BB2B-2F0F8C61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57A76-B647-4FDA-BDD1-CF4BC74A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AC89-9EF1-4166-A31A-C62780CA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7283-8474-43DD-9DF9-2664E513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1DDD2-B5BC-4A2E-955E-7820F5572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D7E63-3EC7-42CE-92F8-3AA3F0E5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79FE-E5D3-4C27-AEFA-486962D3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7EC93-57A5-455F-86E0-E35DDAEF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09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FAFE-B7FE-487D-9AB5-75F4C4A9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D3F4-B170-419A-8B3C-A38C2F916B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B84CB-705A-430E-B1D4-E38111714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8006-99DF-4B84-AD35-499D4CC5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1263-D8C7-40BE-92FB-0610F6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1788B-B37E-46BD-85FE-39D7B48E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9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CC78-6D95-4DB9-92C5-75857CE2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A17CC-ABAD-4CFD-A3F5-FA5FF14A8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5A38-5A97-4A6D-BFA3-D6ED1245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A5DC0-A8FD-4744-B745-30760F04A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993D6-7357-4A9F-BCC8-4002661B2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FD70C6-6649-4357-A675-4E18821D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957BF-CE22-4202-86FA-5E6F4A37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46EAB-3EA8-4DB3-B8A1-5E1866D9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6423-A848-44D9-8305-32061EC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0DFA0-80E0-46AA-910B-8AAC526E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75135-06AD-437E-AEFF-30DDB2F9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FF980-FF0F-4BF5-80B8-4052266F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50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3DD7C-C5C5-41D9-A278-A59CB93E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2EE0C-C347-4720-8130-D98251EB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2D1A7-583C-4EF2-9BD3-0D205DA38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96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7D9BF-BC08-4CFF-A02D-898A6D19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5A36-8D05-4198-81CA-C373B349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9DB23-B5CA-4937-93EE-69760912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5D481-12E5-4BC7-B9DC-52BBECB1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CBAD-1B98-4BB2-A192-B6203CBD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E7549-54EC-4506-826A-A72A87E9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68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02AB-DB25-46EB-B934-AF4721B4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F4E78-A02D-4024-9889-B23ACCD4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B31A1-4669-4F58-947F-A5B80E607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6355-B0AA-4CA1-9F21-394FFEE8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802C-A10C-4F3E-8F56-61B2FCE045FC}" type="datetimeFigureOut">
              <a:rPr lang="en-GB" smtClean="0"/>
              <a:t>02/09/2019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CEB18-E31E-4836-AE1F-412B88EF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1D49-C2F0-4883-8DE8-9A6BA796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3F64A-E569-41F2-B588-18065901A6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3AC42-04EF-4C65-90AC-5D2C00F5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10" y="-12878"/>
            <a:ext cx="11655381" cy="119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28B8-E8B3-493E-97BF-474EA285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311" y="1184858"/>
            <a:ext cx="11655380" cy="5013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0EB8A-D75A-4EC0-83E6-02C1019D1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B3E0802C-A10C-4F3E-8F56-61B2FCE045FC}" type="datetimeFigureOut">
              <a:rPr lang="en-GB" smtClean="0"/>
              <a:pPr/>
              <a:t>02/09/2019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50E5-E7E8-40C2-A917-B8FFF067F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D5082-D475-46AC-911F-FD44F0DD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2C3F64A-E569-41F2-B588-18065901A6A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A886-D234-4B8C-A71B-A836F97073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It’s a Type of Magic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074EE9-C723-4844-A617-7B24CD6E19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9" t="12865" r="12085" b="50954"/>
          <a:stretch/>
        </p:blipFill>
        <p:spPr bwMode="auto">
          <a:xfrm>
            <a:off x="6437559" y="2618714"/>
            <a:ext cx="5445045" cy="41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86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449A3-B222-4C65-9660-9075B9C8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Basic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CEE87-5CA8-4CC6-B01A-C922CED57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3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9B9E-4CF6-4D7C-8C93-37477D09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Singleton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710B-43EB-4A50-81F2-5D5D6C77B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inhabitant</a:t>
            </a:r>
            <a:endParaRPr lang="de-CH" dirty="0"/>
          </a:p>
          <a:p>
            <a:endParaRPr lang="de-CH" dirty="0"/>
          </a:p>
          <a:p>
            <a:r>
              <a:rPr lang="de-CH" dirty="0"/>
              <a:t>In </a:t>
            </a:r>
            <a:r>
              <a:rPr lang="de-CH" dirty="0" err="1"/>
              <a:t>Typescript</a:t>
            </a:r>
            <a:r>
              <a:rPr lang="de-CH" dirty="0"/>
              <a:t>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CAC0203-0BF0-4A90-A562-D96744421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4" t="43929" r="29255" b="29211"/>
          <a:stretch/>
        </p:blipFill>
        <p:spPr bwMode="auto">
          <a:xfrm>
            <a:off x="7521951" y="681037"/>
            <a:ext cx="3831849" cy="351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A615F-35D3-40E0-B270-F323201AACBC}"/>
              </a:ext>
            </a:extLst>
          </p:cNvPr>
          <p:cNvSpPr/>
          <p:nvPr/>
        </p:nvSpPr>
        <p:spPr>
          <a:xfrm>
            <a:off x="1184927" y="4722768"/>
            <a:ext cx="371127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"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foo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"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ACDF3-0179-4497-8758-F02BE247C24B}"/>
              </a:ext>
            </a:extLst>
          </p:cNvPr>
          <p:cNvSpPr/>
          <p:nvPr/>
        </p:nvSpPr>
        <p:spPr>
          <a:xfrm>
            <a:off x="1184927" y="5340113"/>
            <a:ext cx="2601192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5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1EBD1-BA5E-4717-AC83-43F0E175553A}"/>
              </a:ext>
            </a:extLst>
          </p:cNvPr>
          <p:cNvSpPr/>
          <p:nvPr/>
        </p:nvSpPr>
        <p:spPr>
          <a:xfrm>
            <a:off x="1184927" y="4105423"/>
            <a:ext cx="3147015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de-CH" sz="200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>
                <a:solidFill>
                  <a:srgbClr val="6A9955"/>
                </a:solidFill>
                <a:latin typeface="Consolas" panose="020B0609020204030204" pitchFamily="49" charset="0"/>
              </a:rPr>
              <a:t>// null</a:t>
            </a:r>
            <a:endParaRPr lang="de-CH" sz="200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A52AA5-3753-44A7-943C-05C785A96AD1}"/>
              </a:ext>
            </a:extLst>
          </p:cNvPr>
          <p:cNvSpPr/>
          <p:nvPr/>
        </p:nvSpPr>
        <p:spPr>
          <a:xfrm>
            <a:off x="1184927" y="3488078"/>
            <a:ext cx="2864887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u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de-CH" sz="2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de-CH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undefined</a:t>
            </a: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405BC7-B2A0-44A7-9368-BDC968E6D1E7}"/>
              </a:ext>
            </a:extLst>
          </p:cNvPr>
          <p:cNvGrpSpPr/>
          <p:nvPr/>
        </p:nvGrpSpPr>
        <p:grpSpPr>
          <a:xfrm>
            <a:off x="5063839" y="4640470"/>
            <a:ext cx="2752895" cy="1220932"/>
            <a:chOff x="5118908" y="4578235"/>
            <a:chExt cx="2752895" cy="12209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322AF8-0ECE-48C7-B9E1-98A0C715A938}"/>
                </a:ext>
              </a:extLst>
            </p:cNvPr>
            <p:cNvSpPr txBox="1"/>
            <p:nvPr/>
          </p:nvSpPr>
          <p:spPr>
            <a:xfrm>
              <a:off x="5648149" y="4902791"/>
              <a:ext cx="22236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800" dirty="0">
                  <a:latin typeface="Roboto" panose="02000000000000000000" pitchFamily="2" charset="0"/>
                  <a:ea typeface="Roboto" panose="02000000000000000000" pitchFamily="2" charset="0"/>
                </a:rPr>
                <a:t>Type Literals</a:t>
              </a:r>
              <a:endParaRPr lang="en-GB" sz="28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39530EE-6545-4D53-86A8-DAFB3F411F9B}"/>
                </a:ext>
              </a:extLst>
            </p:cNvPr>
            <p:cNvSpPr/>
            <p:nvPr/>
          </p:nvSpPr>
          <p:spPr>
            <a:xfrm>
              <a:off x="5118908" y="4578235"/>
              <a:ext cx="306532" cy="1220932"/>
            </a:xfrm>
            <a:prstGeom prst="rightBrace">
              <a:avLst>
                <a:gd name="adj1" fmla="val 39102"/>
                <a:gd name="adj2" fmla="val 48298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9007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706-69D0-401F-BF0C-12133E76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Top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42D91-CDD8-4C15-9F19-63338B03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405"/>
            <a:ext cx="10515600" cy="4351338"/>
          </a:xfrm>
        </p:spPr>
        <p:txBody>
          <a:bodyPr/>
          <a:lstStyle/>
          <a:p>
            <a:r>
              <a:rPr lang="de-CH" dirty="0"/>
              <a:t>Also </a:t>
            </a:r>
            <a:r>
              <a:rPr lang="de-CH" i="1" dirty="0"/>
              <a:t>universal supertype</a:t>
            </a:r>
            <a:r>
              <a:rPr lang="de-CH" dirty="0"/>
              <a:t>, </a:t>
            </a:r>
            <a:r>
              <a:rPr lang="de-CH" dirty="0" err="1"/>
              <a:t>contains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possible </a:t>
            </a:r>
            <a:r>
              <a:rPr lang="de-CH" dirty="0" err="1"/>
              <a:t>value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universe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i="1" dirty="0"/>
              <a:t>U</a:t>
            </a:r>
          </a:p>
          <a:p>
            <a:r>
              <a:rPr lang="en-GB" dirty="0"/>
              <a:t>In typescript: </a:t>
            </a:r>
            <a:r>
              <a:rPr lang="en-GB" b="1" dirty="0"/>
              <a:t>any</a:t>
            </a:r>
            <a:r>
              <a:rPr lang="en-GB" dirty="0"/>
              <a:t> and </a:t>
            </a:r>
            <a:r>
              <a:rPr lang="en-GB" b="1" dirty="0" err="1"/>
              <a:t>unkown</a:t>
            </a:r>
            <a:endParaRPr lang="en-GB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AD9C3E15-E5CB-4DB9-AB21-F41F744A74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2" t="10628" r="2333" b="62641"/>
          <a:stretch/>
        </p:blipFill>
        <p:spPr bwMode="auto">
          <a:xfrm>
            <a:off x="7268562" y="4026068"/>
            <a:ext cx="3684103" cy="278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7BE1223-A0C9-4D41-AD43-E79D44A8B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 r="53780" b="61482"/>
          <a:stretch/>
        </p:blipFill>
        <p:spPr bwMode="auto">
          <a:xfrm>
            <a:off x="716289" y="3919475"/>
            <a:ext cx="3230424" cy="29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B7E1B6-07FE-4F11-A12A-CFA7EFDB40BC}"/>
              </a:ext>
            </a:extLst>
          </p:cNvPr>
          <p:cNvSpPr/>
          <p:nvPr/>
        </p:nvSpPr>
        <p:spPr>
          <a:xfrm>
            <a:off x="899057" y="3470964"/>
            <a:ext cx="2864887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"foo"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1A84F2-C294-406A-97D5-D9284F6C3240}"/>
              </a:ext>
            </a:extLst>
          </p:cNvPr>
          <p:cNvSpPr/>
          <p:nvPr/>
        </p:nvSpPr>
        <p:spPr>
          <a:xfrm>
            <a:off x="6840075" y="3250714"/>
            <a:ext cx="4698722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type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7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761-7D5F-4D6F-8AED-A7C28819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Bottom Type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3FD85-F4C2-4F60-99D8-0666348D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 type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b="1" dirty="0" err="1"/>
              <a:t>contains</a:t>
            </a:r>
            <a:r>
              <a:rPr lang="de-CH" b="1" dirty="0"/>
              <a:t> </a:t>
            </a:r>
            <a:r>
              <a:rPr lang="de-CH" b="1" dirty="0" err="1"/>
              <a:t>no</a:t>
            </a:r>
            <a:r>
              <a:rPr lang="de-CH" b="1" dirty="0"/>
              <a:t> </a:t>
            </a:r>
            <a:r>
              <a:rPr lang="de-CH" b="1" dirty="0" err="1"/>
              <a:t>values</a:t>
            </a:r>
            <a:r>
              <a:rPr lang="de-CH" dirty="0"/>
              <a:t>, </a:t>
            </a:r>
            <a:r>
              <a:rPr lang="de-CH" dirty="0" err="1"/>
              <a:t>equals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empty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Ø</a:t>
            </a:r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endParaRPr lang="de-CH" b="1" dirty="0"/>
          </a:p>
          <a:p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several</a:t>
            </a:r>
            <a:r>
              <a:rPr lang="de-CH" dirty="0"/>
              <a:t> </a:t>
            </a:r>
            <a:r>
              <a:rPr lang="de-CH" dirty="0" err="1"/>
              <a:t>interesting</a:t>
            </a:r>
            <a:r>
              <a:rPr lang="de-CH" dirty="0"/>
              <a:t> </a:t>
            </a:r>
            <a:r>
              <a:rPr lang="de-CH" dirty="0" err="1"/>
              <a:t>applications</a:t>
            </a:r>
            <a:r>
              <a:rPr lang="de-CH" dirty="0"/>
              <a:t>,</a:t>
            </a:r>
            <a:br>
              <a:rPr lang="de-CH" dirty="0"/>
            </a:br>
            <a:r>
              <a:rPr lang="de-CH" dirty="0" err="1"/>
              <a:t>similar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0 in </a:t>
            </a:r>
            <a:r>
              <a:rPr lang="de-CH" dirty="0" err="1"/>
              <a:t>algebra</a:t>
            </a:r>
            <a:endParaRPr lang="de-CH" dirty="0"/>
          </a:p>
          <a:p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typescript</a:t>
            </a:r>
            <a:r>
              <a:rPr lang="de-CH" dirty="0"/>
              <a:t> </a:t>
            </a:r>
            <a:r>
              <a:rPr lang="de-CH" dirty="0" err="1"/>
              <a:t>ever</a:t>
            </a:r>
            <a:r>
              <a:rPr lang="de-CH" dirty="0"/>
              <a:t> </a:t>
            </a:r>
            <a:r>
              <a:rPr lang="de-CH" dirty="0" err="1"/>
              <a:t>reaches</a:t>
            </a:r>
            <a:r>
              <a:rPr lang="de-CH" dirty="0"/>
              <a:t> a</a:t>
            </a:r>
            <a:br>
              <a:rPr lang="de-CH" dirty="0"/>
            </a:br>
            <a:r>
              <a:rPr lang="de-CH" dirty="0" err="1"/>
              <a:t>never</a:t>
            </a:r>
            <a:r>
              <a:rPr lang="de-CH" dirty="0"/>
              <a:t>, </a:t>
            </a:r>
            <a:r>
              <a:rPr lang="de-CH" dirty="0" err="1"/>
              <a:t>it</a:t>
            </a:r>
            <a:r>
              <a:rPr lang="de-CH" dirty="0"/>
              <a:t> will not </a:t>
            </a:r>
            <a:r>
              <a:rPr lang="de-CH" dirty="0" err="1"/>
              <a:t>compile</a:t>
            </a:r>
            <a:endParaRPr lang="de-CH" dirty="0"/>
          </a:p>
          <a:p>
            <a:endParaRPr lang="de-CH" dirty="0"/>
          </a:p>
          <a:p>
            <a:endParaRPr lang="en-GB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E4BFA89-07F5-4DA9-8AF8-F57C5DBBC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7806" r="14579" b="7963"/>
          <a:stretch/>
        </p:blipFill>
        <p:spPr bwMode="auto">
          <a:xfrm>
            <a:off x="8522145" y="3429000"/>
            <a:ext cx="3185850" cy="31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C05B7DB-51B5-425D-9E43-EC9C8AC702A4}"/>
              </a:ext>
            </a:extLst>
          </p:cNvPr>
          <p:cNvSpPr/>
          <p:nvPr/>
        </p:nvSpPr>
        <p:spPr>
          <a:xfrm>
            <a:off x="1158661" y="2635549"/>
            <a:ext cx="5404043" cy="4001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({} </a:t>
            </a:r>
            <a:r>
              <a:rPr lang="en-US" sz="20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any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Error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3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5EE2-6B98-470E-B174-9AE22D22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Hierarchy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𝑢𝑛𝑘𝑛𝑜𝑤𝑛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de-CH" b="0" i="1" smtClean="0">
                          <a:latin typeface="Cambria Math" panose="02040503050406030204" pitchFamily="18" charset="0"/>
                        </a:rPr>
                        <m:t> ⊇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𝑠𝑡𝑟𝑖𝑛𝑔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𝑏𝑜𝑜𝑙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𝑒𝑡𝑐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⊇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𝑛𝑒𝑣𝑒𝑟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E08E96-ACD3-4500-8EEF-3BFB5CFE0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64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8C4A-DA34-4933-BE30-83EDE40D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using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9F0C-3198-4D5F-B54B-3C995CC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17E739-B41C-417F-B235-6F10CF968E55}"/>
              </a:ext>
            </a:extLst>
          </p:cNvPr>
          <p:cNvSpPr/>
          <p:nvPr/>
        </p:nvSpPr>
        <p:spPr>
          <a:xfrm>
            <a:off x="268309" y="1184858"/>
            <a:ext cx="11187678" cy="47089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thing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!==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tryGetProduct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isPoint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CH" sz="20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de-CH" sz="20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undefined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de-CH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8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28CD-7B17-47C6-BCBA-9D6CD6CA6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Combining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A5F9C-8112-4D9C-A28C-06A8003E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5DB15-1209-43E4-986E-41FC6959A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</a:t>
            </a:r>
            <a:r>
              <a:rPr lang="de-CH" dirty="0" err="1"/>
              <a:t>sets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Objects </a:t>
            </a:r>
            <a:r>
              <a:rPr lang="de-CH" dirty="0" err="1"/>
              <a:t>of</a:t>
            </a:r>
            <a:r>
              <a:rPr lang="de-CH" dirty="0"/>
              <a:t> an </a:t>
            </a:r>
            <a:r>
              <a:rPr lang="de-CH" dirty="0" err="1"/>
              <a:t>intersection</a:t>
            </a:r>
            <a:r>
              <a:rPr lang="de-CH" dirty="0"/>
              <a:t> type</a:t>
            </a:r>
            <a:br>
              <a:rPr lang="de-CH" dirty="0"/>
            </a:br>
            <a:r>
              <a:rPr lang="de-CH" dirty="0"/>
              <a:t>must </a:t>
            </a:r>
            <a:r>
              <a:rPr lang="en-GB" dirty="0"/>
              <a:t>contain properties of both types</a:t>
            </a:r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7E3144-7B7B-4433-B606-833566E4A31D}"/>
              </a:ext>
            </a:extLst>
          </p:cNvPr>
          <p:cNvSpPr/>
          <p:nvPr/>
        </p:nvSpPr>
        <p:spPr>
          <a:xfrm>
            <a:off x="1164881" y="4247437"/>
            <a:ext cx="695575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Serializable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{ 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() </a:t>
            </a:r>
            <a:r>
              <a:rPr lang="de-CH" sz="20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de-CH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de-CH" sz="2000" dirty="0">
                <a:solidFill>
                  <a:srgbClr val="4EC9B0"/>
                </a:solidFill>
                <a:latin typeface="Consolas" panose="020B0609020204030204" pitchFamily="49" charset="0"/>
              </a:rPr>
              <a:t>Person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de-CH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Serializable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 err="1">
                <a:solidFill>
                  <a:srgbClr val="CE9178"/>
                </a:solidFill>
                <a:latin typeface="Consolas" panose="020B0609020204030204" pitchFamily="49" charset="0"/>
              </a:rPr>
              <a:t>JoJo</a:t>
            </a:r>
            <a:r>
              <a:rPr lang="de-CH" sz="20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age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de-CH" sz="2000" dirty="0">
                <a:solidFill>
                  <a:srgbClr val="B5CEA8"/>
                </a:solidFill>
                <a:latin typeface="Consolas" panose="020B0609020204030204" pitchFamily="49" charset="0"/>
              </a:rPr>
              <a:t>17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CH" sz="20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de-CH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de-CH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serialize</a:t>
            </a:r>
            <a:r>
              <a:rPr lang="de-CH" sz="20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7E154-CCC3-40FD-B8E9-B518899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Intersection</a:t>
            </a:r>
            <a:r>
              <a:rPr lang="de-CH" dirty="0"/>
              <a:t> Type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7B553CD-9EB2-46F4-8A96-775D47987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7" r="6506" b="35510"/>
          <a:stretch/>
        </p:blipFill>
        <p:spPr bwMode="auto">
          <a:xfrm>
            <a:off x="6997276" y="344044"/>
            <a:ext cx="4959629" cy="335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/>
              <p:nvPr/>
            </p:nvSpPr>
            <p:spPr>
              <a:xfrm>
                <a:off x="2535904" y="1559444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977A29-7F8D-46FA-94A1-EA0D78912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904" y="1559444"/>
                <a:ext cx="20613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736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58F-B18C-4DBF-8DA0-499E2019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Union Type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A3724-DBE1-48EC-8EEE-B09AA68C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As Sets:</a:t>
            </a:r>
          </a:p>
          <a:p>
            <a:endParaRPr lang="de-CH" dirty="0"/>
          </a:p>
          <a:p>
            <a:r>
              <a:rPr lang="de-CH" dirty="0"/>
              <a:t>The </a:t>
            </a:r>
            <a:r>
              <a:rPr lang="de-CH" dirty="0" err="1"/>
              <a:t>object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either</a:t>
            </a:r>
            <a:r>
              <a:rPr lang="de-CH" dirty="0"/>
              <a:t> </a:t>
            </a:r>
            <a:br>
              <a:rPr lang="de-CH" dirty="0"/>
            </a:b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types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45BCF33-FD72-4DFA-97FF-BFE8F5E81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1" r="5078" b="35147"/>
          <a:stretch/>
        </p:blipFill>
        <p:spPr bwMode="auto">
          <a:xfrm>
            <a:off x="7029061" y="365125"/>
            <a:ext cx="4870579" cy="333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C36A72-CCF9-4E47-8795-8CD893FFF99A}"/>
              </a:ext>
            </a:extLst>
          </p:cNvPr>
          <p:cNvSpPr/>
          <p:nvPr/>
        </p:nvSpPr>
        <p:spPr>
          <a:xfrm>
            <a:off x="1183543" y="4273401"/>
            <a:ext cx="3429144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h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B5CEA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/>
              <p:nvPr/>
            </p:nvSpPr>
            <p:spPr>
              <a:xfrm>
                <a:off x="2672753" y="1568936"/>
                <a:ext cx="20613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110794-C4AE-4856-BEF0-77A5B6BA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53" y="1568936"/>
                <a:ext cx="206133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18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DF8C-CB41-4912-99AD-C12E6EC9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set algebra</a:t>
            </a:r>
          </a:p>
        </p:txBody>
      </p:sp>
      <p:sp>
        <p:nvSpPr>
          <p:cNvPr id="5" name="AutoShape 4" descr="{\displaystyle A\cup B=B\cup A}">
            <a:extLst>
              <a:ext uri="{FF2B5EF4-FFF2-40B4-BE49-F238E27FC236}">
                <a16:creationId xmlns:a16="http://schemas.microsoft.com/office/drawing/2014/main" id="{EC0B17A9-4BA9-4D86-AF4E-1A7DB4B10F7C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 dirty="0"/>
              <a:t>Identity Laws: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Commutativity:				Associativity: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some more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/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Ø=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277E92A-8F46-4801-88B9-7F76E3843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1597764"/>
                <a:ext cx="20182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/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EC8325-B864-4901-AA1C-2539D6381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2120984"/>
                <a:ext cx="204007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C2A9C1B-1BAB-43E7-A7D3-DDD91C59F591}"/>
              </a:ext>
            </a:extLst>
          </p:cNvPr>
          <p:cNvSpPr/>
          <p:nvPr/>
        </p:nvSpPr>
        <p:spPr>
          <a:xfrm>
            <a:off x="3601895" y="1628541"/>
            <a:ext cx="5827236" cy="10156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never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x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number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&amp;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unknown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6A9955"/>
                </a:solidFill>
                <a:latin typeface="Consolas" panose="020B0609020204030204" pitchFamily="49" charset="0"/>
              </a:rPr>
              <a:t>// y = number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/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2C15F32-A083-4CB3-8435-99FE8AD01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3690577"/>
                <a:ext cx="24070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/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91F55C-8D1B-4D74-84B5-EBD77B7B6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9" y="4213797"/>
                <a:ext cx="24070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/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CH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sz="28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de-CH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de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C03BF4-78F6-485A-9361-DF7A56D66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3690577"/>
                <a:ext cx="2407084" cy="523220"/>
              </a:xfrm>
              <a:prstGeom prst="rect">
                <a:avLst/>
              </a:prstGeom>
              <a:blipFill>
                <a:blip r:embed="rId7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/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CH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de-CH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de-CH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6C5B2CF-C2E5-4830-B046-68EC03CA1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79" y="4213797"/>
                <a:ext cx="2407084" cy="523220"/>
              </a:xfrm>
              <a:prstGeom prst="rect">
                <a:avLst/>
              </a:prstGeom>
              <a:blipFill>
                <a:blip r:embed="rId8"/>
                <a:stretch>
                  <a:fillRect r="-7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8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F49A9E3E-0E87-4926-8F6B-26AA9E92F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38375"/>
            <a:ext cx="6477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774288-ECF8-4EF7-818A-A96D9AD09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957" y="4359890"/>
            <a:ext cx="6564086" cy="519469"/>
          </a:xfrm>
        </p:spPr>
        <p:txBody>
          <a:bodyPr/>
          <a:lstStyle/>
          <a:p>
            <a:pPr marL="0" indent="0" algn="ctr">
              <a:buNone/>
            </a:pPr>
            <a:r>
              <a:rPr lang="de-CH" dirty="0"/>
              <a:t>J</a:t>
            </a:r>
            <a:r>
              <a:rPr lang="en-GB" dirty="0" err="1"/>
              <a:t>ust</a:t>
            </a:r>
            <a:r>
              <a:rPr lang="en-GB" dirty="0"/>
              <a:t> JavaScript with type annotations?</a:t>
            </a:r>
          </a:p>
        </p:txBody>
      </p:sp>
    </p:spTree>
    <p:extLst>
      <p:ext uri="{BB962C8B-B14F-4D97-AF65-F5344CB8AC3E}">
        <p14:creationId xmlns:p14="http://schemas.microsoft.com/office/powerpoint/2010/main" val="23993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FEE4-944A-4783-BE59-8B0153C0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23C0-7610-415B-B79C-6218591E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Examples</a:t>
            </a:r>
            <a:r>
              <a:rPr lang="de-CH" dirty="0"/>
              <a:t> / Use Cases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83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3904DF-70D0-4970-931B-2C78B95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Algebraic</a:t>
            </a:r>
            <a:r>
              <a:rPr lang="de-CH" dirty="0"/>
              <a:t> Data </a:t>
            </a:r>
            <a:r>
              <a:rPr lang="de-CH" dirty="0" err="1"/>
              <a:t>Types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345FA-2B4F-4E28-A4B9-118C4C5FA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56786B-2938-4199-B1DA-0E2983FB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Type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8F69AF-9F4D-4281-B1A2-3CDCCA78F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818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CBAFDA-E306-4433-89D8-7EFE282D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Product</a:t>
            </a:r>
            <a:r>
              <a:rPr lang="de-CH" dirty="0"/>
              <a:t> Type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4BC370-B111-4D1D-9942-BBB186F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equal to the </a:t>
            </a:r>
            <a:r>
              <a:rPr lang="en-GB" dirty="0" err="1"/>
              <a:t>carthesian</a:t>
            </a:r>
            <a:r>
              <a:rPr lang="en-GB" dirty="0"/>
              <a:t> product of sets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FEFB387-452F-448F-AAFB-AC998254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0" t="35555" r="12738" b="41225"/>
          <a:stretch/>
        </p:blipFill>
        <p:spPr bwMode="auto">
          <a:xfrm>
            <a:off x="2626600" y="3552726"/>
            <a:ext cx="6799097" cy="294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627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5B32E-2926-4364-927F-3FB6ECA75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Generics</a:t>
            </a:r>
          </a:p>
          <a:p>
            <a:r>
              <a:rPr lang="en-GB" dirty="0"/>
              <a:t>Intersection types</a:t>
            </a:r>
          </a:p>
          <a:p>
            <a:r>
              <a:rPr lang="en-GB" dirty="0"/>
              <a:t>Union Types</a:t>
            </a:r>
          </a:p>
          <a:p>
            <a:r>
              <a:rPr lang="en-GB" dirty="0"/>
              <a:t>Literal Types</a:t>
            </a:r>
          </a:p>
          <a:p>
            <a:r>
              <a:rPr lang="en-GB" dirty="0"/>
              <a:t>Mapped Types</a:t>
            </a:r>
          </a:p>
          <a:p>
            <a:r>
              <a:rPr lang="en-GB" dirty="0"/>
              <a:t>Conditional Types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8C6E207D-0D4D-47DB-AE6A-CFA6733B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76" y="437071"/>
            <a:ext cx="3214138" cy="1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2372-547D-45F9-A517-9281E65F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Typescript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1846F-C7B2-475D-84CC-F96CE0A2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Minimum config for type safety:</a:t>
            </a:r>
          </a:p>
          <a:p>
            <a:pPr lvl="1"/>
            <a:r>
              <a:rPr lang="en-GB" dirty="0"/>
              <a:t>Variables are non-nullable unless explicitly stated</a:t>
            </a:r>
          </a:p>
          <a:p>
            <a:pPr lvl="1"/>
            <a:r>
              <a:rPr lang="en-GB" dirty="0"/>
              <a:t>Expressions and declarations cannot be any unless explicitly stated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Enable </a:t>
            </a:r>
            <a:r>
              <a:rPr lang="en-GB" b="1" dirty="0"/>
              <a:t>all</a:t>
            </a:r>
            <a:r>
              <a:rPr lang="en-GB" dirty="0"/>
              <a:t> strict type checking options with </a:t>
            </a:r>
            <a:r>
              <a:rPr lang="en-GB" b="1" dirty="0"/>
              <a:t>“strict”: true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D7C35-D00A-49AC-88FB-668367E9B6EF}"/>
              </a:ext>
            </a:extLst>
          </p:cNvPr>
          <p:cNvSpPr txBox="1"/>
          <p:nvPr/>
        </p:nvSpPr>
        <p:spPr>
          <a:xfrm>
            <a:off x="838200" y="3184451"/>
            <a:ext cx="10515600" cy="22467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de-CH" dirty="0">
                <a:solidFill>
                  <a:srgbClr val="D4D4D4"/>
                </a:solidFill>
              </a:rPr>
              <a:t>{</a:t>
            </a:r>
          </a:p>
          <a:p>
            <a:r>
              <a:rPr lang="de-CH" dirty="0">
                <a:solidFill>
                  <a:srgbClr val="9CDCFE"/>
                </a:solidFill>
              </a:rPr>
              <a:t>  "</a:t>
            </a:r>
            <a:r>
              <a:rPr lang="de-CH" dirty="0" err="1">
                <a:solidFill>
                  <a:srgbClr val="9CDCFE"/>
                </a:solidFill>
              </a:rPr>
              <a:t>compilerOptions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{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strictNullChecks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9CDCFE"/>
                </a:solidFill>
              </a:rPr>
              <a:t>    "</a:t>
            </a:r>
            <a:r>
              <a:rPr lang="de-CH" dirty="0" err="1">
                <a:solidFill>
                  <a:srgbClr val="9CDCFE"/>
                </a:solidFill>
              </a:rPr>
              <a:t>noImplicitAny</a:t>
            </a:r>
            <a:r>
              <a:rPr lang="de-CH" dirty="0">
                <a:solidFill>
                  <a:srgbClr val="9CDCFE"/>
                </a:solidFill>
              </a:rPr>
              <a:t>"</a:t>
            </a:r>
            <a:r>
              <a:rPr lang="de-CH" dirty="0">
                <a:solidFill>
                  <a:srgbClr val="D4D4D4"/>
                </a:solidFill>
              </a:rPr>
              <a:t>: </a:t>
            </a:r>
            <a:r>
              <a:rPr lang="de-CH" dirty="0" err="1"/>
              <a:t>true</a:t>
            </a:r>
            <a:r>
              <a:rPr lang="de-CH" dirty="0">
                <a:solidFill>
                  <a:srgbClr val="D4D4D4"/>
                </a:solidFill>
              </a:rPr>
              <a:t>,</a:t>
            </a:r>
          </a:p>
          <a:p>
            <a:r>
              <a:rPr lang="de-CH" dirty="0">
                <a:solidFill>
                  <a:srgbClr val="6A9955"/>
                </a:solidFill>
              </a:rPr>
              <a:t>    // ...</a:t>
            </a:r>
            <a:endParaRPr lang="de-CH" dirty="0">
              <a:solidFill>
                <a:srgbClr val="D4D4D4"/>
              </a:solidFill>
            </a:endParaRPr>
          </a:p>
          <a:p>
            <a:r>
              <a:rPr lang="de-CH" dirty="0">
                <a:solidFill>
                  <a:srgbClr val="D4D4D4"/>
                </a:solidFill>
              </a:rPr>
              <a:t>  }</a:t>
            </a:r>
          </a:p>
          <a:p>
            <a:r>
              <a:rPr lang="de-CH" dirty="0">
                <a:solidFill>
                  <a:srgbClr val="D4D4D4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723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AB33-8FAD-48A5-82D5-F400B67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Type-Safety?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62AA-FAC7-41B0-ADB5-CC64D7813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Let the compiler help you!</a:t>
            </a:r>
          </a:p>
          <a:p>
            <a:endParaRPr lang="en-GB" dirty="0"/>
          </a:p>
          <a:p>
            <a:r>
              <a:rPr lang="en-GB" dirty="0"/>
              <a:t>Prevents several classes of bugs</a:t>
            </a:r>
          </a:p>
          <a:p>
            <a:endParaRPr lang="en-GB" dirty="0"/>
          </a:p>
          <a:p>
            <a:r>
              <a:rPr lang="en-GB" dirty="0"/>
              <a:t>Less testing effort</a:t>
            </a:r>
          </a:p>
          <a:p>
            <a:endParaRPr lang="en-GB" dirty="0"/>
          </a:p>
          <a:p>
            <a:r>
              <a:rPr lang="en-GB" dirty="0"/>
              <a:t>Write </a:t>
            </a:r>
            <a:r>
              <a:rPr lang="en-GB" i="1" dirty="0"/>
              <a:t>correct</a:t>
            </a:r>
            <a:r>
              <a:rPr lang="en-GB" dirty="0"/>
              <a:t> programs</a:t>
            </a:r>
          </a:p>
          <a:p>
            <a:endParaRPr lang="en-GB" dirty="0"/>
          </a:p>
          <a:p>
            <a:r>
              <a:rPr lang="en-GB" dirty="0"/>
              <a:t>Can be fun too!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207913-EAB9-4EA1-8DEA-84E7F8DAC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8" t="15866" r="33601" b="51188"/>
          <a:stretch/>
        </p:blipFill>
        <p:spPr bwMode="auto">
          <a:xfrm>
            <a:off x="6710017" y="2349846"/>
            <a:ext cx="526111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39B-B9F3-4C8B-9951-1D1EA4CF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0709A-1209-4069-831A-2AC324355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5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1EE7-8114-4DD7-88DF-62B74099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Types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Sets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40128-E923-4F65-A95F-8070D686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Looking at types as sets helps to understand the underlying concepts</a:t>
            </a:r>
          </a:p>
          <a:p>
            <a:endParaRPr lang="en-GB" dirty="0"/>
          </a:p>
          <a:p>
            <a:r>
              <a:rPr lang="en-GB" dirty="0"/>
              <a:t>Types can be described with </a:t>
            </a:r>
            <a:br>
              <a:rPr lang="en-GB" dirty="0"/>
            </a:br>
            <a:r>
              <a:rPr lang="en-GB" dirty="0"/>
              <a:t>simple algebra</a:t>
            </a:r>
          </a:p>
          <a:p>
            <a:endParaRPr lang="en-GB" dirty="0"/>
          </a:p>
          <a:p>
            <a:r>
              <a:rPr lang="en-GB" dirty="0"/>
              <a:t>What is a Set? A collection of Objects</a:t>
            </a:r>
            <a:br>
              <a:rPr lang="en-GB" dirty="0"/>
            </a:br>
            <a:endParaRPr lang="en-GB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504CE8A-6082-47D7-A6EA-73137BCA4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6" t="17649" r="14779" b="48406"/>
          <a:stretch/>
        </p:blipFill>
        <p:spPr bwMode="auto">
          <a:xfrm>
            <a:off x="6140475" y="2733686"/>
            <a:ext cx="5592417" cy="375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2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926D-1FFA-4FA8-AE3C-4AA04400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Intuition: Counting inhabitants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A352-6E16-46EF-BDF0-C02C599B0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Boolean</a:t>
            </a:r>
          </a:p>
          <a:p>
            <a:r>
              <a:rPr lang="de-CH" dirty="0"/>
              <a:t>Integer</a:t>
            </a:r>
          </a:p>
          <a:p>
            <a:r>
              <a:rPr lang="de-CH" dirty="0"/>
              <a:t>String</a:t>
            </a:r>
          </a:p>
          <a:p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7F83E5-B92C-433B-9090-D15BB0FCB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" t="35556" r="48709" b="33784"/>
          <a:stretch/>
        </p:blipFill>
        <p:spPr bwMode="auto">
          <a:xfrm>
            <a:off x="648934" y="4530221"/>
            <a:ext cx="2292627" cy="207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74656B7-2570-4880-83EB-832E2874C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52664" r="7289" b="7336"/>
          <a:stretch/>
        </p:blipFill>
        <p:spPr bwMode="auto">
          <a:xfrm>
            <a:off x="4052768" y="3388877"/>
            <a:ext cx="3414066" cy="33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0F33384-9F3B-41BD-B4F0-250AFA1936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0" t="3082" r="6522" b="53970"/>
          <a:stretch/>
        </p:blipFill>
        <p:spPr bwMode="auto">
          <a:xfrm>
            <a:off x="7578646" y="2097075"/>
            <a:ext cx="4613354" cy="464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2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2C75-E426-4313-99A1-3BE5A4B5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C#, Java, etc: </a:t>
            </a:r>
            <a:r>
              <a:rPr lang="en-GB" i="1" dirty="0"/>
              <a:t>Nominal</a:t>
            </a:r>
            <a:r>
              <a:rPr lang="en-GB" dirty="0"/>
              <a:t> type systems</a:t>
            </a:r>
          </a:p>
          <a:p>
            <a:r>
              <a:rPr lang="en-GB" dirty="0"/>
              <a:t>TypeScript, Haskell, Elm: types are defined by their shape, </a:t>
            </a:r>
            <a:r>
              <a:rPr lang="en-GB" i="1" dirty="0"/>
              <a:t>not</a:t>
            </a:r>
            <a:r>
              <a:rPr lang="en-GB" dirty="0"/>
              <a:t> their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A583B-750C-4AAD-B57C-A0EDF9940D0F}"/>
              </a:ext>
            </a:extLst>
          </p:cNvPr>
          <p:cNvSpPr txBox="1"/>
          <p:nvPr/>
        </p:nvSpPr>
        <p:spPr>
          <a:xfrm>
            <a:off x="412897" y="3530009"/>
            <a:ext cx="6290930" cy="2554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solidFill>
                  <a:srgbClr val="569CD6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declare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/>
              <a:t>function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>
                <a:solidFill>
                  <a:srgbClr val="9CDCFE"/>
                </a:solidFill>
              </a:rPr>
              <a:t>c</a:t>
            </a:r>
            <a:r>
              <a:rPr lang="en-US" dirty="0">
                <a:solidFill>
                  <a:srgbClr val="D4D4D4"/>
                </a:solidFill>
              </a:rPr>
              <a:t>: </a:t>
            </a:r>
            <a:r>
              <a:rPr lang="en-US" dirty="0">
                <a:solidFill>
                  <a:srgbClr val="4EC9B0"/>
                </a:solidFill>
              </a:rPr>
              <a:t>Contact</a:t>
            </a:r>
            <a:r>
              <a:rPr lang="en-US" dirty="0">
                <a:solidFill>
                  <a:srgbClr val="D4D4D4"/>
                </a:solidFill>
              </a:rPr>
              <a:t>): </a:t>
            </a:r>
            <a:r>
              <a:rPr lang="en-US" dirty="0" err="1">
                <a:solidFill>
                  <a:srgbClr val="4EC9B0"/>
                </a:solidFill>
              </a:rPr>
              <a:t>boolean</a:t>
            </a:r>
            <a:r>
              <a:rPr lang="en-US" dirty="0">
                <a:solidFill>
                  <a:srgbClr val="D4D4D4"/>
                </a:solidFill>
              </a:rPr>
              <a:t>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/>
              <a:t>var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 = {</a:t>
            </a:r>
          </a:p>
          <a:p>
            <a:r>
              <a:rPr lang="en-US" dirty="0">
                <a:solidFill>
                  <a:srgbClr val="9CDCFE"/>
                </a:solidFill>
              </a:rPr>
              <a:t>name: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"JoJo"</a:t>
            </a:r>
            <a:r>
              <a:rPr lang="en-US" dirty="0">
                <a:solidFill>
                  <a:srgbClr val="D4D4D4"/>
                </a:solidFill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</a:rPr>
              <a:t>phone:</a:t>
            </a:r>
            <a:r>
              <a:rPr lang="en-US" dirty="0">
                <a:solidFill>
                  <a:srgbClr val="D4D4D4"/>
                </a:solidFill>
              </a:rPr>
              <a:t> </a:t>
            </a:r>
            <a:r>
              <a:rPr lang="en-US" dirty="0">
                <a:solidFill>
                  <a:srgbClr val="CE9178"/>
                </a:solidFill>
              </a:rPr>
              <a:t>"079 123 45 67"</a:t>
            </a:r>
            <a:endParaRPr lang="en-US" dirty="0">
              <a:solidFill>
                <a:srgbClr val="D4D4D4"/>
              </a:solidFill>
            </a:endParaRPr>
          </a:p>
          <a:p>
            <a:r>
              <a:rPr lang="en-US" dirty="0">
                <a:solidFill>
                  <a:srgbClr val="D4D4D4"/>
                </a:solidFill>
              </a:rPr>
              <a:t>};</a:t>
            </a:r>
          </a:p>
          <a:p>
            <a:br>
              <a:rPr lang="en-US" dirty="0">
                <a:solidFill>
                  <a:srgbClr val="D4D4D4"/>
                </a:solidFill>
              </a:rPr>
            </a:br>
            <a:r>
              <a:rPr lang="en-US" dirty="0">
                <a:solidFill>
                  <a:srgbClr val="DCDCAA"/>
                </a:solidFill>
              </a:rPr>
              <a:t>call</a:t>
            </a:r>
            <a:r>
              <a:rPr lang="en-US" dirty="0">
                <a:solidFill>
                  <a:srgbClr val="D4D4D4"/>
                </a:solidFill>
              </a:rPr>
              <a:t>(</a:t>
            </a:r>
            <a:r>
              <a:rPr lang="en-US" dirty="0" err="1">
                <a:solidFill>
                  <a:srgbClr val="9CDCFE"/>
                </a:solidFill>
              </a:rPr>
              <a:t>personWithContact</a:t>
            </a:r>
            <a:r>
              <a:rPr lang="en-US" dirty="0">
                <a:solidFill>
                  <a:srgbClr val="D4D4D4"/>
                </a:solidFill>
              </a:rPr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CD5BA-7D78-42F9-9A43-A3C28C5D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Structural Type Equality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EDABCB-C94C-437B-B1DD-0946E6D0E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2" t="19147" r="3327" b="43566"/>
          <a:stretch/>
        </p:blipFill>
        <p:spPr bwMode="auto">
          <a:xfrm>
            <a:off x="6150935" y="2843346"/>
            <a:ext cx="5699052" cy="380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4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169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Consolas</vt:lpstr>
      <vt:lpstr>Roboto</vt:lpstr>
      <vt:lpstr>Office Theme</vt:lpstr>
      <vt:lpstr>It’s a Type of Magic</vt:lpstr>
      <vt:lpstr>PowerPoint Presentation</vt:lpstr>
      <vt:lpstr>PowerPoint Presentation</vt:lpstr>
      <vt:lpstr>Typescript Config</vt:lpstr>
      <vt:lpstr>Why Type-Safety?</vt:lpstr>
      <vt:lpstr>Goals</vt:lpstr>
      <vt:lpstr>Types as Sets</vt:lpstr>
      <vt:lpstr>Intuition: Counting inhabitants</vt:lpstr>
      <vt:lpstr>Structural Type Equality</vt:lpstr>
      <vt:lpstr>Basic Types</vt:lpstr>
      <vt:lpstr>Singleton Types</vt:lpstr>
      <vt:lpstr>Top Types</vt:lpstr>
      <vt:lpstr>Bottom Type</vt:lpstr>
      <vt:lpstr>Type Hierarchy</vt:lpstr>
      <vt:lpstr>Example of using unknown</vt:lpstr>
      <vt:lpstr>Combining Types</vt:lpstr>
      <vt:lpstr>Intersection Type</vt:lpstr>
      <vt:lpstr>Union Type</vt:lpstr>
      <vt:lpstr>Some set algebra</vt:lpstr>
      <vt:lpstr>PowerPoint Presentation</vt:lpstr>
      <vt:lpstr>Algebraic Data Types</vt:lpstr>
      <vt:lpstr>Product Type</vt:lpstr>
      <vt:lpstr>Product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 type of Magic</dc:title>
  <dc:creator>Mekesser, Yacine</dc:creator>
  <cp:lastModifiedBy>Mekesser, Yacine</cp:lastModifiedBy>
  <cp:revision>33</cp:revision>
  <dcterms:created xsi:type="dcterms:W3CDTF">2019-09-02T09:15:31Z</dcterms:created>
  <dcterms:modified xsi:type="dcterms:W3CDTF">2019-09-03T10:01:43Z</dcterms:modified>
</cp:coreProperties>
</file>