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58" r:id="rId6"/>
    <p:sldId id="263" r:id="rId7"/>
    <p:sldId id="272" r:id="rId8"/>
    <p:sldId id="259" r:id="rId9"/>
    <p:sldId id="265" r:id="rId10"/>
    <p:sldId id="264" r:id="rId11"/>
    <p:sldId id="262" r:id="rId12"/>
    <p:sldId id="266" r:id="rId13"/>
    <p:sldId id="268" r:id="rId14"/>
    <p:sldId id="269" r:id="rId15"/>
    <p:sldId id="267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2124" autoAdjust="0"/>
  </p:normalViewPr>
  <p:slideViewPr>
    <p:cSldViewPr snapToGrid="0">
      <p:cViewPr varScale="1">
        <p:scale>
          <a:sx n="59" d="100"/>
          <a:sy n="59" d="100"/>
        </p:scale>
        <p:origin x="60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CDCE8-7AD6-4384-97C2-9038F6A94793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704E0-591E-4D0D-9EA0-CA2D55040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6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it can be fun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8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ruling out invalid data makes your code shorter, simpler, and more reliable</a:t>
            </a:r>
            <a:br>
              <a:rPr lang="en-US" dirty="0"/>
            </a:br>
            <a:r>
              <a:rPr lang="en-US" dirty="0"/>
              <a:t>you end up needing fewer tests, yet having more reliable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also cardinality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6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Any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escape</a:t>
            </a:r>
            <a:r>
              <a:rPr lang="de-CH" dirty="0"/>
              <a:t> </a:t>
            </a:r>
            <a:r>
              <a:rPr lang="de-CH" dirty="0" err="1"/>
              <a:t>hatch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 </a:t>
            </a:r>
            <a:r>
              <a:rPr lang="de-CH" dirty="0" err="1"/>
              <a:t>system</a:t>
            </a:r>
            <a:r>
              <a:rPr lang="de-CH" dirty="0"/>
              <a:t>.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care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and </a:t>
            </a:r>
            <a:r>
              <a:rPr lang="de-CH" dirty="0" err="1"/>
              <a:t>nobody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otherwise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and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on </a:t>
            </a:r>
            <a:r>
              <a:rPr lang="de-CH" dirty="0" err="1"/>
              <a:t>everything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Unknown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type-safe </a:t>
            </a:r>
            <a:r>
              <a:rPr lang="de-CH" dirty="0" err="1"/>
              <a:t>counterpart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3.0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type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,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performing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operation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but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anything</a:t>
            </a:r>
            <a:r>
              <a:rPr lang="de-CH" dirty="0"/>
              <a:t> (</a:t>
            </a:r>
            <a:r>
              <a:rPr lang="de-CH" dirty="0" err="1"/>
              <a:t>except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Both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interoping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javascript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unknown</a:t>
            </a:r>
            <a:r>
              <a:rPr lang="de-CH" dirty="0"/>
              <a:t> type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recommended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0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2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disjunct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7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A41-1A44-48EA-AFFB-BB24C8BB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E32B-C8E0-4B04-93DD-C66CFA6C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36CD-1601-46D6-8B9C-A66AA0F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2406-6953-496B-8BB2-750C02C2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A49-2DDF-4F64-AD63-B2AE2DB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11DA-6746-4CD2-B9AB-90C0369D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B88B-FE43-4549-A464-6FD7ACFD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89A3-8FF7-4366-8A4B-FA15B59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D444-369B-4BEC-94F7-01299F8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74F1-8D98-4CA7-972F-90E5FB3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250CE-63C7-4E58-A60A-744D480F7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C1C0-8E35-4D82-8A65-4474959C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746E-E34E-428C-92E4-5EDFA19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5EC9-0A3C-44D3-9338-61E202B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F79D-DC04-498B-B8D1-CE5A5BEE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8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43E2-C5D7-4413-94F5-46BD4AE1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B798-602D-4AA9-9B69-09929DA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19FC-CB87-43FD-BB2B-2F0F8C61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7A76-B647-4FDA-BDD1-CF4BC74A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AC89-9EF1-4166-A31A-C62780C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7283-8474-43DD-9DF9-2664E51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DDD2-B5BC-4A2E-955E-7820F55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7E63-3EC7-42CE-92F8-3AA3F0E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79FE-E5D3-4C27-AEFA-486962D3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EC93-57A5-455F-86E0-E35DDAE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FAFE-B7FE-487D-9AB5-75F4C4A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D3F4-B170-419A-8B3C-A38C2F916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84CB-705A-430E-B1D4-E3811171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8006-99DF-4B84-AD35-499D4CC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1263-D8C7-40BE-92FB-0610F6B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788B-B37E-46BD-85FE-39D7B48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9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CC78-6D95-4DB9-92C5-75857CE2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17CC-ABAD-4CFD-A3F5-FA5FF14A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5A38-5A97-4A6D-BFA3-D6ED1245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5DC0-A8FD-4744-B745-30760F04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993D6-7357-4A9F-BCC8-4002661B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70C6-6649-4357-A675-4E18821D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957BF-CE22-4202-86FA-5E6F4A3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46EAB-3EA8-4DB3-B8A1-5E1866D9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423-A848-44D9-8305-32061EC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DFA0-80E0-46AA-910B-8AAC52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5135-06AD-437E-AEFF-30DDB2F9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FF980-FF0F-4BF5-80B8-4052266F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DD7C-C5C5-41D9-A278-A59CB93E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EE0C-C347-4720-8130-D98251E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D1A7-583C-4EF2-9BD3-0D205DA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D9BF-BC08-4CFF-A02D-898A6D19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5A36-8D05-4198-81CA-C373B349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9DB23-B5CA-4937-93EE-69760912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D481-12E5-4BC7-B9DC-52BBECB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CBAD-1B98-4BB2-A192-B6203CBD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7549-54EC-4506-826A-A72A87E9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02AB-DB25-46EB-B934-AF4721B4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4E78-A02D-4024-9889-B23ACCD4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31A1-4669-4F58-947F-A5B80E60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6355-B0AA-4CA1-9F21-394FFEE8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EB18-E31E-4836-AE1F-412B88E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1D49-C2F0-4883-8DE8-9A6BA796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3AC42-04EF-4C65-90AC-5D2C00F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28B8-E8B3-493E-97BF-474EA285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EB8A-D75A-4EC0-83E6-02C1019D1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E0802C-A10C-4F3E-8F56-61B2FCE045FC}" type="datetimeFigureOut">
              <a:rPr lang="en-GB" smtClean="0"/>
              <a:pPr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50E5-E7E8-40C2-A917-B8FFF067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5082-D475-46AC-911F-FD44F0DD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2C3F64A-E569-41F2-B588-18065901A6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886-D234-4B8C-A71B-A836F9707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It’s a Type of Magic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074EE9-C723-4844-A617-7B24CD6E1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2865" r="12085" b="50954"/>
          <a:stretch/>
        </p:blipFill>
        <p:spPr bwMode="auto">
          <a:xfrm>
            <a:off x="6437559" y="2618714"/>
            <a:ext cx="5445045" cy="41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706-69D0-401F-BF0C-12133E76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2D91-CDD8-4C15-9F19-63338B03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05"/>
            <a:ext cx="10515600" cy="4351338"/>
          </a:xfrm>
        </p:spPr>
        <p:txBody>
          <a:bodyPr/>
          <a:lstStyle/>
          <a:p>
            <a:r>
              <a:rPr lang="de-CH" dirty="0"/>
              <a:t>Also </a:t>
            </a:r>
            <a:r>
              <a:rPr lang="de-CH" i="1" dirty="0"/>
              <a:t>universal supertype</a:t>
            </a:r>
            <a:r>
              <a:rPr lang="de-CH" dirty="0"/>
              <a:t>,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possible </a:t>
            </a:r>
            <a:r>
              <a:rPr lang="de-CH" dirty="0" err="1"/>
              <a:t>value</a:t>
            </a:r>
            <a:endParaRPr lang="de-CH" dirty="0"/>
          </a:p>
          <a:p>
            <a:r>
              <a:rPr lang="en-GB" dirty="0"/>
              <a:t>In typescript: </a:t>
            </a:r>
            <a:r>
              <a:rPr lang="en-GB" b="1" dirty="0"/>
              <a:t>any</a:t>
            </a:r>
            <a:r>
              <a:rPr lang="en-GB" dirty="0"/>
              <a:t> and </a:t>
            </a:r>
            <a:r>
              <a:rPr lang="en-GB" b="1" dirty="0" err="1"/>
              <a:t>unkown</a:t>
            </a:r>
            <a:endParaRPr lang="en-GB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D9C3E15-E5CB-4DB9-AB21-F41F744A7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2" t="10628" r="2333" b="62641"/>
          <a:stretch/>
        </p:blipFill>
        <p:spPr bwMode="auto">
          <a:xfrm>
            <a:off x="7268562" y="4026068"/>
            <a:ext cx="3684103" cy="27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7BE1223-A0C9-4D41-AD43-E79D44A8B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r="53780" b="61482"/>
          <a:stretch/>
        </p:blipFill>
        <p:spPr bwMode="auto">
          <a:xfrm>
            <a:off x="716289" y="3919475"/>
            <a:ext cx="3230424" cy="29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B7E1B6-07FE-4F11-A12A-CFA7EFDB40BC}"/>
              </a:ext>
            </a:extLst>
          </p:cNvPr>
          <p:cNvSpPr/>
          <p:nvPr/>
        </p:nvSpPr>
        <p:spPr>
          <a:xfrm>
            <a:off x="899057" y="3470964"/>
            <a:ext cx="286488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"foo"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A84F2-C294-406A-97D5-D9284F6C3240}"/>
              </a:ext>
            </a:extLst>
          </p:cNvPr>
          <p:cNvSpPr/>
          <p:nvPr/>
        </p:nvSpPr>
        <p:spPr>
          <a:xfrm>
            <a:off x="6840075" y="3250714"/>
            <a:ext cx="469872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type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761-7D5F-4D6F-8AED-A7C28819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Bottom Type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FD85-F4C2-4F60-99D8-0666348D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type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b="1" dirty="0" err="1"/>
              <a:t>contains</a:t>
            </a:r>
            <a:r>
              <a:rPr lang="de-CH" b="1" dirty="0"/>
              <a:t> </a:t>
            </a:r>
            <a:r>
              <a:rPr lang="de-CH" b="1" dirty="0" err="1"/>
              <a:t>no</a:t>
            </a:r>
            <a:r>
              <a:rPr lang="de-CH" b="1" dirty="0"/>
              <a:t> </a:t>
            </a:r>
            <a:r>
              <a:rPr lang="de-CH" b="1" dirty="0" err="1"/>
              <a:t>values</a:t>
            </a:r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0 in </a:t>
            </a:r>
            <a:r>
              <a:rPr lang="de-CH" dirty="0" err="1"/>
              <a:t>algebra</a:t>
            </a:r>
            <a:endParaRPr lang="de-CH" dirty="0"/>
          </a:p>
          <a:p>
            <a:endParaRPr lang="de-CH" dirty="0"/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4BFA89-07F5-4DA9-8AF8-F57C5DBBC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7806" r="14579" b="7963"/>
          <a:stretch/>
        </p:blipFill>
        <p:spPr bwMode="auto">
          <a:xfrm>
            <a:off x="8522145" y="3429000"/>
            <a:ext cx="3185850" cy="3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05B7DB-51B5-425D-9E43-EC9C8AC702A4}"/>
              </a:ext>
            </a:extLst>
          </p:cNvPr>
          <p:cNvSpPr/>
          <p:nvPr/>
        </p:nvSpPr>
        <p:spPr>
          <a:xfrm>
            <a:off x="1158661" y="2635549"/>
            <a:ext cx="5404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({}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3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unknown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8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28CD-7B17-47C6-BCBA-9D6CD6CA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Combining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5F9C-8112-4D9C-A28C-06A8003E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DB15-1209-43E4-986E-41FC6959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</a:t>
            </a:r>
            <a:r>
              <a:rPr lang="de-CH" dirty="0" err="1"/>
              <a:t>sets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Objects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intersection</a:t>
            </a:r>
            <a:r>
              <a:rPr lang="de-CH" dirty="0"/>
              <a:t> type</a:t>
            </a:r>
            <a:br>
              <a:rPr lang="de-CH" dirty="0"/>
            </a:br>
            <a:r>
              <a:rPr lang="de-CH" dirty="0"/>
              <a:t>must </a:t>
            </a:r>
            <a:r>
              <a:rPr lang="en-GB" dirty="0"/>
              <a:t>contain properties of both types</a:t>
            </a:r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E3144-7B7B-4433-B606-833566E4A31D}"/>
              </a:ext>
            </a:extLst>
          </p:cNvPr>
          <p:cNvSpPr/>
          <p:nvPr/>
        </p:nvSpPr>
        <p:spPr>
          <a:xfrm>
            <a:off x="1164881" y="4247437"/>
            <a:ext cx="695575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Serializable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()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Serializable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JoJo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7E154-CCC3-40FD-B8E9-B518899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Intersection</a:t>
            </a:r>
            <a:r>
              <a:rPr lang="de-CH" dirty="0"/>
              <a:t> Type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7B553CD-9EB2-46F4-8A96-775D47987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r="6506" b="35510"/>
          <a:stretch/>
        </p:blipFill>
        <p:spPr bwMode="auto">
          <a:xfrm>
            <a:off x="6997276" y="344044"/>
            <a:ext cx="4959629" cy="335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/>
              <p:nvPr/>
            </p:nvSpPr>
            <p:spPr>
              <a:xfrm>
                <a:off x="2535904" y="1559444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04" y="1559444"/>
                <a:ext cx="20613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3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F58F-B18C-4DBF-8DA0-499E2019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Union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3724-DBE1-48EC-8EEE-B09AA68C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Sets: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5BCF33-FD72-4DFA-97FF-BFE8F5E8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r="5078" b="35147"/>
          <a:stretch/>
        </p:blipFill>
        <p:spPr bwMode="auto">
          <a:xfrm>
            <a:off x="7029061" y="365125"/>
            <a:ext cx="4870579" cy="3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36A72-CCF9-4E47-8795-8CD893FFF99A}"/>
              </a:ext>
            </a:extLst>
          </p:cNvPr>
          <p:cNvSpPr/>
          <p:nvPr/>
        </p:nvSpPr>
        <p:spPr>
          <a:xfrm>
            <a:off x="1183543" y="4273401"/>
            <a:ext cx="3429144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/>
              <p:nvPr/>
            </p:nvSpPr>
            <p:spPr>
              <a:xfrm>
                <a:off x="2672753" y="1568936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53" y="1568936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8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FEE4-944A-4783-BE59-8B0153C0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23C0-7610-415B-B79C-6218591E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Examples</a:t>
            </a:r>
            <a:r>
              <a:rPr lang="de-CH" dirty="0"/>
              <a:t> / Use Cases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83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9A9E3E-0E87-4926-8F6B-26AA9E92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38375"/>
            <a:ext cx="647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74288-ECF8-4EF7-818A-A96D9AD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957" y="4359890"/>
            <a:ext cx="6564086" cy="519469"/>
          </a:xfrm>
        </p:spPr>
        <p:txBody>
          <a:bodyPr/>
          <a:lstStyle/>
          <a:p>
            <a:pPr marL="0" indent="0" algn="ctr">
              <a:buNone/>
            </a:pPr>
            <a:r>
              <a:rPr lang="de-CH" dirty="0"/>
              <a:t>J</a:t>
            </a:r>
            <a:r>
              <a:rPr lang="en-GB" dirty="0" err="1"/>
              <a:t>ust</a:t>
            </a:r>
            <a:r>
              <a:rPr lang="en-GB" dirty="0"/>
              <a:t> JavaScript with type annotations?</a:t>
            </a:r>
          </a:p>
        </p:txBody>
      </p:sp>
    </p:spTree>
    <p:extLst>
      <p:ext uri="{BB962C8B-B14F-4D97-AF65-F5344CB8AC3E}">
        <p14:creationId xmlns:p14="http://schemas.microsoft.com/office/powerpoint/2010/main" val="23993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32E-2926-4364-927F-3FB6ECA7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  <a:p>
            <a:r>
              <a:rPr lang="en-GB" dirty="0"/>
              <a:t>Intersection types</a:t>
            </a:r>
          </a:p>
          <a:p>
            <a:r>
              <a:rPr lang="en-GB" dirty="0"/>
              <a:t>Union Types</a:t>
            </a:r>
          </a:p>
          <a:p>
            <a:r>
              <a:rPr lang="en-GB" dirty="0"/>
              <a:t>Literal Types</a:t>
            </a:r>
          </a:p>
          <a:p>
            <a:r>
              <a:rPr lang="en-GB" dirty="0"/>
              <a:t>Mapped Types</a:t>
            </a:r>
          </a:p>
          <a:p>
            <a:r>
              <a:rPr lang="en-GB" dirty="0"/>
              <a:t>Conditional Types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C6E207D-0D4D-47DB-AE6A-CFA6733B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6" y="437071"/>
            <a:ext cx="3214138" cy="1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AB33-8FAD-48A5-82D5-F400B67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Type-Safety?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62AA-FAC7-41B0-ADB5-CC64D781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Prevents several classes of bugs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Let the compiler help you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Write </a:t>
            </a:r>
            <a:r>
              <a:rPr lang="en-GB" i="1" dirty="0"/>
              <a:t>correct</a:t>
            </a:r>
            <a:r>
              <a:rPr lang="en-GB" dirty="0"/>
              <a:t> programs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207913-EAB9-4EA1-8DEA-84E7F8DAC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15866" r="33601" b="51188"/>
          <a:stretch/>
        </p:blipFill>
        <p:spPr bwMode="auto">
          <a:xfrm>
            <a:off x="6710017" y="2349846"/>
            <a:ext cx="52611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6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39B-B9F3-4C8B-9951-1D1EA4CF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709A-1209-4069-831A-2AC32435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0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EE7-8114-4DD7-88DF-62B74099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0128-E923-4F65-A95F-8070D686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Seeing the relationship of types and sets can help to understand the more advanced concepts</a:t>
            </a:r>
          </a:p>
          <a:p>
            <a:endParaRPr lang="en-GB" dirty="0"/>
          </a:p>
          <a:p>
            <a:r>
              <a:rPr lang="en-GB" dirty="0"/>
              <a:t>Allows us to use simple algebra to</a:t>
            </a:r>
            <a:br>
              <a:rPr lang="en-GB" dirty="0"/>
            </a:br>
            <a:r>
              <a:rPr lang="en-GB" dirty="0"/>
              <a:t>describe relationships of types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Explains a class of bugs:</a:t>
            </a:r>
            <a:br>
              <a:rPr lang="en-GB" dirty="0"/>
            </a:br>
            <a:r>
              <a:rPr lang="en-GB" dirty="0"/>
              <a:t>Invalid Data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04CE8A-6082-47D7-A6EA-73137BCA4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17649" r="14779" b="48406"/>
          <a:stretch/>
        </p:blipFill>
        <p:spPr bwMode="auto">
          <a:xfrm>
            <a:off x="6140475" y="2733686"/>
            <a:ext cx="5592417" cy="37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2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449A3-B222-4C65-9660-9075B9C8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EE87-5CA8-4CC6-B01A-C922CED57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3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926D-1FFA-4FA8-AE3C-4AA04400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Intuition: Counting inhabitants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A352-6E16-46EF-BDF0-C02C599B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Boolean</a:t>
            </a:r>
          </a:p>
          <a:p>
            <a:r>
              <a:rPr lang="de-CH" dirty="0"/>
              <a:t>Integer</a:t>
            </a:r>
          </a:p>
          <a:p>
            <a:r>
              <a:rPr lang="de-CH" dirty="0"/>
              <a:t>String</a:t>
            </a:r>
          </a:p>
          <a:p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47F83E5-B92C-433B-9090-D15BB0FCB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35556" r="48709" b="33784"/>
          <a:stretch/>
        </p:blipFill>
        <p:spPr bwMode="auto">
          <a:xfrm>
            <a:off x="648934" y="4530221"/>
            <a:ext cx="2292627" cy="20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74656B7-2570-4880-83EB-832E2874C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5" t="52664" r="7289" b="7336"/>
          <a:stretch/>
        </p:blipFill>
        <p:spPr bwMode="auto">
          <a:xfrm>
            <a:off x="4052768" y="3388877"/>
            <a:ext cx="3414066" cy="33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0F33384-9F3B-41BD-B4F0-250AFA193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0" t="3082" r="6522" b="53970"/>
          <a:stretch/>
        </p:blipFill>
        <p:spPr bwMode="auto">
          <a:xfrm>
            <a:off x="7578646" y="2097075"/>
            <a:ext cx="4613354" cy="46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B9E-4CF6-4D7C-8C93-37477D09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Singleton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710B-43EB-4A50-81F2-5D5D6C77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inhabitant</a:t>
            </a:r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Typescript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AC0203-0BF0-4A90-A562-D96744421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3929" r="29255" b="29211"/>
          <a:stretch/>
        </p:blipFill>
        <p:spPr bwMode="auto">
          <a:xfrm>
            <a:off x="7521951" y="681037"/>
            <a:ext cx="3831849" cy="35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A615F-35D3-40E0-B270-F323201AACBC}"/>
              </a:ext>
            </a:extLst>
          </p:cNvPr>
          <p:cNvSpPr/>
          <p:nvPr/>
        </p:nvSpPr>
        <p:spPr>
          <a:xfrm>
            <a:off x="1184927" y="4722768"/>
            <a:ext cx="37112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"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ACDF3-0179-4497-8758-F02BE247C24B}"/>
              </a:ext>
            </a:extLst>
          </p:cNvPr>
          <p:cNvSpPr/>
          <p:nvPr/>
        </p:nvSpPr>
        <p:spPr>
          <a:xfrm>
            <a:off x="1184927" y="5340113"/>
            <a:ext cx="260119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5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1EBD1-BA5E-4717-AC83-43F0E175553A}"/>
              </a:ext>
            </a:extLst>
          </p:cNvPr>
          <p:cNvSpPr/>
          <p:nvPr/>
        </p:nvSpPr>
        <p:spPr>
          <a:xfrm>
            <a:off x="1184927" y="4105423"/>
            <a:ext cx="314701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>
                <a:solidFill>
                  <a:srgbClr val="6A9955"/>
                </a:solidFill>
                <a:latin typeface="Consolas" panose="020B0609020204030204" pitchFamily="49" charset="0"/>
              </a:rPr>
              <a:t>// null</a:t>
            </a:r>
            <a:endParaRPr lang="de-CH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52AA5-3753-44A7-943C-05C785A96AD1}"/>
              </a:ext>
            </a:extLst>
          </p:cNvPr>
          <p:cNvSpPr/>
          <p:nvPr/>
        </p:nvSpPr>
        <p:spPr>
          <a:xfrm>
            <a:off x="1184927" y="3488078"/>
            <a:ext cx="286488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405BC7-B2A0-44A7-9368-BDC968E6D1E7}"/>
              </a:ext>
            </a:extLst>
          </p:cNvPr>
          <p:cNvGrpSpPr/>
          <p:nvPr/>
        </p:nvGrpSpPr>
        <p:grpSpPr>
          <a:xfrm>
            <a:off x="5063839" y="4640470"/>
            <a:ext cx="2752895" cy="1220932"/>
            <a:chOff x="5118908" y="4578235"/>
            <a:chExt cx="2752895" cy="12209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22AF8-0ECE-48C7-B9E1-98A0C715A938}"/>
                </a:ext>
              </a:extLst>
            </p:cNvPr>
            <p:cNvSpPr txBox="1"/>
            <p:nvPr/>
          </p:nvSpPr>
          <p:spPr>
            <a:xfrm>
              <a:off x="5648149" y="4902791"/>
              <a:ext cx="2223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>
                  <a:latin typeface="Roboto" panose="02000000000000000000" pitchFamily="2" charset="0"/>
                  <a:ea typeface="Roboto" panose="02000000000000000000" pitchFamily="2" charset="0"/>
                </a:rPr>
                <a:t>Type Literals</a:t>
              </a:r>
              <a:endParaRPr lang="en-GB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39530EE-6545-4D53-86A8-DAFB3F411F9B}"/>
                </a:ext>
              </a:extLst>
            </p:cNvPr>
            <p:cNvSpPr/>
            <p:nvPr/>
          </p:nvSpPr>
          <p:spPr>
            <a:xfrm>
              <a:off x="5118908" y="4578235"/>
              <a:ext cx="306532" cy="1220932"/>
            </a:xfrm>
            <a:prstGeom prst="rightBrace">
              <a:avLst>
                <a:gd name="adj1" fmla="val 39102"/>
                <a:gd name="adj2" fmla="val 482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007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Widescreen</PresentationFormat>
  <Paragraphs>88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Roboto</vt:lpstr>
      <vt:lpstr>Office Theme</vt:lpstr>
      <vt:lpstr>It’s a Type of Magic</vt:lpstr>
      <vt:lpstr>PowerPoint Presentation</vt:lpstr>
      <vt:lpstr>PowerPoint Presentation</vt:lpstr>
      <vt:lpstr>Why Type-Safety?</vt:lpstr>
      <vt:lpstr>Goals</vt:lpstr>
      <vt:lpstr>Types as Sets</vt:lpstr>
      <vt:lpstr>Basic Types</vt:lpstr>
      <vt:lpstr>Intuition: Counting inhabitants</vt:lpstr>
      <vt:lpstr>Singleton Types</vt:lpstr>
      <vt:lpstr>Top Types</vt:lpstr>
      <vt:lpstr>Bottom Type</vt:lpstr>
      <vt:lpstr>PowerPoint Presentation</vt:lpstr>
      <vt:lpstr>Combining Types</vt:lpstr>
      <vt:lpstr>Intersection Type</vt:lpstr>
      <vt:lpstr>Union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 type of Magic</dc:title>
  <dc:creator>Mekesser, Yacine</dc:creator>
  <cp:lastModifiedBy>Mekesser, Yacine</cp:lastModifiedBy>
  <cp:revision>16</cp:revision>
  <dcterms:created xsi:type="dcterms:W3CDTF">2019-09-02T09:15:31Z</dcterms:created>
  <dcterms:modified xsi:type="dcterms:W3CDTF">2019-09-02T15:09:47Z</dcterms:modified>
</cp:coreProperties>
</file>