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1" r:id="rId4"/>
    <p:sldId id="276" r:id="rId5"/>
    <p:sldId id="260" r:id="rId6"/>
    <p:sldId id="258" r:id="rId7"/>
    <p:sldId id="299" r:id="rId8"/>
    <p:sldId id="300" r:id="rId9"/>
    <p:sldId id="263" r:id="rId10"/>
    <p:sldId id="259" r:id="rId11"/>
    <p:sldId id="275" r:id="rId12"/>
    <p:sldId id="272" r:id="rId13"/>
    <p:sldId id="265" r:id="rId14"/>
    <p:sldId id="264" r:id="rId15"/>
    <p:sldId id="266" r:id="rId16"/>
    <p:sldId id="262" r:id="rId17"/>
    <p:sldId id="277" r:id="rId18"/>
    <p:sldId id="268" r:id="rId19"/>
    <p:sldId id="269" r:id="rId20"/>
    <p:sldId id="267" r:id="rId21"/>
    <p:sldId id="278" r:id="rId22"/>
    <p:sldId id="285" r:id="rId23"/>
    <p:sldId id="284" r:id="rId24"/>
    <p:sldId id="296" r:id="rId25"/>
    <p:sldId id="297" r:id="rId26"/>
    <p:sldId id="301" r:id="rId27"/>
    <p:sldId id="302" r:id="rId28"/>
    <p:sldId id="303" r:id="rId29"/>
    <p:sldId id="279" r:id="rId30"/>
    <p:sldId id="304" r:id="rId31"/>
    <p:sldId id="281" r:id="rId32"/>
    <p:sldId id="305" r:id="rId33"/>
    <p:sldId id="282" r:id="rId34"/>
    <p:sldId id="270" r:id="rId35"/>
    <p:sldId id="273" r:id="rId36"/>
    <p:sldId id="291" r:id="rId37"/>
    <p:sldId id="292" r:id="rId38"/>
    <p:sldId id="283" r:id="rId39"/>
    <p:sldId id="293" r:id="rId40"/>
    <p:sldId id="286" r:id="rId41"/>
    <p:sldId id="288" r:id="rId42"/>
    <p:sldId id="287" r:id="rId43"/>
    <p:sldId id="289" r:id="rId44"/>
    <p:sldId id="294" r:id="rId45"/>
    <p:sldId id="295" r:id="rId46"/>
    <p:sldId id="290" r:id="rId47"/>
    <p:sldId id="298" r:id="rId4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124" autoAdjust="0"/>
  </p:normalViewPr>
  <p:slideViewPr>
    <p:cSldViewPr snapToGrid="0">
      <p:cViewPr>
        <p:scale>
          <a:sx n="82" d="100"/>
          <a:sy n="82" d="100"/>
        </p:scale>
        <p:origin x="906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CDCE8-7AD6-4384-97C2-9038F6A94793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704E0-591E-4D0D-9EA0-CA2D55040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6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ruling out invalid data makes your code shorter, simpler, and more reliable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end up needing fewer tests, yet having more reliable code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it can be fun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89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13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54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handle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:</a:t>
            </a:r>
          </a:p>
          <a:p>
            <a:r>
              <a:rPr lang="de-CH" dirty="0" err="1"/>
              <a:t>Specify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return</a:t>
            </a:r>
            <a:r>
              <a:rPr lang="de-CH" dirty="0"/>
              <a:t> type </a:t>
            </a:r>
            <a:r>
              <a:rPr lang="de-CH" dirty="0" err="1"/>
              <a:t>explicitly</a:t>
            </a:r>
            <a:r>
              <a:rPr lang="de-CH" dirty="0"/>
              <a:t>.</a:t>
            </a:r>
          </a:p>
          <a:p>
            <a:r>
              <a:rPr lang="de-CH" dirty="0"/>
              <a:t>The </a:t>
            </a:r>
            <a:r>
              <a:rPr lang="de-CH" dirty="0" err="1"/>
              <a:t>compiler</a:t>
            </a:r>
            <a:r>
              <a:rPr lang="de-CH" dirty="0"/>
              <a:t> will </a:t>
            </a:r>
            <a:r>
              <a:rPr lang="de-CH" dirty="0" err="1"/>
              <a:t>complain</a:t>
            </a:r>
            <a:r>
              <a:rPr lang="de-CH" dirty="0"/>
              <a:t>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do not </a:t>
            </a:r>
            <a:r>
              <a:rPr lang="de-CH" dirty="0" err="1"/>
              <a:t>return</a:t>
            </a:r>
            <a:r>
              <a:rPr lang="de-CH" dirty="0"/>
              <a:t> a </a:t>
            </a:r>
            <a:r>
              <a:rPr lang="de-CH" dirty="0" err="1"/>
              <a:t>string</a:t>
            </a:r>
            <a:r>
              <a:rPr lang="de-CH" dirty="0"/>
              <a:t> in all </a:t>
            </a:r>
            <a:r>
              <a:rPr lang="de-CH" dirty="0" err="1"/>
              <a:t>cases</a:t>
            </a:r>
            <a:r>
              <a:rPr lang="de-CH" dirty="0"/>
              <a:t>.</a:t>
            </a:r>
          </a:p>
          <a:p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return</a:t>
            </a:r>
            <a:r>
              <a:rPr lang="de-CH" dirty="0"/>
              <a:t> at all, so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«</a:t>
            </a:r>
            <a:r>
              <a:rPr lang="de-CH" dirty="0" err="1"/>
              <a:t>undefined</a:t>
            </a:r>
            <a:r>
              <a:rPr lang="de-CH" dirty="0"/>
              <a:t>»</a:t>
            </a:r>
          </a:p>
          <a:p>
            <a:r>
              <a:rPr lang="de-CH" dirty="0"/>
              <a:t>As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potentially</a:t>
            </a:r>
            <a:r>
              <a:rPr lang="de-CH" dirty="0"/>
              <a:t>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i="1" dirty="0" err="1"/>
              <a:t>inferred</a:t>
            </a:r>
            <a:r>
              <a:rPr lang="de-CH" i="0" dirty="0"/>
              <a:t> </a:t>
            </a:r>
            <a:r>
              <a:rPr lang="de-CH" i="0" dirty="0" err="1"/>
              <a:t>return</a:t>
            </a:r>
            <a:r>
              <a:rPr lang="de-CH" i="0" dirty="0"/>
              <a:t> type </a:t>
            </a:r>
            <a:r>
              <a:rPr lang="de-CH" i="0" dirty="0" err="1"/>
              <a:t>is</a:t>
            </a:r>
            <a:r>
              <a:rPr lang="de-CH" i="0" dirty="0"/>
              <a:t> «</a:t>
            </a:r>
            <a:r>
              <a:rPr lang="de-CH" i="0" dirty="0" err="1"/>
              <a:t>string</a:t>
            </a:r>
            <a:r>
              <a:rPr lang="de-CH" i="0" dirty="0"/>
              <a:t> | </a:t>
            </a:r>
            <a:r>
              <a:rPr lang="de-CH" i="0" dirty="0" err="1"/>
              <a:t>undefined</a:t>
            </a:r>
            <a:r>
              <a:rPr lang="de-CH" i="0" dirty="0"/>
              <a:t>» </a:t>
            </a:r>
          </a:p>
          <a:p>
            <a:r>
              <a:rPr lang="de-CH" i="0" dirty="0" err="1"/>
              <a:t>that</a:t>
            </a:r>
            <a:r>
              <a:rPr lang="de-CH" i="0" dirty="0"/>
              <a:t> </a:t>
            </a:r>
            <a:r>
              <a:rPr lang="de-CH" i="0" dirty="0" err="1"/>
              <a:t>is</a:t>
            </a:r>
            <a:r>
              <a:rPr lang="de-CH" i="0" dirty="0"/>
              <a:t> not </a:t>
            </a:r>
            <a:r>
              <a:rPr lang="de-CH" i="0" dirty="0" err="1"/>
              <a:t>compatible</a:t>
            </a:r>
            <a:r>
              <a:rPr lang="de-CH" i="0" dirty="0"/>
              <a:t> </a:t>
            </a:r>
            <a:r>
              <a:rPr lang="de-CH" i="0" dirty="0" err="1"/>
              <a:t>with</a:t>
            </a:r>
            <a:r>
              <a:rPr lang="de-CH" i="0" dirty="0"/>
              <a:t> </a:t>
            </a:r>
            <a:r>
              <a:rPr lang="de-CH" i="0" dirty="0" err="1"/>
              <a:t>the</a:t>
            </a:r>
            <a:r>
              <a:rPr lang="de-CH" i="0" dirty="0"/>
              <a:t> </a:t>
            </a:r>
            <a:r>
              <a:rPr lang="de-CH" i="0" dirty="0" err="1"/>
              <a:t>specified</a:t>
            </a:r>
            <a:r>
              <a:rPr lang="de-CH" i="0" dirty="0"/>
              <a:t> «</a:t>
            </a:r>
            <a:r>
              <a:rPr lang="de-CH" i="0" dirty="0" err="1"/>
              <a:t>string</a:t>
            </a:r>
            <a:r>
              <a:rPr lang="de-CH" i="0" dirty="0"/>
              <a:t>» </a:t>
            </a:r>
            <a:r>
              <a:rPr lang="de-CH" i="0" dirty="0" err="1"/>
              <a:t>return</a:t>
            </a:r>
            <a:r>
              <a:rPr lang="de-CH" i="0" dirty="0"/>
              <a:t> type</a:t>
            </a:r>
          </a:p>
          <a:p>
            <a:endParaRPr lang="de-CH" i="0" dirty="0"/>
          </a:p>
          <a:p>
            <a:r>
              <a:rPr lang="de-CH" i="0" dirty="0"/>
              <a:t>But </a:t>
            </a:r>
            <a:r>
              <a:rPr lang="de-CH" i="0" dirty="0" err="1"/>
              <a:t>what</a:t>
            </a:r>
            <a:r>
              <a:rPr lang="de-CH" i="0" dirty="0"/>
              <a:t> </a:t>
            </a:r>
            <a:r>
              <a:rPr lang="de-CH" i="0" dirty="0" err="1"/>
              <a:t>if</a:t>
            </a:r>
            <a:r>
              <a:rPr lang="de-CH" i="0" dirty="0"/>
              <a:t> </a:t>
            </a:r>
            <a:r>
              <a:rPr lang="de-CH" i="0" dirty="0" err="1"/>
              <a:t>we</a:t>
            </a:r>
            <a:r>
              <a:rPr lang="de-CH" i="0" dirty="0"/>
              <a:t> WANT </a:t>
            </a:r>
            <a:r>
              <a:rPr lang="de-CH" i="0" dirty="0" err="1"/>
              <a:t>to</a:t>
            </a:r>
            <a:r>
              <a:rPr lang="de-CH" i="0" dirty="0"/>
              <a:t> </a:t>
            </a:r>
            <a:r>
              <a:rPr lang="de-CH" i="0" dirty="0" err="1"/>
              <a:t>return</a:t>
            </a:r>
            <a:r>
              <a:rPr lang="de-CH" i="0" dirty="0"/>
              <a:t> </a:t>
            </a:r>
            <a:r>
              <a:rPr lang="de-CH" i="0" dirty="0" err="1"/>
              <a:t>undefined</a:t>
            </a:r>
            <a:r>
              <a:rPr lang="de-CH" i="0" dirty="0"/>
              <a:t> in </a:t>
            </a:r>
            <a:r>
              <a:rPr lang="de-CH" i="0" dirty="0" err="1"/>
              <a:t>some</a:t>
            </a:r>
            <a:r>
              <a:rPr lang="de-CH" i="0" dirty="0"/>
              <a:t> </a:t>
            </a:r>
            <a:r>
              <a:rPr lang="de-CH" i="0" dirty="0" err="1"/>
              <a:t>cases</a:t>
            </a:r>
            <a:r>
              <a:rPr lang="de-CH" i="0" dirty="0"/>
              <a:t>?</a:t>
            </a:r>
          </a:p>
          <a:p>
            <a:r>
              <a:rPr lang="de-CH" i="0" dirty="0" err="1"/>
              <a:t>Then</a:t>
            </a:r>
            <a:r>
              <a:rPr lang="de-CH" i="0" dirty="0"/>
              <a:t> </a:t>
            </a:r>
            <a:r>
              <a:rPr lang="de-CH" i="0" dirty="0" err="1"/>
              <a:t>this</a:t>
            </a:r>
            <a:r>
              <a:rPr lang="de-CH" i="0" dirty="0"/>
              <a:t> </a:t>
            </a:r>
            <a:r>
              <a:rPr lang="de-CH" i="0" dirty="0" err="1"/>
              <a:t>doesn’t</a:t>
            </a:r>
            <a:r>
              <a:rPr lang="de-CH" i="0" dirty="0"/>
              <a:t> </a:t>
            </a:r>
            <a:r>
              <a:rPr lang="de-CH" i="0" dirty="0" err="1"/>
              <a:t>work</a:t>
            </a:r>
            <a:r>
              <a:rPr lang="de-CH" i="0" dirty="0"/>
              <a:t>.</a:t>
            </a:r>
          </a:p>
          <a:p>
            <a:r>
              <a:rPr lang="de-CH" i="0" dirty="0" err="1"/>
              <a:t>There</a:t>
            </a:r>
            <a:r>
              <a:rPr lang="de-CH" i="0" dirty="0"/>
              <a:t> </a:t>
            </a:r>
            <a:r>
              <a:rPr lang="de-CH" i="0" dirty="0" err="1"/>
              <a:t>is</a:t>
            </a:r>
            <a:r>
              <a:rPr lang="de-CH" i="0" dirty="0"/>
              <a:t> </a:t>
            </a:r>
            <a:r>
              <a:rPr lang="de-CH" i="0" dirty="0" err="1"/>
              <a:t>another</a:t>
            </a:r>
            <a:r>
              <a:rPr lang="de-CH" i="0" dirty="0"/>
              <a:t> </a:t>
            </a:r>
            <a:r>
              <a:rPr lang="de-CH" i="0" dirty="0" err="1"/>
              <a:t>solution</a:t>
            </a:r>
            <a:r>
              <a:rPr lang="de-CH" i="0" dirty="0"/>
              <a:t> </a:t>
            </a:r>
            <a:r>
              <a:rPr lang="de-CH" i="0" dirty="0" err="1"/>
              <a:t>though</a:t>
            </a:r>
            <a:r>
              <a:rPr lang="de-CH" i="0" dirty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41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define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never</a:t>
            </a:r>
            <a:endParaRPr lang="de-CH" dirty="0"/>
          </a:p>
          <a:p>
            <a:r>
              <a:rPr lang="de-CH" dirty="0" err="1"/>
              <a:t>Remember</a:t>
            </a:r>
            <a:r>
              <a:rPr lang="de-CH" dirty="0"/>
              <a:t>: </a:t>
            </a:r>
            <a:r>
              <a:rPr lang="de-CH" dirty="0" err="1"/>
              <a:t>never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type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i="1" dirty="0"/>
              <a:t>NO</a:t>
            </a:r>
            <a:r>
              <a:rPr lang="de-CH" i="0" dirty="0"/>
              <a:t> </a:t>
            </a:r>
            <a:r>
              <a:rPr lang="de-CH" i="0" dirty="0" err="1"/>
              <a:t>values</a:t>
            </a:r>
            <a:r>
              <a:rPr lang="de-CH" i="0" dirty="0"/>
              <a:t>. So </a:t>
            </a:r>
            <a:r>
              <a:rPr lang="de-CH" i="0" dirty="0" err="1"/>
              <a:t>it</a:t>
            </a:r>
            <a:r>
              <a:rPr lang="de-CH" i="0" dirty="0"/>
              <a:t> </a:t>
            </a:r>
            <a:r>
              <a:rPr lang="de-CH" i="0" dirty="0" err="1"/>
              <a:t>is</a:t>
            </a:r>
            <a:r>
              <a:rPr lang="de-CH" i="0" dirty="0"/>
              <a:t> not valid </a:t>
            </a:r>
            <a:r>
              <a:rPr lang="de-CH" i="0" dirty="0" err="1"/>
              <a:t>to</a:t>
            </a:r>
            <a:r>
              <a:rPr lang="de-CH" i="0" dirty="0"/>
              <a:t> </a:t>
            </a:r>
            <a:r>
              <a:rPr lang="de-CH" i="0" dirty="0" err="1"/>
              <a:t>instantiate</a:t>
            </a:r>
            <a:r>
              <a:rPr lang="de-CH" i="0" dirty="0"/>
              <a:t> it.</a:t>
            </a:r>
          </a:p>
          <a:p>
            <a:endParaRPr lang="de-CH" i="0" dirty="0"/>
          </a:p>
          <a:p>
            <a:r>
              <a:rPr lang="de-CH" i="0" dirty="0"/>
              <a:t>So </a:t>
            </a:r>
            <a:r>
              <a:rPr lang="de-CH" i="0" dirty="0" err="1"/>
              <a:t>this</a:t>
            </a:r>
            <a:r>
              <a:rPr lang="de-CH" i="0" dirty="0"/>
              <a:t> </a:t>
            </a:r>
            <a:r>
              <a:rPr lang="de-CH" i="0" dirty="0" err="1"/>
              <a:t>function</a:t>
            </a:r>
            <a:r>
              <a:rPr lang="de-CH" i="0" dirty="0"/>
              <a:t> </a:t>
            </a:r>
            <a:r>
              <a:rPr lang="de-CH" i="0" dirty="0" err="1"/>
              <a:t>is</a:t>
            </a:r>
            <a:r>
              <a:rPr lang="de-CH" i="0" dirty="0"/>
              <a:t> absurd, </a:t>
            </a:r>
            <a:r>
              <a:rPr lang="de-CH" i="0" dirty="0" err="1"/>
              <a:t>as</a:t>
            </a:r>
            <a:r>
              <a:rPr lang="de-CH" i="0" dirty="0"/>
              <a:t> </a:t>
            </a:r>
            <a:r>
              <a:rPr lang="de-CH" i="0" dirty="0" err="1"/>
              <a:t>it</a:t>
            </a:r>
            <a:r>
              <a:rPr lang="de-CH" i="0" dirty="0"/>
              <a:t> </a:t>
            </a:r>
            <a:r>
              <a:rPr lang="de-CH" i="0" dirty="0" err="1"/>
              <a:t>cannot</a:t>
            </a:r>
            <a:r>
              <a:rPr lang="de-CH" i="0" dirty="0"/>
              <a:t> </a:t>
            </a:r>
            <a:r>
              <a:rPr lang="de-CH" i="0" dirty="0" err="1"/>
              <a:t>ever</a:t>
            </a:r>
            <a:r>
              <a:rPr lang="de-CH" i="0" dirty="0"/>
              <a:t> </a:t>
            </a:r>
            <a:r>
              <a:rPr lang="de-CH" i="0" dirty="0" err="1"/>
              <a:t>reach</a:t>
            </a:r>
            <a:r>
              <a:rPr lang="de-CH" i="0" dirty="0"/>
              <a:t> an end </a:t>
            </a:r>
            <a:r>
              <a:rPr lang="de-CH" i="0" dirty="0" err="1"/>
              <a:t>point</a:t>
            </a:r>
            <a:r>
              <a:rPr lang="de-CH" i="0" dirty="0"/>
              <a:t> </a:t>
            </a:r>
            <a:r>
              <a:rPr lang="de-CH" i="0" dirty="0" err="1"/>
              <a:t>where</a:t>
            </a:r>
            <a:r>
              <a:rPr lang="de-CH" i="0" dirty="0"/>
              <a:t> </a:t>
            </a:r>
            <a:r>
              <a:rPr lang="de-CH" i="0" dirty="0" err="1"/>
              <a:t>it</a:t>
            </a:r>
            <a:r>
              <a:rPr lang="de-CH" i="0" dirty="0"/>
              <a:t> </a:t>
            </a:r>
            <a:r>
              <a:rPr lang="de-CH" i="0" dirty="0" err="1"/>
              <a:t>would</a:t>
            </a:r>
            <a:r>
              <a:rPr lang="de-CH" i="0" dirty="0"/>
              <a:t> </a:t>
            </a:r>
            <a:r>
              <a:rPr lang="de-CH" i="0" dirty="0" err="1"/>
              <a:t>return</a:t>
            </a:r>
            <a:r>
              <a:rPr lang="de-CH" i="0" dirty="0"/>
              <a:t>.</a:t>
            </a:r>
          </a:p>
          <a:p>
            <a:r>
              <a:rPr lang="de-CH" i="0" dirty="0"/>
              <a:t>Easy </a:t>
            </a:r>
            <a:r>
              <a:rPr lang="de-CH" i="0" dirty="0" err="1"/>
              <a:t>solution</a:t>
            </a:r>
            <a:r>
              <a:rPr lang="de-CH" i="0" dirty="0"/>
              <a:t>: </a:t>
            </a:r>
            <a:r>
              <a:rPr lang="de-CH" i="0" dirty="0" err="1"/>
              <a:t>We</a:t>
            </a:r>
            <a:r>
              <a:rPr lang="de-CH" i="0" dirty="0"/>
              <a:t> </a:t>
            </a:r>
            <a:r>
              <a:rPr lang="de-CH" i="0" dirty="0" err="1"/>
              <a:t>throw</a:t>
            </a:r>
            <a:r>
              <a:rPr lang="de-CH" i="0" dirty="0"/>
              <a:t> an </a:t>
            </a:r>
            <a:r>
              <a:rPr lang="de-CH" i="0" dirty="0" err="1"/>
              <a:t>error</a:t>
            </a:r>
            <a:r>
              <a:rPr lang="de-CH" i="0" dirty="0"/>
              <a:t> in </a:t>
            </a:r>
            <a:r>
              <a:rPr lang="de-CH" i="0" dirty="0" err="1"/>
              <a:t>the</a:t>
            </a:r>
            <a:r>
              <a:rPr lang="de-CH" i="0" dirty="0"/>
              <a:t> </a:t>
            </a:r>
            <a:r>
              <a:rPr lang="de-CH" i="0" dirty="0" err="1"/>
              <a:t>function</a:t>
            </a:r>
            <a:r>
              <a:rPr lang="de-CH" i="0" dirty="0"/>
              <a:t>. (</a:t>
            </a:r>
            <a:r>
              <a:rPr lang="de-CH" i="0" dirty="0" err="1"/>
              <a:t>the</a:t>
            </a:r>
            <a:r>
              <a:rPr lang="de-CH" i="0" dirty="0"/>
              <a:t> </a:t>
            </a:r>
            <a:r>
              <a:rPr lang="de-CH" i="0" dirty="0" err="1"/>
              <a:t>inferred</a:t>
            </a:r>
            <a:r>
              <a:rPr lang="de-CH" i="0" dirty="0"/>
              <a:t> </a:t>
            </a:r>
            <a:r>
              <a:rPr lang="de-CH" i="0" dirty="0" err="1"/>
              <a:t>return</a:t>
            </a:r>
            <a:r>
              <a:rPr lang="de-CH" i="0" dirty="0"/>
              <a:t> type </a:t>
            </a:r>
            <a:r>
              <a:rPr lang="de-CH" i="0" dirty="0" err="1"/>
              <a:t>is</a:t>
            </a:r>
            <a:r>
              <a:rPr lang="de-CH" i="0" dirty="0"/>
              <a:t> </a:t>
            </a:r>
            <a:r>
              <a:rPr lang="de-CH" i="0" dirty="0" err="1"/>
              <a:t>automatically</a:t>
            </a:r>
            <a:r>
              <a:rPr lang="de-CH" i="0" dirty="0"/>
              <a:t> «</a:t>
            </a:r>
            <a:r>
              <a:rPr lang="de-CH" i="0" dirty="0" err="1"/>
              <a:t>never</a:t>
            </a:r>
            <a:r>
              <a:rPr lang="de-CH" i="0" dirty="0"/>
              <a:t>»).</a:t>
            </a:r>
          </a:p>
          <a:p>
            <a:endParaRPr lang="de-CH" i="0" dirty="0"/>
          </a:p>
          <a:p>
            <a:r>
              <a:rPr lang="de-CH" i="0" dirty="0"/>
              <a:t>The </a:t>
            </a:r>
            <a:r>
              <a:rPr lang="de-CH" i="0" dirty="0" err="1"/>
              <a:t>compiler</a:t>
            </a:r>
            <a:r>
              <a:rPr lang="de-CH" i="0" dirty="0"/>
              <a:t> will </a:t>
            </a:r>
            <a:r>
              <a:rPr lang="de-CH" i="0" dirty="0" err="1"/>
              <a:t>complain</a:t>
            </a:r>
            <a:r>
              <a:rPr lang="de-CH" i="0" dirty="0"/>
              <a:t> </a:t>
            </a:r>
            <a:r>
              <a:rPr lang="de-CH" i="0" dirty="0" err="1"/>
              <a:t>as</a:t>
            </a:r>
            <a:r>
              <a:rPr lang="de-CH" i="0" dirty="0"/>
              <a:t> </a:t>
            </a:r>
            <a:r>
              <a:rPr lang="de-CH" i="0" dirty="0" err="1"/>
              <a:t>soon</a:t>
            </a:r>
            <a:r>
              <a:rPr lang="de-CH" i="0" dirty="0"/>
              <a:t> </a:t>
            </a:r>
            <a:r>
              <a:rPr lang="de-CH" i="0" dirty="0" err="1"/>
              <a:t>as</a:t>
            </a:r>
            <a:r>
              <a:rPr lang="de-CH" i="0" dirty="0"/>
              <a:t> </a:t>
            </a:r>
            <a:r>
              <a:rPr lang="de-CH" i="0" dirty="0" err="1"/>
              <a:t>we</a:t>
            </a:r>
            <a:r>
              <a:rPr lang="de-CH" i="0" dirty="0"/>
              <a:t> </a:t>
            </a:r>
            <a:r>
              <a:rPr lang="de-CH" i="0" dirty="0" err="1"/>
              <a:t>would</a:t>
            </a:r>
            <a:r>
              <a:rPr lang="de-CH" i="0" dirty="0"/>
              <a:t> </a:t>
            </a:r>
            <a:r>
              <a:rPr lang="de-CH" i="0" dirty="0" err="1"/>
              <a:t>ever</a:t>
            </a:r>
            <a:r>
              <a:rPr lang="de-CH" i="0" dirty="0"/>
              <a:t> </a:t>
            </a:r>
            <a:r>
              <a:rPr lang="de-CH" i="0" dirty="0" err="1"/>
              <a:t>potentially</a:t>
            </a:r>
            <a:r>
              <a:rPr lang="de-CH" i="0" dirty="0"/>
              <a:t> </a:t>
            </a:r>
            <a:r>
              <a:rPr lang="de-CH" i="0" dirty="0" err="1"/>
              <a:t>call</a:t>
            </a:r>
            <a:r>
              <a:rPr lang="de-CH" i="0" dirty="0"/>
              <a:t> </a:t>
            </a:r>
            <a:r>
              <a:rPr lang="de-CH" i="0" dirty="0" err="1"/>
              <a:t>this</a:t>
            </a:r>
            <a:r>
              <a:rPr lang="de-CH" i="0" dirty="0"/>
              <a:t> </a:t>
            </a:r>
            <a:r>
              <a:rPr lang="de-CH" i="0" dirty="0" err="1"/>
              <a:t>function</a:t>
            </a:r>
            <a:r>
              <a:rPr lang="de-CH" i="0" dirty="0"/>
              <a:t>.</a:t>
            </a:r>
          </a:p>
          <a:p>
            <a:endParaRPr lang="de-CH" i="0" dirty="0"/>
          </a:p>
          <a:p>
            <a:r>
              <a:rPr lang="de-CH" i="0" dirty="0"/>
              <a:t>So </a:t>
            </a:r>
            <a:r>
              <a:rPr lang="de-CH" i="0" dirty="0" err="1"/>
              <a:t>the</a:t>
            </a:r>
            <a:r>
              <a:rPr lang="de-CH" i="0" dirty="0"/>
              <a:t> code will </a:t>
            </a:r>
            <a:r>
              <a:rPr lang="de-CH" i="0" dirty="0" err="1"/>
              <a:t>only</a:t>
            </a:r>
            <a:r>
              <a:rPr lang="de-CH" i="0" dirty="0"/>
              <a:t> </a:t>
            </a:r>
            <a:r>
              <a:rPr lang="de-CH" i="0" dirty="0" err="1"/>
              <a:t>compile</a:t>
            </a:r>
            <a:r>
              <a:rPr lang="de-CH" i="0" dirty="0"/>
              <a:t>, </a:t>
            </a:r>
            <a:r>
              <a:rPr lang="de-CH" i="0" dirty="0" err="1"/>
              <a:t>if</a:t>
            </a:r>
            <a:r>
              <a:rPr lang="de-CH" i="0" dirty="0"/>
              <a:t> </a:t>
            </a:r>
            <a:r>
              <a:rPr lang="de-CH" i="0" dirty="0" err="1"/>
              <a:t>we</a:t>
            </a:r>
            <a:r>
              <a:rPr lang="de-CH" i="0" dirty="0"/>
              <a:t> </a:t>
            </a:r>
            <a:r>
              <a:rPr lang="de-CH" i="0" dirty="0" err="1"/>
              <a:t>handled</a:t>
            </a:r>
            <a:r>
              <a:rPr lang="de-CH" i="0" dirty="0"/>
              <a:t> all </a:t>
            </a:r>
            <a:r>
              <a:rPr lang="de-CH" i="0" dirty="0" err="1"/>
              <a:t>cases</a:t>
            </a:r>
            <a:r>
              <a:rPr lang="de-CH" i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0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also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understood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an AND in </a:t>
            </a:r>
            <a:r>
              <a:rPr lang="de-CH" dirty="0" err="1"/>
              <a:t>logic</a:t>
            </a:r>
            <a:endParaRPr lang="de-CH" dirty="0"/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type A and B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combination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values</a:t>
            </a:r>
            <a:r>
              <a:rPr lang="de-CH" dirty="0"/>
              <a:t> and B </a:t>
            </a:r>
            <a:r>
              <a:rPr lang="de-CH" dirty="0" err="1"/>
              <a:t>values</a:t>
            </a:r>
            <a:r>
              <a:rPr lang="de-CH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45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also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understood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an AND in </a:t>
            </a:r>
            <a:r>
              <a:rPr lang="de-CH" dirty="0" err="1"/>
              <a:t>logic</a:t>
            </a:r>
            <a:br>
              <a:rPr lang="de-CH" dirty="0"/>
            </a:br>
            <a:br>
              <a:rPr lang="de-CH" dirty="0"/>
            </a:br>
            <a:r>
              <a:rPr lang="de-CH" dirty="0"/>
              <a:t>And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, but </a:t>
            </a:r>
            <a:r>
              <a:rPr lang="de-CH" dirty="0" err="1"/>
              <a:t>let’s</a:t>
            </a:r>
            <a:r>
              <a:rPr lang="de-CH" dirty="0"/>
              <a:t> </a:t>
            </a:r>
            <a:r>
              <a:rPr lang="de-CH" dirty="0" err="1"/>
              <a:t>leave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at </a:t>
            </a:r>
            <a:r>
              <a:rPr lang="de-CH" dirty="0" err="1"/>
              <a:t>that</a:t>
            </a:r>
            <a:r>
              <a:rPr lang="de-CH" dirty="0"/>
              <a:t> just </a:t>
            </a:r>
            <a:r>
              <a:rPr lang="de-CH" dirty="0" err="1"/>
              <a:t>to</a:t>
            </a:r>
            <a:r>
              <a:rPr lang="de-CH" dirty="0"/>
              <a:t> form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intuition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00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can come in big and small</a:t>
            </a:r>
          </a:p>
          <a:p>
            <a:r>
              <a:rPr lang="en-GB" dirty="0"/>
              <a:t>To make it more entertainable, I will be displaying sets as colourful blobs with 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0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also cardinality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06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nominal type systems, types are differentiated by their name</a:t>
            </a:r>
          </a:p>
          <a:p>
            <a:endParaRPr lang="en-GB" dirty="0"/>
          </a:p>
          <a:p>
            <a:r>
              <a:rPr lang="en-GB" dirty="0"/>
              <a:t>In TypeScript, they are defined by their shape.</a:t>
            </a:r>
          </a:p>
          <a:p>
            <a:r>
              <a:rPr lang="en-GB" dirty="0"/>
              <a:t>If the shape is equal, the types can be used interchangeably, no matter what the name is.</a:t>
            </a:r>
          </a:p>
          <a:p>
            <a:r>
              <a:rPr lang="en-GB" dirty="0"/>
              <a:t>Assigning a name to a type, is actually called a “Type Alias”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3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exactly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construct</a:t>
            </a:r>
            <a:r>
              <a:rPr lang="de-CH" dirty="0"/>
              <a:t> a singleton type.</a:t>
            </a:r>
          </a:p>
          <a:p>
            <a:endParaRPr lang="de-CH" dirty="0"/>
          </a:p>
          <a:p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undefined</a:t>
            </a:r>
            <a:r>
              <a:rPr lang="de-CH" dirty="0"/>
              <a:t> and null (and </a:t>
            </a:r>
            <a:r>
              <a:rPr lang="de-CH" dirty="0" err="1"/>
              <a:t>void</a:t>
            </a:r>
            <a:r>
              <a:rPr lang="de-CH" dirty="0"/>
              <a:t>)</a:t>
            </a:r>
            <a:br>
              <a:rPr lang="de-CH" dirty="0"/>
            </a:br>
            <a:br>
              <a:rPr lang="de-CH" dirty="0"/>
            </a:b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string</a:t>
            </a:r>
            <a:r>
              <a:rPr lang="de-CH" dirty="0"/>
              <a:t> </a:t>
            </a:r>
            <a:r>
              <a:rPr lang="de-CH" dirty="0" err="1"/>
              <a:t>literals</a:t>
            </a:r>
            <a:r>
              <a:rPr lang="de-CH" dirty="0"/>
              <a:t> and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literals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21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Any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escape</a:t>
            </a:r>
            <a:r>
              <a:rPr lang="de-CH" dirty="0"/>
              <a:t> </a:t>
            </a:r>
            <a:r>
              <a:rPr lang="de-CH" dirty="0" err="1"/>
              <a:t>hatch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 </a:t>
            </a:r>
            <a:r>
              <a:rPr lang="de-CH" dirty="0" err="1"/>
              <a:t>system</a:t>
            </a:r>
            <a:r>
              <a:rPr lang="de-CH" dirty="0"/>
              <a:t>.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don’t</a:t>
            </a:r>
            <a:r>
              <a:rPr lang="de-CH" dirty="0"/>
              <a:t> care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and </a:t>
            </a:r>
            <a:r>
              <a:rPr lang="de-CH" dirty="0" err="1"/>
              <a:t>nobody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tell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otherwise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and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on </a:t>
            </a:r>
            <a:r>
              <a:rPr lang="de-CH" dirty="0" err="1"/>
              <a:t>everything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Unknown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type-safe </a:t>
            </a:r>
            <a:r>
              <a:rPr lang="de-CH" dirty="0" err="1"/>
              <a:t>counterpart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typescript</a:t>
            </a:r>
            <a:r>
              <a:rPr lang="de-CH" dirty="0"/>
              <a:t> 3.0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do type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,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performing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operation</a:t>
            </a:r>
            <a:r>
              <a:rPr lang="de-CH" dirty="0"/>
              <a:t> on </a:t>
            </a:r>
            <a:r>
              <a:rPr lang="de-CH" dirty="0" err="1"/>
              <a:t>it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but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anything</a:t>
            </a:r>
            <a:r>
              <a:rPr lang="de-CH" dirty="0"/>
              <a:t> (</a:t>
            </a:r>
            <a:r>
              <a:rPr lang="de-CH" dirty="0" err="1"/>
              <a:t>except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Both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interoping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plain</a:t>
            </a:r>
            <a:r>
              <a:rPr lang="de-CH" dirty="0"/>
              <a:t> </a:t>
            </a:r>
            <a:r>
              <a:rPr lang="de-CH" dirty="0" err="1"/>
              <a:t>javascript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unknown</a:t>
            </a:r>
            <a:r>
              <a:rPr lang="de-CH" dirty="0"/>
              <a:t> type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recommended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0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Reaching</a:t>
            </a:r>
            <a:r>
              <a:rPr lang="de-CH" dirty="0"/>
              <a:t> a </a:t>
            </a:r>
            <a:r>
              <a:rPr lang="de-CH" dirty="0" err="1"/>
              <a:t>never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impossible. Think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: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0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construct</a:t>
            </a:r>
            <a:r>
              <a:rPr lang="de-CH" dirty="0"/>
              <a:t> </a:t>
            </a:r>
            <a:r>
              <a:rPr lang="de-CH" dirty="0" err="1"/>
              <a:t>never</a:t>
            </a:r>
            <a:r>
              <a:rPr lang="de-CH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2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That’s</a:t>
            </a:r>
            <a:r>
              <a:rPr lang="de-CH" dirty="0"/>
              <a:t>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an </a:t>
            </a:r>
            <a:r>
              <a:rPr lang="de-CH" dirty="0" err="1"/>
              <a:t>ampersand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says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Person AND a Contact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6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disjunct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endParaRPr lang="de-CH" dirty="0"/>
          </a:p>
          <a:p>
            <a:r>
              <a:rPr lang="de-CH" dirty="0" err="1"/>
              <a:t>That’s</a:t>
            </a:r>
            <a:r>
              <a:rPr lang="de-CH" dirty="0"/>
              <a:t>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looks</a:t>
            </a:r>
            <a:r>
              <a:rPr lang="de-CH" dirty="0"/>
              <a:t> like an «OR»,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-&gt; but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includes</a:t>
            </a:r>
            <a:r>
              <a:rPr lang="de-CH" dirty="0"/>
              <a:t> </a:t>
            </a:r>
            <a:r>
              <a:rPr lang="de-CH" dirty="0" err="1"/>
              <a:t>objects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BOTH </a:t>
            </a:r>
            <a:r>
              <a:rPr lang="de-CH" dirty="0" err="1"/>
              <a:t>sets</a:t>
            </a:r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languages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granular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say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expect</a:t>
            </a:r>
            <a:r>
              <a:rPr lang="de-CH" dirty="0"/>
              <a:t> a </a:t>
            </a:r>
            <a:r>
              <a:rPr lang="de-CH" dirty="0" err="1"/>
              <a:t>string</a:t>
            </a:r>
            <a:endParaRPr lang="de-CH" dirty="0"/>
          </a:p>
          <a:p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union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and type </a:t>
            </a:r>
            <a:r>
              <a:rPr lang="de-CH" dirty="0" err="1"/>
              <a:t>literals</a:t>
            </a:r>
            <a:r>
              <a:rPr lang="de-CH" dirty="0"/>
              <a:t> </a:t>
            </a:r>
            <a:r>
              <a:rPr lang="de-CH" dirty="0" err="1"/>
              <a:t>combined</a:t>
            </a:r>
            <a:r>
              <a:rPr lang="de-CH" dirty="0"/>
              <a:t>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in </a:t>
            </a:r>
            <a:r>
              <a:rPr lang="de-CH" dirty="0" err="1"/>
              <a:t>typescript</a:t>
            </a:r>
            <a:r>
              <a:rPr lang="de-CH" dirty="0"/>
              <a:t>.</a:t>
            </a:r>
          </a:p>
          <a:p>
            <a:r>
              <a:rPr lang="de-CH" dirty="0" err="1"/>
              <a:t>That’s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,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limit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possible </a:t>
            </a:r>
            <a:r>
              <a:rPr lang="de-CH" dirty="0" err="1"/>
              <a:t>values</a:t>
            </a:r>
            <a:r>
              <a:rPr lang="de-CH" dirty="0"/>
              <a:t>.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an </a:t>
            </a:r>
            <a:r>
              <a:rPr lang="de-CH" dirty="0" err="1"/>
              <a:t>enum</a:t>
            </a:r>
            <a:r>
              <a:rPr lang="de-CH" dirty="0"/>
              <a:t>, </a:t>
            </a:r>
            <a:r>
              <a:rPr lang="de-CH" dirty="0" err="1"/>
              <a:t>although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lightweight</a:t>
            </a:r>
            <a:r>
              <a:rPr lang="de-CH" dirty="0"/>
              <a:t>.</a:t>
            </a:r>
          </a:p>
          <a:p>
            <a:r>
              <a:rPr lang="de-CH" dirty="0"/>
              <a:t>The same </a:t>
            </a:r>
            <a:r>
              <a:rPr lang="de-CH" dirty="0" err="1"/>
              <a:t>works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numbers</a:t>
            </a:r>
            <a:r>
              <a:rPr lang="de-CH" dirty="0"/>
              <a:t> </a:t>
            </a:r>
            <a:r>
              <a:rPr lang="de-CH" dirty="0" err="1"/>
              <a:t>too</a:t>
            </a:r>
            <a:r>
              <a:rPr lang="de-CH" dirty="0"/>
              <a:t> (and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booleans</a:t>
            </a:r>
            <a:r>
              <a:rPr lang="de-CH" dirty="0"/>
              <a:t>, but </a:t>
            </a:r>
            <a:r>
              <a:rPr lang="de-CH" dirty="0" err="1"/>
              <a:t>that’s</a:t>
            </a:r>
            <a:r>
              <a:rPr lang="de-CH" dirty="0"/>
              <a:t> not </a:t>
            </a:r>
            <a:r>
              <a:rPr lang="de-CH" dirty="0" err="1"/>
              <a:t>terribly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7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5A41-1A44-48EA-AFFB-BB24C8BB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4E32B-C8E0-4B04-93DD-C66CFA6C8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36CD-1601-46D6-8B9C-A66AA0F1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2406-6953-496B-8BB2-750C02C2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0A49-2DDF-4F64-AD63-B2AE2DB3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11DA-6746-4CD2-B9AB-90C0369D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2B88B-FE43-4549-A464-6FD7ACFD2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89A3-8FF7-4366-8A4B-FA15B59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D444-369B-4BEC-94F7-01299F8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74F1-8D98-4CA7-972F-90E5FB3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250CE-63C7-4E58-A60A-744D480F7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1C1C0-8E35-4D82-8A65-4474959C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746E-E34E-428C-92E4-5EDFA194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5EC9-0A3C-44D3-9338-61E202B9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F79D-DC04-498B-B8D1-CE5A5BEE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8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105DFB-5D2F-42CF-9662-01745B76BF24}"/>
              </a:ext>
            </a:extLst>
          </p:cNvPr>
          <p:cNvSpPr/>
          <p:nvPr userDrawn="1"/>
        </p:nvSpPr>
        <p:spPr>
          <a:xfrm>
            <a:off x="0" y="1"/>
            <a:ext cx="12192000" cy="956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E43E2-C5D7-4413-94F5-46BD4AE1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"/>
            <a:ext cx="11655381" cy="1084522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B798-602D-4AA9-9B69-09929DA4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19FC-CB87-43FD-BB2B-2F0F8C61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7A76-B647-4FDA-BDD1-CF4BC74A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AC89-9EF1-4166-A31A-C62780CA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0179EF-781C-4D97-ADF8-3C4334EEB253}"/>
              </a:ext>
            </a:extLst>
          </p:cNvPr>
          <p:cNvSpPr/>
          <p:nvPr userDrawn="1"/>
        </p:nvSpPr>
        <p:spPr>
          <a:xfrm>
            <a:off x="0" y="3249904"/>
            <a:ext cx="12191999" cy="1561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C7283-8474-43DD-9DF9-2664E513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DDD2-B5BC-4A2E-955E-7820F557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7E63-3EC7-42CE-92F8-3AA3F0E5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79FE-E5D3-4C27-AEFA-486962D3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EC93-57A5-455F-86E0-E35DDAEF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FAFE-B7FE-487D-9AB5-75F4C4A9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D3F4-B170-419A-8B3C-A38C2F916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B84CB-705A-430E-B1D4-E3811171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8006-99DF-4B84-AD35-499D4CC5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C1263-D8C7-40BE-92FB-0610F6BE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788B-B37E-46BD-85FE-39D7B48E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9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CC78-6D95-4DB9-92C5-75857CE2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A17CC-ABAD-4CFD-A3F5-FA5FF14A8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45A38-5A97-4A6D-BFA3-D6ED1245F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A5DC0-A8FD-4744-B745-30760F04A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993D6-7357-4A9F-BCC8-4002661B2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D70C6-6649-4357-A675-4E18821D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957BF-CE22-4202-86FA-5E6F4A37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46EAB-3EA8-4DB3-B8A1-5E1866D9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6423-A848-44D9-8305-32061ECB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0DFA0-80E0-46AA-910B-8AAC526E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75135-06AD-437E-AEFF-30DDB2F9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FF980-FF0F-4BF5-80B8-4052266F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3DD7C-C5C5-41D9-A278-A59CB93E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EE0C-C347-4720-8130-D98251E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D1A7-583C-4EF2-9BD3-0D205DA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D9BF-BC08-4CFF-A02D-898A6D19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5A36-8D05-4198-81CA-C373B349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9DB23-B5CA-4937-93EE-69760912E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D481-12E5-4BC7-B9DC-52BBECB1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CBAD-1B98-4BB2-A192-B6203CBD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7549-54EC-4506-826A-A72A87E9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8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02AB-DB25-46EB-B934-AF4721B4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F4E78-A02D-4024-9889-B23ACCD4C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B31A1-4669-4F58-947F-A5B80E60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6355-B0AA-4CA1-9F21-394FFEE8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CEB18-E31E-4836-AE1F-412B88E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1D49-C2F0-4883-8DE8-9A6BA796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3AC42-04EF-4C65-90AC-5D2C00F5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2878"/>
            <a:ext cx="11655381" cy="119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128B8-E8B3-493E-97BF-474EA285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311" y="1184858"/>
            <a:ext cx="11655380" cy="50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EB8A-D75A-4EC0-83E6-02C1019D1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E0802C-A10C-4F3E-8F56-61B2FCE045FC}" type="datetimeFigureOut">
              <a:rPr lang="en-GB" smtClean="0"/>
              <a:pPr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50E5-E7E8-40C2-A917-B8FFF067F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5082-D475-46AC-911F-FD44F0DD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2C3F64A-E569-41F2-B588-18065901A6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bartoszmilewski.com/2014/10/28/category-theory-for-programmers-the-preface/" TargetMode="External"/><Relationship Id="rId2" Type="http://schemas.openxmlformats.org/officeDocument/2006/relationships/hyperlink" Target="https://www.typescriptlang.org/docs/handbook/advanced-typ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A886-D234-4B8C-A71B-A836F9707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It’s a Type of Magic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074EE9-C723-4844-A617-7B24CD6E1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2865" r="12085" b="50954"/>
          <a:stretch/>
        </p:blipFill>
        <p:spPr bwMode="auto">
          <a:xfrm>
            <a:off x="6437559" y="2618714"/>
            <a:ext cx="5445045" cy="415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8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926D-1FFA-4FA8-AE3C-4AA04400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Intuition: Counting inhabitants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A352-6E16-46EF-BDF0-C02C599B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Boolean?</a:t>
            </a:r>
          </a:p>
          <a:p>
            <a:endParaRPr lang="de-CH" dirty="0"/>
          </a:p>
          <a:p>
            <a:r>
              <a:rPr lang="de-CH" dirty="0"/>
              <a:t>Integer?</a:t>
            </a:r>
          </a:p>
          <a:p>
            <a:endParaRPr lang="de-CH" dirty="0"/>
          </a:p>
          <a:p>
            <a:r>
              <a:rPr lang="de-CH" dirty="0"/>
              <a:t>String?</a:t>
            </a:r>
          </a:p>
          <a:p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47F83E5-B92C-433B-9090-D15BB0FCB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35556" r="48709" b="33784"/>
          <a:stretch/>
        </p:blipFill>
        <p:spPr bwMode="auto">
          <a:xfrm>
            <a:off x="648934" y="4530221"/>
            <a:ext cx="2292627" cy="20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74656B7-2570-4880-83EB-832E2874C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5" t="52664" r="7289" b="7336"/>
          <a:stretch/>
        </p:blipFill>
        <p:spPr bwMode="auto">
          <a:xfrm>
            <a:off x="4052768" y="3388877"/>
            <a:ext cx="3414066" cy="33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0F33384-9F3B-41BD-B4F0-250AFA193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0" t="3082" r="6522" b="53970"/>
          <a:stretch/>
        </p:blipFill>
        <p:spPr bwMode="auto">
          <a:xfrm>
            <a:off x="7578646" y="2097075"/>
            <a:ext cx="4613354" cy="46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2C75-E426-4313-99A1-3BE5A4B5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C#, Java, etc: </a:t>
            </a:r>
            <a:r>
              <a:rPr lang="en-GB" i="1" dirty="0"/>
              <a:t>Nominal</a:t>
            </a:r>
            <a:r>
              <a:rPr lang="en-GB" dirty="0"/>
              <a:t> type systems</a:t>
            </a:r>
          </a:p>
          <a:p>
            <a:r>
              <a:rPr lang="en-GB" dirty="0"/>
              <a:t>TypeScript, Haskell, Elm: types are defined by their shape, </a:t>
            </a:r>
            <a:r>
              <a:rPr lang="en-GB" i="1" dirty="0"/>
              <a:t>not</a:t>
            </a:r>
            <a:r>
              <a:rPr lang="en-GB" dirty="0"/>
              <a:t> their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A583B-750C-4AAD-B57C-A0EDF9940D0F}"/>
              </a:ext>
            </a:extLst>
          </p:cNvPr>
          <p:cNvSpPr txBox="1"/>
          <p:nvPr/>
        </p:nvSpPr>
        <p:spPr>
          <a:xfrm>
            <a:off x="412897" y="3530009"/>
            <a:ext cx="629093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69CD6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declare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/>
              <a:t>function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DCDCAA"/>
                </a:solidFill>
              </a:rPr>
              <a:t>call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>
                <a:solidFill>
                  <a:srgbClr val="9CDCFE"/>
                </a:solidFill>
              </a:rPr>
              <a:t>c</a:t>
            </a:r>
            <a:r>
              <a:rPr lang="en-US" dirty="0">
                <a:solidFill>
                  <a:srgbClr val="D4D4D4"/>
                </a:solidFill>
              </a:rPr>
              <a:t>: </a:t>
            </a:r>
            <a:r>
              <a:rPr lang="en-US" dirty="0">
                <a:solidFill>
                  <a:srgbClr val="4EC9B0"/>
                </a:solidFill>
              </a:rPr>
              <a:t>Contact</a:t>
            </a:r>
            <a:r>
              <a:rPr lang="en-US" dirty="0">
                <a:solidFill>
                  <a:srgbClr val="D4D4D4"/>
                </a:solidFill>
              </a:rPr>
              <a:t>): </a:t>
            </a:r>
            <a:r>
              <a:rPr lang="en-US" dirty="0" err="1">
                <a:solidFill>
                  <a:srgbClr val="4EC9B0"/>
                </a:solidFill>
              </a:rPr>
              <a:t>boolean</a:t>
            </a:r>
            <a:r>
              <a:rPr lang="en-US" dirty="0">
                <a:solidFill>
                  <a:srgbClr val="D4D4D4"/>
                </a:solidFill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</a:rPr>
            </a:br>
            <a:r>
              <a:rPr lang="en-US" dirty="0"/>
              <a:t>var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 err="1">
                <a:solidFill>
                  <a:srgbClr val="9CDCFE"/>
                </a:solidFill>
              </a:rPr>
              <a:t>personWithContact</a:t>
            </a:r>
            <a:r>
              <a:rPr lang="en-US" dirty="0">
                <a:solidFill>
                  <a:srgbClr val="D4D4D4"/>
                </a:solidFill>
              </a:rPr>
              <a:t> = {</a:t>
            </a:r>
          </a:p>
          <a:p>
            <a:r>
              <a:rPr lang="en-US" dirty="0">
                <a:solidFill>
                  <a:srgbClr val="9CDCFE"/>
                </a:solidFill>
              </a:rPr>
              <a:t>name: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CE9178"/>
                </a:solidFill>
              </a:rPr>
              <a:t>"JoJo"</a:t>
            </a:r>
            <a:r>
              <a:rPr lang="en-US" dirty="0">
                <a:solidFill>
                  <a:srgbClr val="D4D4D4"/>
                </a:solidFill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</a:rPr>
              <a:t>phone: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CE9178"/>
                </a:solidFill>
              </a:rPr>
              <a:t>"079 123 45 67"</a:t>
            </a:r>
            <a:endParaRPr lang="en-US" dirty="0">
              <a:solidFill>
                <a:srgbClr val="D4D4D4"/>
              </a:solidFill>
            </a:endParaRPr>
          </a:p>
          <a:p>
            <a:r>
              <a:rPr lang="en-US" dirty="0">
                <a:solidFill>
                  <a:srgbClr val="D4D4D4"/>
                </a:solidFill>
              </a:rPr>
              <a:t>};</a:t>
            </a:r>
          </a:p>
          <a:p>
            <a:br>
              <a:rPr lang="en-US" dirty="0">
                <a:solidFill>
                  <a:srgbClr val="D4D4D4"/>
                </a:solidFill>
              </a:rPr>
            </a:br>
            <a:r>
              <a:rPr lang="en-US" dirty="0">
                <a:solidFill>
                  <a:srgbClr val="DCDCAA"/>
                </a:solidFill>
              </a:rPr>
              <a:t>call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 err="1">
                <a:solidFill>
                  <a:srgbClr val="9CDCFE"/>
                </a:solidFill>
              </a:rPr>
              <a:t>personWithContact</a:t>
            </a:r>
            <a:r>
              <a:rPr lang="en-US" dirty="0">
                <a:solidFill>
                  <a:srgbClr val="D4D4D4"/>
                </a:solidFill>
              </a:rPr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CD5BA-7D78-42F9-9A43-A3C28C5D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Structural Type Equality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EDABCB-C94C-437B-B1DD-0946E6D0E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2" t="19147" r="3327" b="43566"/>
          <a:stretch/>
        </p:blipFill>
        <p:spPr bwMode="auto">
          <a:xfrm>
            <a:off x="6150935" y="2843346"/>
            <a:ext cx="5699052" cy="38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4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449A3-B222-4C65-9660-9075B9C8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CEE87-5CA8-4CC6-B01A-C922CED57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3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9B9E-4CF6-4D7C-8C93-37477D09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Singleton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710B-43EB-4A50-81F2-5D5D6C77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inhabitant</a:t>
            </a:r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Typescript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AC0203-0BF0-4A90-A562-D96744421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4" t="43929" r="29255" b="29211"/>
          <a:stretch/>
        </p:blipFill>
        <p:spPr bwMode="auto">
          <a:xfrm>
            <a:off x="8039443" y="1526325"/>
            <a:ext cx="3831849" cy="351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5A615F-35D3-40E0-B270-F323201AACBC}"/>
              </a:ext>
            </a:extLst>
          </p:cNvPr>
          <p:cNvSpPr/>
          <p:nvPr/>
        </p:nvSpPr>
        <p:spPr>
          <a:xfrm>
            <a:off x="1184927" y="4722768"/>
            <a:ext cx="371127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"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ACDF3-0179-4497-8758-F02BE247C24B}"/>
              </a:ext>
            </a:extLst>
          </p:cNvPr>
          <p:cNvSpPr/>
          <p:nvPr/>
        </p:nvSpPr>
        <p:spPr>
          <a:xfrm>
            <a:off x="1184927" y="5340113"/>
            <a:ext cx="260119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5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1EBD1-BA5E-4717-AC83-43F0E175553A}"/>
              </a:ext>
            </a:extLst>
          </p:cNvPr>
          <p:cNvSpPr/>
          <p:nvPr/>
        </p:nvSpPr>
        <p:spPr>
          <a:xfrm>
            <a:off x="1184927" y="4105423"/>
            <a:ext cx="3147015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>
                <a:solidFill>
                  <a:srgbClr val="6A9955"/>
                </a:solidFill>
                <a:latin typeface="Consolas" panose="020B0609020204030204" pitchFamily="49" charset="0"/>
              </a:rPr>
              <a:t>// null</a:t>
            </a:r>
            <a:endParaRPr lang="de-CH" sz="2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52AA5-3753-44A7-943C-05C785A96AD1}"/>
              </a:ext>
            </a:extLst>
          </p:cNvPr>
          <p:cNvSpPr/>
          <p:nvPr/>
        </p:nvSpPr>
        <p:spPr>
          <a:xfrm>
            <a:off x="1184927" y="3488078"/>
            <a:ext cx="286488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405BC7-B2A0-44A7-9368-BDC968E6D1E7}"/>
              </a:ext>
            </a:extLst>
          </p:cNvPr>
          <p:cNvGrpSpPr/>
          <p:nvPr/>
        </p:nvGrpSpPr>
        <p:grpSpPr>
          <a:xfrm>
            <a:off x="5063839" y="4640470"/>
            <a:ext cx="2752895" cy="1220932"/>
            <a:chOff x="5118908" y="4578235"/>
            <a:chExt cx="2752895" cy="12209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322AF8-0ECE-48C7-B9E1-98A0C715A938}"/>
                </a:ext>
              </a:extLst>
            </p:cNvPr>
            <p:cNvSpPr txBox="1"/>
            <p:nvPr/>
          </p:nvSpPr>
          <p:spPr>
            <a:xfrm>
              <a:off x="5648149" y="4902791"/>
              <a:ext cx="2223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>
                  <a:latin typeface="Roboto" panose="02000000000000000000" pitchFamily="2" charset="0"/>
                  <a:ea typeface="Roboto" panose="02000000000000000000" pitchFamily="2" charset="0"/>
                </a:rPr>
                <a:t>Type Literals</a:t>
              </a:r>
              <a:endParaRPr lang="en-GB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39530EE-6545-4D53-86A8-DAFB3F411F9B}"/>
                </a:ext>
              </a:extLst>
            </p:cNvPr>
            <p:cNvSpPr/>
            <p:nvPr/>
          </p:nvSpPr>
          <p:spPr>
            <a:xfrm>
              <a:off x="5118908" y="4578235"/>
              <a:ext cx="306532" cy="1220932"/>
            </a:xfrm>
            <a:prstGeom prst="rightBrace">
              <a:avLst>
                <a:gd name="adj1" fmla="val 39102"/>
                <a:gd name="adj2" fmla="val 48298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9007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3706-69D0-401F-BF0C-12133E76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2D91-CDD8-4C15-9F19-63338B03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405"/>
            <a:ext cx="10515600" cy="4351338"/>
          </a:xfrm>
        </p:spPr>
        <p:txBody>
          <a:bodyPr/>
          <a:lstStyle/>
          <a:p>
            <a:r>
              <a:rPr lang="de-CH" dirty="0"/>
              <a:t>Also </a:t>
            </a:r>
            <a:r>
              <a:rPr lang="de-CH" i="1" dirty="0"/>
              <a:t>universal supertype</a:t>
            </a:r>
            <a:r>
              <a:rPr lang="de-CH" dirty="0"/>
              <a:t>,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possible </a:t>
            </a:r>
            <a:r>
              <a:rPr lang="de-CH" dirty="0" err="1"/>
              <a:t>value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equals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universal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i="1" dirty="0"/>
              <a:t>U</a:t>
            </a:r>
          </a:p>
          <a:p>
            <a:r>
              <a:rPr lang="en-GB" dirty="0"/>
              <a:t>In typescript: </a:t>
            </a:r>
            <a:r>
              <a:rPr lang="en-GB" b="1" dirty="0"/>
              <a:t>any</a:t>
            </a:r>
            <a:r>
              <a:rPr lang="en-GB" dirty="0"/>
              <a:t> and </a:t>
            </a:r>
            <a:r>
              <a:rPr lang="en-GB" b="1" dirty="0" err="1"/>
              <a:t>unkown</a:t>
            </a:r>
            <a:endParaRPr lang="en-GB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D9C3E15-E5CB-4DB9-AB21-F41F744A7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2" t="10628" r="2333" b="62641"/>
          <a:stretch/>
        </p:blipFill>
        <p:spPr bwMode="auto">
          <a:xfrm>
            <a:off x="7268562" y="4026068"/>
            <a:ext cx="3684103" cy="27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7BE1223-A0C9-4D41-AD43-E79D44A8B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 r="53780" b="61482"/>
          <a:stretch/>
        </p:blipFill>
        <p:spPr bwMode="auto">
          <a:xfrm>
            <a:off x="716289" y="3919475"/>
            <a:ext cx="3230424" cy="29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B7E1B6-07FE-4F11-A12A-CFA7EFDB40BC}"/>
              </a:ext>
            </a:extLst>
          </p:cNvPr>
          <p:cNvSpPr/>
          <p:nvPr/>
        </p:nvSpPr>
        <p:spPr>
          <a:xfrm>
            <a:off x="899057" y="3470964"/>
            <a:ext cx="286488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"foo"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A84F2-C294-406A-97D5-D9284F6C3240}"/>
              </a:ext>
            </a:extLst>
          </p:cNvPr>
          <p:cNvSpPr/>
          <p:nvPr/>
        </p:nvSpPr>
        <p:spPr>
          <a:xfrm>
            <a:off x="6840075" y="3250714"/>
            <a:ext cx="4698722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type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7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9" y="1184858"/>
            <a:ext cx="11655380" cy="44012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Duck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walkSpeed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quack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()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isDuck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Duck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Duck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walkSpeed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&amp;&amp;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Duck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quack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tryQuack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isDuck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quack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Wasn't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 a duck, sorry."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8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761-7D5F-4D6F-8AED-A7C28819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Bottom Type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3FD85-F4C2-4F60-99D8-0666348D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 type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b="1" dirty="0" err="1"/>
              <a:t>contains</a:t>
            </a:r>
            <a:r>
              <a:rPr lang="de-CH" b="1" dirty="0"/>
              <a:t> </a:t>
            </a:r>
            <a:r>
              <a:rPr lang="de-CH" b="1" dirty="0" err="1"/>
              <a:t>no</a:t>
            </a:r>
            <a:r>
              <a:rPr lang="de-CH" b="1" dirty="0"/>
              <a:t> </a:t>
            </a:r>
            <a:r>
              <a:rPr lang="de-CH" b="1" dirty="0" err="1"/>
              <a:t>values</a:t>
            </a:r>
            <a:r>
              <a:rPr lang="de-CH" dirty="0"/>
              <a:t>, </a:t>
            </a:r>
            <a:r>
              <a:rPr lang="de-CH" dirty="0" err="1"/>
              <a:t>equals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empty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Ø</a:t>
            </a:r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applications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0 in </a:t>
            </a:r>
            <a:r>
              <a:rPr lang="de-CH" dirty="0" err="1"/>
              <a:t>algebra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typescript</a:t>
            </a:r>
            <a:r>
              <a:rPr lang="de-CH" dirty="0"/>
              <a:t> </a:t>
            </a:r>
            <a:r>
              <a:rPr lang="de-CH" dirty="0" err="1"/>
              <a:t>ever</a:t>
            </a:r>
            <a:r>
              <a:rPr lang="de-CH" dirty="0"/>
              <a:t> </a:t>
            </a:r>
            <a:r>
              <a:rPr lang="de-CH" dirty="0" err="1"/>
              <a:t>reaches</a:t>
            </a:r>
            <a:r>
              <a:rPr lang="de-CH" dirty="0"/>
              <a:t> a</a:t>
            </a:r>
            <a:br>
              <a:rPr lang="de-CH" dirty="0"/>
            </a:br>
            <a:r>
              <a:rPr lang="de-CH" dirty="0" err="1"/>
              <a:t>never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will not </a:t>
            </a:r>
            <a:r>
              <a:rPr lang="de-CH" dirty="0" err="1"/>
              <a:t>compile</a:t>
            </a:r>
            <a:endParaRPr lang="de-CH" dirty="0"/>
          </a:p>
          <a:p>
            <a:endParaRPr lang="de-CH" dirty="0"/>
          </a:p>
          <a:p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4BFA89-07F5-4DA9-8AF8-F57C5DBBC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7806" r="14579" b="7963"/>
          <a:stretch/>
        </p:blipFill>
        <p:spPr bwMode="auto">
          <a:xfrm>
            <a:off x="8522145" y="3429000"/>
            <a:ext cx="3185850" cy="3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05B7DB-51B5-425D-9E43-EC9C8AC702A4}"/>
              </a:ext>
            </a:extLst>
          </p:cNvPr>
          <p:cNvSpPr/>
          <p:nvPr/>
        </p:nvSpPr>
        <p:spPr>
          <a:xfrm>
            <a:off x="1158661" y="2635549"/>
            <a:ext cx="540404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({}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3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5EE2-6B98-470E-B174-9AE22D22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as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8E96-ACD3-4500-8EEF-3BFB5CFE0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CH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/>
                  <a:t>E.g.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⊇∅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8E96-ACD3-4500-8EEF-3BFB5CFE0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38BAC-1BA8-41F7-9F82-89A996A0C9A7}"/>
                  </a:ext>
                </a:extLst>
              </p:cNvPr>
              <p:cNvSpPr txBox="1"/>
              <p:nvPr/>
            </p:nvSpPr>
            <p:spPr>
              <a:xfrm>
                <a:off x="268309" y="1030292"/>
                <a:ext cx="3892348" cy="3231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CH" sz="2800" b="0" i="0" smtClean="0">
                          <a:latin typeface="Cambria Math" panose="02040503050406030204" pitchFamily="18" charset="0"/>
                        </a:rPr>
                        <m:t>never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de-CH" sz="280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𝑢𝑛𝑘𝑛𝑜𝑤𝑛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de-CH" sz="2800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de-CH" sz="2800" b="0" i="0" smtClean="0">
                          <a:latin typeface="Cambria Math" panose="02040503050406030204" pitchFamily="18" charset="0"/>
                        </a:rPr>
                        <m:t>foo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𝑓𝑜𝑜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de-CH" sz="280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…</m:t>
                          </m:r>
                        </m:e>
                      </m:d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br>
                  <a:rPr lang="de-CH" sz="2800" dirty="0">
                    <a:ea typeface="Cambria Math" panose="02040503050406030204" pitchFamily="18" charset="0"/>
                  </a:rPr>
                </a:br>
                <a:endParaRPr lang="en-GB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38BAC-1BA8-41F7-9F82-89A996A0C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1030292"/>
                <a:ext cx="3892348" cy="3231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644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28CD-7B17-47C6-BCBA-9D6CD6CA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Combining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A5F9C-8112-4D9C-A28C-06A8003E6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1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DB15-1209-43E4-986E-41FC6959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</a:t>
            </a:r>
            <a:r>
              <a:rPr lang="de-CH" dirty="0" err="1"/>
              <a:t>sets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Objects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intersection</a:t>
            </a:r>
            <a:r>
              <a:rPr lang="de-CH" dirty="0"/>
              <a:t> type</a:t>
            </a:r>
            <a:br>
              <a:rPr lang="de-CH" dirty="0"/>
            </a:br>
            <a:r>
              <a:rPr lang="de-CH" dirty="0"/>
              <a:t>must </a:t>
            </a:r>
            <a:r>
              <a:rPr lang="en-GB" dirty="0"/>
              <a:t>contain properties of both types</a:t>
            </a:r>
            <a:endParaRPr lang="de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E3144-7B7B-4433-B606-833566E4A31D}"/>
              </a:ext>
            </a:extLst>
          </p:cNvPr>
          <p:cNvSpPr/>
          <p:nvPr/>
        </p:nvSpPr>
        <p:spPr>
          <a:xfrm>
            <a:off x="580090" y="4156200"/>
            <a:ext cx="4237057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Contact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phone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Contact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  p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JoJo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phone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"079 123 45 67"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7E154-CCC3-40FD-B8E9-B518899A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Intersection</a:t>
            </a:r>
            <a:r>
              <a:rPr lang="de-CH" dirty="0"/>
              <a:t> Type</a:t>
            </a:r>
            <a:endParaRPr lang="en-GB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7B553CD-9EB2-46F4-8A96-775D47987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r="6506" b="35510"/>
          <a:stretch/>
        </p:blipFill>
        <p:spPr bwMode="auto">
          <a:xfrm>
            <a:off x="6521936" y="1472941"/>
            <a:ext cx="5784706" cy="391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/>
              <p:nvPr/>
            </p:nvSpPr>
            <p:spPr>
              <a:xfrm>
                <a:off x="2147815" y="914309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15" y="914309"/>
                <a:ext cx="206133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3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9A9E3E-0E87-4926-8F6B-26AA9E92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38375"/>
            <a:ext cx="647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774288-ECF8-4EF7-818A-A96D9AD093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14638" y="4359275"/>
            <a:ext cx="6562725" cy="520700"/>
          </a:xfrm>
        </p:spPr>
        <p:txBody>
          <a:bodyPr/>
          <a:lstStyle/>
          <a:p>
            <a:pPr marL="0" indent="0" algn="ctr">
              <a:buNone/>
            </a:pPr>
            <a:r>
              <a:rPr lang="de-CH" dirty="0"/>
              <a:t>J</a:t>
            </a:r>
            <a:r>
              <a:rPr lang="en-GB" dirty="0" err="1"/>
              <a:t>ust</a:t>
            </a:r>
            <a:r>
              <a:rPr lang="en-GB" dirty="0"/>
              <a:t> JavaScript with type annotations?</a:t>
            </a:r>
          </a:p>
        </p:txBody>
      </p:sp>
    </p:spTree>
    <p:extLst>
      <p:ext uri="{BB962C8B-B14F-4D97-AF65-F5344CB8AC3E}">
        <p14:creationId xmlns:p14="http://schemas.microsoft.com/office/powerpoint/2010/main" val="23993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F58F-B18C-4DBF-8DA0-499E2019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Union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3724-DBE1-48EC-8EEE-B09AA68C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Sets: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5BCF33-FD72-4DFA-97FF-BFE8F5E81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1" r="5078" b="35147"/>
          <a:stretch/>
        </p:blipFill>
        <p:spPr bwMode="auto">
          <a:xfrm>
            <a:off x="6406800" y="1450773"/>
            <a:ext cx="5785200" cy="39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C36A72-CCF9-4E47-8795-8CD893FFF99A}"/>
              </a:ext>
            </a:extLst>
          </p:cNvPr>
          <p:cNvSpPr/>
          <p:nvPr/>
        </p:nvSpPr>
        <p:spPr>
          <a:xfrm>
            <a:off x="588120" y="3816201"/>
            <a:ext cx="3429144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/>
              <p:nvPr/>
            </p:nvSpPr>
            <p:spPr>
              <a:xfrm>
                <a:off x="2194288" y="904401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288" y="904401"/>
                <a:ext cx="206133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B909751-A8CD-4581-B8C4-BC3814F4F2FE}"/>
              </a:ext>
            </a:extLst>
          </p:cNvPr>
          <p:cNvSpPr/>
          <p:nvPr/>
        </p:nvSpPr>
        <p:spPr>
          <a:xfrm>
            <a:off x="588120" y="5886141"/>
            <a:ext cx="7802136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Workdays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"Mon"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"Tue"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Wed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"Thu"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Fri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Weekdays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Workdays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"Sat"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"Sun"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708793-BC8E-4777-B675-01A497AB8D45}"/>
              </a:ext>
            </a:extLst>
          </p:cNvPr>
          <p:cNvSpPr/>
          <p:nvPr/>
        </p:nvSpPr>
        <p:spPr>
          <a:xfrm>
            <a:off x="588120" y="5158947"/>
            <a:ext cx="766107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MyBoolean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MyBoolean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DF8C-CB41-4912-99AD-C12E6EC9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set algebra</a:t>
            </a:r>
          </a:p>
        </p:txBody>
      </p:sp>
      <p:sp>
        <p:nvSpPr>
          <p:cNvPr id="5" name="AutoShape 4" descr="{\displaystyle A\cup B=B\cup A}">
            <a:extLst>
              <a:ext uri="{FF2B5EF4-FFF2-40B4-BE49-F238E27FC236}">
                <a16:creationId xmlns:a16="http://schemas.microsoft.com/office/drawing/2014/main" id="{EC0B17A9-4BA9-4D86-AF4E-1A7DB4B10F7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dirty="0"/>
              <a:t>Identity Laws: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Commutativity:				Associativity: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others apply as well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77E92A-8F46-4801-88B9-7F76E38435D1}"/>
                  </a:ext>
                </a:extLst>
              </p:cNvPr>
              <p:cNvSpPr/>
              <p:nvPr/>
            </p:nvSpPr>
            <p:spPr>
              <a:xfrm>
                <a:off x="268309" y="1597764"/>
                <a:ext cx="2018277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Ø=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77E92A-8F46-4801-88B9-7F76E384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1597764"/>
                <a:ext cx="20182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EC8325-B864-4901-AA1C-2539D63817F6}"/>
                  </a:ext>
                </a:extLst>
              </p:cNvPr>
              <p:cNvSpPr/>
              <p:nvPr/>
            </p:nvSpPr>
            <p:spPr>
              <a:xfrm>
                <a:off x="268309" y="2120984"/>
                <a:ext cx="2040071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EC8325-B864-4901-AA1C-2539D6381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2120984"/>
                <a:ext cx="20400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C2A9C1B-1BAB-43E7-A7D3-DDD91C59F591}"/>
              </a:ext>
            </a:extLst>
          </p:cNvPr>
          <p:cNvSpPr/>
          <p:nvPr/>
        </p:nvSpPr>
        <p:spPr>
          <a:xfrm>
            <a:off x="3601895" y="1628541"/>
            <a:ext cx="5827236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x = number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y = number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15F32-A083-4CB3-8435-99FE8AD0179F}"/>
                  </a:ext>
                </a:extLst>
              </p:cNvPr>
              <p:cNvSpPr/>
              <p:nvPr/>
            </p:nvSpPr>
            <p:spPr>
              <a:xfrm>
                <a:off x="268309" y="369057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15F32-A083-4CB3-8435-99FE8AD01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3690577"/>
                <a:ext cx="24070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1F55C-8D1B-4D74-84B5-EBD77B7B6B5C}"/>
                  </a:ext>
                </a:extLst>
              </p:cNvPr>
              <p:cNvSpPr/>
              <p:nvPr/>
            </p:nvSpPr>
            <p:spPr>
              <a:xfrm>
                <a:off x="268309" y="421379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1F55C-8D1B-4D74-84B5-EBD77B7B6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4213797"/>
                <a:ext cx="24070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C03BF4-78F6-485A-9361-DF7A56D66456}"/>
                  </a:ext>
                </a:extLst>
              </p:cNvPr>
              <p:cNvSpPr/>
              <p:nvPr/>
            </p:nvSpPr>
            <p:spPr>
              <a:xfrm>
                <a:off x="5712179" y="369057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C03BF4-78F6-485A-9361-DF7A56D66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9" y="3690577"/>
                <a:ext cx="2407084" cy="523220"/>
              </a:xfrm>
              <a:prstGeom prst="rect">
                <a:avLst/>
              </a:prstGeom>
              <a:blipFill>
                <a:blip r:embed="rId7"/>
                <a:stretch>
                  <a:fillRect r="-7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C5B2CF-C2E5-4830-B046-68EC03CA1FDE}"/>
                  </a:ext>
                </a:extLst>
              </p:cNvPr>
              <p:cNvSpPr/>
              <p:nvPr/>
            </p:nvSpPr>
            <p:spPr>
              <a:xfrm>
                <a:off x="5712179" y="421379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C5B2CF-C2E5-4830-B046-68EC03CA1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9" y="4213797"/>
                <a:ext cx="2407084" cy="523220"/>
              </a:xfrm>
              <a:prstGeom prst="rect">
                <a:avLst/>
              </a:prstGeom>
              <a:blipFill>
                <a:blip r:embed="rId8"/>
                <a:stretch>
                  <a:fillRect r="-7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28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444B-B06D-4304-BF5F-8EB2A8B9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Union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B95B-3384-4DDC-81EC-8F6D72C7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96E95-A902-4AE8-ABF1-5298989E973F}"/>
              </a:ext>
            </a:extLst>
          </p:cNvPr>
          <p:cNvSpPr/>
          <p:nvPr/>
        </p:nvSpPr>
        <p:spPr>
          <a:xfrm>
            <a:off x="268308" y="1184858"/>
            <a:ext cx="11655379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BAFB4-5527-45A9-9EF0-F9652486BD78}"/>
              </a:ext>
            </a:extLst>
          </p:cNvPr>
          <p:cNvCxnSpPr/>
          <p:nvPr/>
        </p:nvCxnSpPr>
        <p:spPr>
          <a:xfrm>
            <a:off x="1405140" y="1814678"/>
            <a:ext cx="296562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8FEAD1C-6C27-4958-A8CB-784DA32AD5E1}"/>
              </a:ext>
            </a:extLst>
          </p:cNvPr>
          <p:cNvSpPr/>
          <p:nvPr/>
        </p:nvSpPr>
        <p:spPr>
          <a:xfrm>
            <a:off x="3368961" y="2015880"/>
            <a:ext cx="3971261" cy="2227521"/>
          </a:xfrm>
          <a:prstGeom prst="wedgeEllipseCallout">
            <a:avLst>
              <a:gd name="adj1" fmla="val -67298"/>
              <a:gd name="adj2" fmla="val -48152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string cannot be multiplied</a:t>
            </a:r>
          </a:p>
        </p:txBody>
      </p:sp>
    </p:spTree>
    <p:extLst>
      <p:ext uri="{BB962C8B-B14F-4D97-AF65-F5344CB8AC3E}">
        <p14:creationId xmlns:p14="http://schemas.microsoft.com/office/powerpoint/2010/main" val="15682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444B-B06D-4304-BF5F-8EB2A8B9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Union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B95B-3384-4DDC-81EC-8F6D72C7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96E95-A902-4AE8-ABF1-5298989E973F}"/>
              </a:ext>
            </a:extLst>
          </p:cNvPr>
          <p:cNvSpPr/>
          <p:nvPr/>
        </p:nvSpPr>
        <p:spPr>
          <a:xfrm>
            <a:off x="268308" y="1184858"/>
            <a:ext cx="11655379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"number"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8E1AC2E-FB8E-4F8B-985B-6C2B2C419CC6}"/>
              </a:ext>
            </a:extLst>
          </p:cNvPr>
          <p:cNvSpPr/>
          <p:nvPr/>
        </p:nvSpPr>
        <p:spPr>
          <a:xfrm>
            <a:off x="6490571" y="2733240"/>
            <a:ext cx="4152014" cy="2939902"/>
          </a:xfrm>
          <a:prstGeom prst="wedgeEllipseCallout">
            <a:avLst>
              <a:gd name="adj1" fmla="val -62446"/>
              <a:gd name="adj2" fmla="val -44835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control flow analysis infers the type of x in both cases</a:t>
            </a:r>
          </a:p>
        </p:txBody>
      </p:sp>
    </p:spTree>
    <p:extLst>
      <p:ext uri="{BB962C8B-B14F-4D97-AF65-F5344CB8AC3E}">
        <p14:creationId xmlns:p14="http://schemas.microsoft.com/office/powerpoint/2010/main" val="26190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1041F8-A999-443E-A904-F6E54888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Discriminated</a:t>
            </a:r>
            <a:r>
              <a:rPr lang="de-CH" dirty="0"/>
              <a:t> </a:t>
            </a:r>
            <a:r>
              <a:rPr lang="de-CH" dirty="0" err="1"/>
              <a:t>Unions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F4D6C-D5DC-48D2-82B5-509849527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9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FFA976-6B3B-4F09-9B85-8D4D4144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Opaque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F25D-3B2E-4945-98C3-0853C548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structural</a:t>
            </a:r>
            <a:r>
              <a:rPr lang="de-CH" dirty="0"/>
              <a:t> type </a:t>
            </a:r>
            <a:r>
              <a:rPr lang="de-CH" dirty="0" err="1"/>
              <a:t>equality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stand in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way</a:t>
            </a:r>
            <a:endParaRPr lang="de-CH" dirty="0"/>
          </a:p>
          <a:p>
            <a:endParaRPr lang="de-CH" dirty="0"/>
          </a:p>
          <a:p>
            <a:r>
              <a:rPr lang="en-GB" dirty="0"/>
              <a:t>Sometimes we want to differentiate values with identical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C17C2-3B42-4FC7-9927-B883391ED594}"/>
              </a:ext>
            </a:extLst>
          </p:cNvPr>
          <p:cNvSpPr/>
          <p:nvPr/>
        </p:nvSpPr>
        <p:spPr>
          <a:xfrm>
            <a:off x="268309" y="3429000"/>
            <a:ext cx="1165538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`User: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"hunter2"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valid, but not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what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we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want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98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FFA976-6B3B-4F09-9B85-8D4D4144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Opaque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F25D-3B2E-4945-98C3-0853C548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make your types “Opaque”?</a:t>
            </a:r>
          </a:p>
          <a:p>
            <a:pPr lvl="1"/>
            <a:r>
              <a:rPr lang="en-GB" dirty="0"/>
              <a:t>Type Literals</a:t>
            </a:r>
          </a:p>
          <a:p>
            <a:pPr lvl="1"/>
            <a:r>
              <a:rPr lang="en-GB" dirty="0"/>
              <a:t>Intersection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C17C2-3B42-4FC7-9927-B883391ED594}"/>
              </a:ext>
            </a:extLst>
          </p:cNvPr>
          <p:cNvSpPr/>
          <p:nvPr/>
        </p:nvSpPr>
        <p:spPr>
          <a:xfrm>
            <a:off x="268309" y="3429000"/>
            <a:ext cx="1165538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`User: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"hunter2"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compiler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prevents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us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from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misusing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sensitive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data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B3CA19-212E-4411-AD59-4591B2C549E2}"/>
              </a:ext>
            </a:extLst>
          </p:cNvPr>
          <p:cNvCxnSpPr>
            <a:cxnSpLocks/>
          </p:cNvCxnSpPr>
          <p:nvPr/>
        </p:nvCxnSpPr>
        <p:spPr>
          <a:xfrm>
            <a:off x="2499663" y="5983545"/>
            <a:ext cx="50562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55008EA-0114-4A25-8393-B8A834AFC399}"/>
              </a:ext>
            </a:extLst>
          </p:cNvPr>
          <p:cNvSpPr/>
          <p:nvPr/>
        </p:nvSpPr>
        <p:spPr>
          <a:xfrm>
            <a:off x="8430030" y="1255351"/>
            <a:ext cx="4152014" cy="2939902"/>
          </a:xfrm>
          <a:prstGeom prst="wedgeEllipseCallout">
            <a:avLst>
              <a:gd name="adj1" fmla="val -83066"/>
              <a:gd name="adj2" fmla="val 35796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types are now (structurally) different!</a:t>
            </a:r>
          </a:p>
        </p:txBody>
      </p:sp>
    </p:spTree>
    <p:extLst>
      <p:ext uri="{BB962C8B-B14F-4D97-AF65-F5344CB8AC3E}">
        <p14:creationId xmlns:p14="http://schemas.microsoft.com/office/powerpoint/2010/main" val="181371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FFA976-6B3B-4F09-9B85-8D4D4144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Opaque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F25D-3B2E-4945-98C3-0853C548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Can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made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cleaner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mapped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(</a:t>
            </a:r>
            <a:r>
              <a:rPr lang="de-CH" dirty="0" err="1"/>
              <a:t>more</a:t>
            </a:r>
            <a:r>
              <a:rPr lang="de-CH" dirty="0"/>
              <a:t> on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later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compiler</a:t>
            </a:r>
            <a:r>
              <a:rPr lang="de-CH" dirty="0"/>
              <a:t> </a:t>
            </a:r>
            <a:r>
              <a:rPr lang="de-CH" dirty="0" err="1"/>
              <a:t>prevents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 </a:t>
            </a:r>
            <a:r>
              <a:rPr lang="de-CH" dirty="0" err="1"/>
              <a:t>password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shouldn’t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C17C2-3B42-4FC7-9927-B883391ED594}"/>
              </a:ext>
            </a:extLst>
          </p:cNvPr>
          <p:cNvSpPr/>
          <p:nvPr/>
        </p:nvSpPr>
        <p:spPr>
          <a:xfrm>
            <a:off x="268309" y="2813446"/>
            <a:ext cx="11655380" cy="31700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Opaque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{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_type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Opaque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Opaque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`User: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"hunter2"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A-OK!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B3CA19-212E-4411-AD59-4591B2C549E2}"/>
              </a:ext>
            </a:extLst>
          </p:cNvPr>
          <p:cNvCxnSpPr>
            <a:cxnSpLocks/>
          </p:cNvCxnSpPr>
          <p:nvPr/>
        </p:nvCxnSpPr>
        <p:spPr>
          <a:xfrm>
            <a:off x="2482190" y="5966073"/>
            <a:ext cx="50562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2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4E29-BA1A-4B0B-8035-AAEBE658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Discriminated</a:t>
            </a:r>
            <a:r>
              <a:rPr lang="de-CH" dirty="0"/>
              <a:t> </a:t>
            </a:r>
            <a:r>
              <a:rPr lang="de-CH" dirty="0" err="1"/>
              <a:t>Unions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7B642-6A4E-4CC9-BEB2-4CC74A74D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/>
                  <a:t>The </a:t>
                </a:r>
                <a:r>
                  <a:rPr lang="de-CH" dirty="0" err="1"/>
                  <a:t>concept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«</a:t>
                </a:r>
                <a:r>
                  <a:rPr lang="de-CH" dirty="0" err="1"/>
                  <a:t>Opaque</a:t>
                </a:r>
                <a:r>
                  <a:rPr lang="de-CH" dirty="0"/>
                  <a:t>» </a:t>
                </a:r>
                <a:r>
                  <a:rPr lang="de-CH" dirty="0" err="1"/>
                  <a:t>Types</a:t>
                </a:r>
                <a:r>
                  <a:rPr lang="de-CH" dirty="0"/>
                  <a:t> </a:t>
                </a:r>
                <a:r>
                  <a:rPr lang="de-CH" dirty="0" err="1"/>
                  <a:t>can</a:t>
                </a:r>
                <a:r>
                  <a:rPr lang="de-CH" dirty="0"/>
                  <a:t> </a:t>
                </a:r>
                <a:r>
                  <a:rPr lang="de-CH" dirty="0" err="1"/>
                  <a:t>be</a:t>
                </a:r>
                <a:r>
                  <a:rPr lang="de-CH" dirty="0"/>
                  <a:t> </a:t>
                </a:r>
                <a:r>
                  <a:rPr lang="de-CH" dirty="0" err="1"/>
                  <a:t>extended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Discriminated</a:t>
                </a:r>
                <a:r>
                  <a:rPr lang="de-CH" dirty="0"/>
                  <a:t> </a:t>
                </a:r>
                <a:r>
                  <a:rPr lang="de-CH" dirty="0" err="1"/>
                  <a:t>Unions</a:t>
                </a:r>
                <a:endParaRPr lang="de-CH" dirty="0"/>
              </a:p>
              <a:p>
                <a:pPr lvl="1"/>
                <a:r>
                  <a:rPr lang="de-CH" dirty="0"/>
                  <a:t>In Set Theory </a:t>
                </a:r>
                <a:r>
                  <a:rPr lang="de-CH" dirty="0" err="1"/>
                  <a:t>called</a:t>
                </a:r>
                <a:r>
                  <a:rPr lang="de-CH" dirty="0"/>
                  <a:t> </a:t>
                </a:r>
                <a:r>
                  <a:rPr lang="de-CH" b="1" dirty="0" err="1"/>
                  <a:t>disjoint</a:t>
                </a:r>
                <a:r>
                  <a:rPr lang="de-CH" b="1" dirty="0"/>
                  <a:t> </a:t>
                </a:r>
                <a:r>
                  <a:rPr lang="de-CH" b="1" dirty="0" err="1"/>
                  <a:t>union</a:t>
                </a:r>
                <a:r>
                  <a:rPr lang="de-CH" dirty="0"/>
                  <a:t>:</a:t>
                </a:r>
                <a:r>
                  <a:rPr lang="de-CH" b="1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de-CH" dirty="0"/>
              </a:p>
              <a:p>
                <a:pPr lvl="1"/>
                <a:r>
                  <a:rPr lang="de-CH" dirty="0"/>
                  <a:t>Also </a:t>
                </a:r>
                <a:r>
                  <a:rPr lang="de-CH" dirty="0" err="1"/>
                  <a:t>called</a:t>
                </a:r>
                <a:r>
                  <a:rPr lang="de-CH" dirty="0"/>
                  <a:t> </a:t>
                </a:r>
                <a:r>
                  <a:rPr lang="de-CH" b="1" dirty="0" err="1"/>
                  <a:t>tagged</a:t>
                </a:r>
                <a:r>
                  <a:rPr lang="de-CH" b="1" dirty="0"/>
                  <a:t> </a:t>
                </a:r>
                <a:r>
                  <a:rPr lang="de-CH" b="1" dirty="0" err="1"/>
                  <a:t>union</a:t>
                </a:r>
                <a:endParaRPr lang="de-CH" b="1" dirty="0"/>
              </a:p>
              <a:p>
                <a:endParaRPr lang="de-CH" dirty="0"/>
              </a:p>
              <a:p>
                <a:r>
                  <a:rPr lang="de-CH" dirty="0"/>
                  <a:t>Sets </a:t>
                </a:r>
                <a:r>
                  <a:rPr lang="de-CH" dirty="0" err="1"/>
                  <a:t>are</a:t>
                </a:r>
                <a:r>
                  <a:rPr lang="de-CH" dirty="0"/>
                  <a:t> </a:t>
                </a:r>
                <a:r>
                  <a:rPr lang="de-CH" dirty="0" err="1"/>
                  <a:t>explicitly</a:t>
                </a:r>
                <a:r>
                  <a:rPr lang="de-CH" dirty="0"/>
                  <a:t> </a:t>
                </a:r>
                <a:r>
                  <a:rPr lang="de-CH" dirty="0" err="1"/>
                  <a:t>split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a «Tag» </a:t>
                </a:r>
                <a:r>
                  <a:rPr lang="de-CH" dirty="0" err="1"/>
                  <a:t>or</a:t>
                </a:r>
                <a:r>
                  <a:rPr lang="de-CH" dirty="0"/>
                  <a:t> «</a:t>
                </a:r>
                <a:r>
                  <a:rPr lang="de-CH" dirty="0" err="1"/>
                  <a:t>Discriminator</a:t>
                </a:r>
                <a:r>
                  <a:rPr lang="de-CH" dirty="0"/>
                  <a:t>»</a:t>
                </a:r>
              </a:p>
              <a:p>
                <a:endParaRPr lang="de-CH" dirty="0"/>
              </a:p>
              <a:p>
                <a:r>
                  <a:rPr lang="de-CH" dirty="0" err="1"/>
                  <a:t>Especially</a:t>
                </a:r>
                <a:r>
                  <a:rPr lang="de-CH" dirty="0"/>
                  <a:t> </a:t>
                </a:r>
                <a:r>
                  <a:rPr lang="de-CH" dirty="0" err="1"/>
                  <a:t>useful</a:t>
                </a:r>
                <a:r>
                  <a:rPr lang="de-CH" dirty="0"/>
                  <a:t> </a:t>
                </a:r>
                <a:r>
                  <a:rPr lang="de-CH" dirty="0" err="1"/>
                  <a:t>if</a:t>
                </a:r>
                <a:r>
                  <a:rPr lang="de-CH" dirty="0"/>
                  <a:t> </a:t>
                </a:r>
                <a:r>
                  <a:rPr lang="de-CH" dirty="0" err="1"/>
                  <a:t>combined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</a:t>
                </a:r>
                <a:r>
                  <a:rPr lang="de-CH" dirty="0" err="1"/>
                  <a:t>TypeScripts</a:t>
                </a:r>
                <a:r>
                  <a:rPr lang="de-CH" dirty="0"/>
                  <a:t> </a:t>
                </a:r>
                <a:r>
                  <a:rPr lang="de-CH" dirty="0" err="1"/>
                  <a:t>control</a:t>
                </a:r>
                <a:r>
                  <a:rPr lang="de-CH" dirty="0"/>
                  <a:t> </a:t>
                </a:r>
                <a:r>
                  <a:rPr lang="de-CH" dirty="0" err="1"/>
                  <a:t>flow</a:t>
                </a:r>
                <a:r>
                  <a:rPr lang="de-CH" dirty="0"/>
                  <a:t> </a:t>
                </a:r>
                <a:r>
                  <a:rPr lang="de-CH" dirty="0" err="1"/>
                  <a:t>analysis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7B642-6A4E-4CC9-BEB2-4CC74A74D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2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885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Discriminated 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 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"WTF"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05C7F54-66F7-43AD-83C4-8DA23313D52E}"/>
              </a:ext>
            </a:extLst>
          </p:cNvPr>
          <p:cNvSpPr/>
          <p:nvPr/>
        </p:nvSpPr>
        <p:spPr>
          <a:xfrm>
            <a:off x="7251404" y="2089298"/>
            <a:ext cx="4720856" cy="1961707"/>
          </a:xfrm>
          <a:prstGeom prst="wedgeEllipseCallout">
            <a:avLst>
              <a:gd name="adj1" fmla="val -122983"/>
              <a:gd name="adj2" fmla="val 44659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“name” can be safely accessed here</a:t>
            </a:r>
          </a:p>
        </p:txBody>
      </p:sp>
    </p:spTree>
    <p:extLst>
      <p:ext uri="{BB962C8B-B14F-4D97-AF65-F5344CB8AC3E}">
        <p14:creationId xmlns:p14="http://schemas.microsoft.com/office/powerpoint/2010/main" val="85165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B32E-2926-4364-927F-3FB6ECA7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Generics</a:t>
            </a:r>
          </a:p>
          <a:p>
            <a:r>
              <a:rPr lang="en-GB" dirty="0"/>
              <a:t>Intersection types</a:t>
            </a:r>
          </a:p>
          <a:p>
            <a:r>
              <a:rPr lang="en-GB" dirty="0"/>
              <a:t>Union Types</a:t>
            </a:r>
          </a:p>
          <a:p>
            <a:r>
              <a:rPr lang="en-GB" dirty="0"/>
              <a:t>Literal Types</a:t>
            </a:r>
          </a:p>
          <a:p>
            <a:r>
              <a:rPr lang="en-GB" dirty="0"/>
              <a:t>Mapped Types</a:t>
            </a:r>
          </a:p>
          <a:p>
            <a:r>
              <a:rPr lang="en-GB" dirty="0"/>
              <a:t>Conditional Types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C6E207D-0D4D-47DB-AE6A-CFA6733B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7" y="-69486"/>
            <a:ext cx="3214138" cy="11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51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FC66-308A-4E36-A45E-B8A6FFE6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Exhaustiveness</a:t>
            </a:r>
            <a:r>
              <a:rPr lang="de-CH" dirty="0"/>
              <a:t> Checking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C23F-8E3C-43F0-A3AA-73CEF835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often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cover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cases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guarantee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cover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all?</a:t>
            </a:r>
          </a:p>
          <a:p>
            <a:endParaRPr lang="de-CH" dirty="0"/>
          </a:p>
          <a:p>
            <a:r>
              <a:rPr lang="en-GB" dirty="0"/>
              <a:t>Benefits:</a:t>
            </a:r>
          </a:p>
          <a:p>
            <a:pPr lvl="1"/>
            <a:r>
              <a:rPr lang="en-GB" dirty="0"/>
              <a:t>Cut down bugs</a:t>
            </a:r>
          </a:p>
          <a:p>
            <a:pPr lvl="1"/>
            <a:r>
              <a:rPr lang="en-GB" dirty="0"/>
              <a:t>Make extending functionality easier</a:t>
            </a:r>
          </a:p>
        </p:txBody>
      </p:sp>
    </p:spTree>
    <p:extLst>
      <p:ext uri="{BB962C8B-B14F-4D97-AF65-F5344CB8AC3E}">
        <p14:creationId xmlns:p14="http://schemas.microsoft.com/office/powerpoint/2010/main" val="420650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Discriminated 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801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"LOGOUT"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 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"WTF"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BEC9447-F78D-47DD-BB06-EE1484E63825}"/>
              </a:ext>
            </a:extLst>
          </p:cNvPr>
          <p:cNvSpPr/>
          <p:nvPr/>
        </p:nvSpPr>
        <p:spPr>
          <a:xfrm>
            <a:off x="7628860" y="2589028"/>
            <a:ext cx="3971261" cy="2227521"/>
          </a:xfrm>
          <a:prstGeom prst="wedgeEllipseCallout">
            <a:avLst>
              <a:gd name="adj1" fmla="val -67160"/>
              <a:gd name="adj2" fmla="val 32965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don’t handle all cases anymore!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C77F65-ED37-4ACF-8A84-0458E7444C21}"/>
              </a:ext>
            </a:extLst>
          </p:cNvPr>
          <p:cNvSpPr/>
          <p:nvPr/>
        </p:nvSpPr>
        <p:spPr>
          <a:xfrm>
            <a:off x="138223" y="1701210"/>
            <a:ext cx="5178056" cy="446568"/>
          </a:xfrm>
          <a:prstGeom prst="roundRect">
            <a:avLst>
              <a:gd name="adj" fmla="val 50000"/>
            </a:avLst>
          </a:prstGeom>
          <a:noFill/>
          <a:ln w="76200">
            <a:solidFill>
              <a:srgbClr val="00B0F0">
                <a:alpha val="6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73A9B-6F17-41A8-8633-723B7A12E340}"/>
              </a:ext>
            </a:extLst>
          </p:cNvPr>
          <p:cNvSpPr/>
          <p:nvPr/>
        </p:nvSpPr>
        <p:spPr>
          <a:xfrm>
            <a:off x="4851991" y="2248115"/>
            <a:ext cx="2894200" cy="446568"/>
          </a:xfrm>
          <a:prstGeom prst="roundRect">
            <a:avLst>
              <a:gd name="adj" fmla="val 50000"/>
            </a:avLst>
          </a:prstGeom>
          <a:noFill/>
          <a:ln w="76200">
            <a:solidFill>
              <a:srgbClr val="00B0F0">
                <a:alpha val="6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74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Discriminated 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801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"LOGOUT"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handleAction2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"WTF"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0883A0-0F6A-4C07-BA94-A90D594A6B61}"/>
              </a:ext>
            </a:extLst>
          </p:cNvPr>
          <p:cNvCxnSpPr>
            <a:cxnSpLocks/>
          </p:cNvCxnSpPr>
          <p:nvPr/>
        </p:nvCxnSpPr>
        <p:spPr>
          <a:xfrm>
            <a:off x="5446710" y="3236931"/>
            <a:ext cx="89584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CDE1EBA1-161C-4617-B48C-C726FA58086E}"/>
              </a:ext>
            </a:extLst>
          </p:cNvPr>
          <p:cNvSpPr/>
          <p:nvPr/>
        </p:nvSpPr>
        <p:spPr>
          <a:xfrm>
            <a:off x="6791022" y="4030349"/>
            <a:ext cx="5335410" cy="2662848"/>
          </a:xfrm>
          <a:prstGeom prst="wedgeEllipseCallout">
            <a:avLst>
              <a:gd name="adj1" fmla="val -53719"/>
              <a:gd name="adj2" fmla="val -73002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 complains: Function returns </a:t>
            </a:r>
            <a:r>
              <a:rPr lang="en-GB" sz="3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| undefined</a:t>
            </a:r>
          </a:p>
        </p:txBody>
      </p:sp>
    </p:spTree>
    <p:extLst>
      <p:ext uri="{BB962C8B-B14F-4D97-AF65-F5344CB8AC3E}">
        <p14:creationId xmlns:p14="http://schemas.microsoft.com/office/powerpoint/2010/main" val="18011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of using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5355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 ...</a:t>
            </a:r>
          </a:p>
          <a:p>
            <a:endParaRPr lang="de-CH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assertNever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Unexpected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object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exhaustiveHandleAction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assertNever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BEC9447-F78D-47DD-BB06-EE1484E63825}"/>
              </a:ext>
            </a:extLst>
          </p:cNvPr>
          <p:cNvSpPr/>
          <p:nvPr/>
        </p:nvSpPr>
        <p:spPr>
          <a:xfrm>
            <a:off x="7974418" y="3753295"/>
            <a:ext cx="4152014" cy="2939902"/>
          </a:xfrm>
          <a:prstGeom prst="wedgeEllipseCallout">
            <a:avLst>
              <a:gd name="adj1" fmla="val -118888"/>
              <a:gd name="adj2" fmla="val 18861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compiler complains if it ever reaches this point✔️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0A132C-3111-4487-8DBE-A976E4E2B60F}"/>
              </a:ext>
            </a:extLst>
          </p:cNvPr>
          <p:cNvCxnSpPr>
            <a:cxnSpLocks/>
          </p:cNvCxnSpPr>
          <p:nvPr/>
        </p:nvCxnSpPr>
        <p:spPr>
          <a:xfrm>
            <a:off x="1934715" y="5927713"/>
            <a:ext cx="259138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3904DF-70D0-4970-931B-2C78B952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Algebraic</a:t>
            </a:r>
            <a:r>
              <a:rPr lang="de-CH" dirty="0"/>
              <a:t> Data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45FA-2B4F-4E28-A4B9-118C4C5F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62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BAFDA-E306-4433-89D8-7EFE282D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Type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4BC370-B111-4D1D-9942-BBB186FF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equal to the </a:t>
            </a:r>
            <a:r>
              <a:rPr lang="en-GB" dirty="0" err="1"/>
              <a:t>carthesian</a:t>
            </a:r>
            <a:r>
              <a:rPr lang="en-GB" dirty="0"/>
              <a:t> product of sets</a:t>
            </a:r>
          </a:p>
          <a:p>
            <a:r>
              <a:rPr lang="en-GB" dirty="0"/>
              <a:t>Can be modelled as a Tuple:</a:t>
            </a:r>
          </a:p>
          <a:p>
            <a:r>
              <a:rPr lang="en-GB" dirty="0"/>
              <a:t>Or, more explicit, as an object with two properties: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FEFB387-452F-448F-AAFB-AC998254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35555" r="12738" b="41225"/>
          <a:stretch/>
        </p:blipFill>
        <p:spPr bwMode="auto">
          <a:xfrm>
            <a:off x="2696451" y="3797623"/>
            <a:ext cx="6799097" cy="294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C51BAC-930A-421B-BCFC-7802EE8D6320}"/>
              </a:ext>
            </a:extLst>
          </p:cNvPr>
          <p:cNvSpPr/>
          <p:nvPr/>
        </p:nvSpPr>
        <p:spPr>
          <a:xfrm>
            <a:off x="5236116" y="1724203"/>
            <a:ext cx="540404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DDEF8-4DBA-47EE-B9BE-DC858839138E}"/>
              </a:ext>
            </a:extLst>
          </p:cNvPr>
          <p:cNvSpPr/>
          <p:nvPr/>
        </p:nvSpPr>
        <p:spPr>
          <a:xfrm>
            <a:off x="596606" y="2745682"/>
            <a:ext cx="850745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{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fst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snd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prod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{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fst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snd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262627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08B9-AF1D-4F5C-9DDB-BA6C3E4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E9EF-3644-42B3-BABF-D4276407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Why «</a:t>
            </a:r>
            <a:r>
              <a:rPr lang="de-CH" dirty="0" err="1"/>
              <a:t>Product</a:t>
            </a:r>
            <a:r>
              <a:rPr lang="de-CH" dirty="0"/>
              <a:t>»?</a:t>
            </a:r>
          </a:p>
          <a:p>
            <a:endParaRPr lang="de-CH" dirty="0"/>
          </a:p>
          <a:p>
            <a:r>
              <a:rPr lang="de-CH" dirty="0"/>
              <a:t>Try </a:t>
            </a:r>
            <a:r>
              <a:rPr lang="de-CH" dirty="0" err="1"/>
              <a:t>counting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inhabitants</a:t>
            </a:r>
            <a:endParaRPr lang="de-CH" dirty="0"/>
          </a:p>
          <a:p>
            <a:endParaRPr lang="de-CH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1424CDC-1B4D-4D08-91CD-28033FE11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35555" r="12738" b="41225"/>
          <a:stretch/>
        </p:blipFill>
        <p:spPr bwMode="auto">
          <a:xfrm>
            <a:off x="6734110" y="2101522"/>
            <a:ext cx="5189579" cy="22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4B169-17B9-45D8-8B79-07AAA1AD00A1}"/>
                  </a:ext>
                </a:extLst>
              </p:cNvPr>
              <p:cNvSpPr txBox="1"/>
              <p:nvPr/>
            </p:nvSpPr>
            <p:spPr>
              <a:xfrm>
                <a:off x="599893" y="2998113"/>
                <a:ext cx="29853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C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CH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de-CH" sz="28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|×|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4B169-17B9-45D8-8B79-07AAA1AD0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93" y="2998113"/>
                <a:ext cx="298536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411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08B9-AF1D-4F5C-9DDB-BA6C3E4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E9EF-3644-42B3-BABF-D4276407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11" y="1184858"/>
            <a:ext cx="11655380" cy="1465411"/>
          </a:xfrm>
        </p:spPr>
        <p:txBody>
          <a:bodyPr/>
          <a:lstStyle/>
          <a:p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algebra</a:t>
            </a:r>
            <a:r>
              <a:rPr lang="de-CH" dirty="0"/>
              <a:t> </a:t>
            </a:r>
            <a:r>
              <a:rPr lang="de-CH" dirty="0" err="1"/>
              <a:t>apply</a:t>
            </a:r>
            <a:r>
              <a:rPr lang="de-CH" dirty="0"/>
              <a:t>?</a:t>
            </a:r>
            <a:br>
              <a:rPr lang="de-CH" dirty="0"/>
            </a:br>
            <a:br>
              <a:rPr lang="de-CH" dirty="0"/>
            </a:br>
            <a:r>
              <a:rPr lang="de-CH" dirty="0" err="1"/>
              <a:t>Commutativity</a:t>
            </a:r>
            <a:r>
              <a:rPr lang="de-CH" dirty="0"/>
              <a:t>: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41F19B-2373-4117-B926-0100DADC5A5D}"/>
                  </a:ext>
                </a:extLst>
              </p:cNvPr>
              <p:cNvSpPr txBox="1"/>
              <p:nvPr/>
            </p:nvSpPr>
            <p:spPr>
              <a:xfrm>
                <a:off x="3383861" y="3399081"/>
                <a:ext cx="42232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41F19B-2373-4117-B926-0100DADC5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61" y="3399081"/>
                <a:ext cx="42232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8E9506-4C8F-43E1-A217-39D8B55DB66D}"/>
                  </a:ext>
                </a:extLst>
              </p:cNvPr>
              <p:cNvSpPr txBox="1"/>
              <p:nvPr/>
            </p:nvSpPr>
            <p:spPr>
              <a:xfrm>
                <a:off x="3383861" y="1954125"/>
                <a:ext cx="23338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8E9506-4C8F-43E1-A217-39D8B55DB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61" y="1954125"/>
                <a:ext cx="23338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78CB1E2-59D2-44BB-94A8-FDD74185A2F0}"/>
              </a:ext>
            </a:extLst>
          </p:cNvPr>
          <p:cNvSpPr/>
          <p:nvPr/>
        </p:nvSpPr>
        <p:spPr>
          <a:xfrm>
            <a:off x="3436279" y="3983060"/>
            <a:ext cx="5968301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]]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]];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[[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[[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9DD2A-7FC2-4435-8F5E-9B27942F5F3C}"/>
              </a:ext>
            </a:extLst>
          </p:cNvPr>
          <p:cNvSpPr/>
          <p:nvPr/>
        </p:nvSpPr>
        <p:spPr>
          <a:xfrm>
            <a:off x="7224967" y="1634606"/>
            <a:ext cx="4698722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([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s-E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91B97C-01C3-4A31-954D-0A27BD2C0959}"/>
              </a:ext>
            </a:extLst>
          </p:cNvPr>
          <p:cNvSpPr/>
          <p:nvPr/>
        </p:nvSpPr>
        <p:spPr>
          <a:xfrm>
            <a:off x="5748982" y="5290312"/>
            <a:ext cx="5686172" cy="1323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t5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rho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([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]: 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rho_inv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24AD0B-D569-454B-8C5F-A26F2759C010}"/>
                  </a:ext>
                </a:extLst>
              </p:cNvPr>
              <p:cNvSpPr txBox="1"/>
              <p:nvPr/>
            </p:nvSpPr>
            <p:spPr>
              <a:xfrm>
                <a:off x="3267377" y="5736587"/>
                <a:ext cx="1626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24AD0B-D569-454B-8C5F-A26F2759C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77" y="5736587"/>
                <a:ext cx="16260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A89313D-BC83-4002-9562-16CF17FD22EB}"/>
              </a:ext>
            </a:extLst>
          </p:cNvPr>
          <p:cNvSpPr/>
          <p:nvPr/>
        </p:nvSpPr>
        <p:spPr>
          <a:xfrm>
            <a:off x="510894" y="3352914"/>
            <a:ext cx="2279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 err="1">
                <a:latin typeface="Roboto" panose="02000000000000000000" pitchFamily="2" charset="0"/>
                <a:ea typeface="Roboto" panose="02000000000000000000" pitchFamily="2" charset="0"/>
              </a:rPr>
              <a:t>Associativity</a:t>
            </a:r>
            <a:r>
              <a:rPr lang="de-CH" dirty="0"/>
              <a:t>: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F7476-C19E-40CA-B818-482E7EBE6762}"/>
              </a:ext>
            </a:extLst>
          </p:cNvPr>
          <p:cNvSpPr/>
          <p:nvPr/>
        </p:nvSpPr>
        <p:spPr>
          <a:xfrm>
            <a:off x="510894" y="5690420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>
                <a:latin typeface="Roboto" panose="02000000000000000000" pitchFamily="2" charset="0"/>
                <a:ea typeface="Roboto" panose="02000000000000000000" pitchFamily="2" charset="0"/>
              </a:rPr>
              <a:t>1-Element:</a:t>
            </a:r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0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E8AE4-A6F0-41B4-9CC1-E4DC0390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"/>
            <a:ext cx="11655381" cy="1084522"/>
          </a:xfrm>
        </p:spPr>
        <p:txBody>
          <a:bodyPr/>
          <a:lstStyle/>
          <a:p>
            <a:r>
              <a:rPr lang="de-CH"/>
              <a:t>Sum Types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CE84C7-FA68-425F-BB2C-6EF10D3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Sum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aren’t</a:t>
            </a:r>
            <a:r>
              <a:rPr lang="de-CH" dirty="0"/>
              <a:t> a native </a:t>
            </a:r>
            <a:r>
              <a:rPr lang="de-CH" dirty="0" err="1"/>
              <a:t>language</a:t>
            </a:r>
            <a:r>
              <a:rPr lang="de-CH" dirty="0"/>
              <a:t> feature </a:t>
            </a:r>
            <a:r>
              <a:rPr lang="de-CH" dirty="0" err="1"/>
              <a:t>of</a:t>
            </a:r>
            <a:r>
              <a:rPr lang="de-CH" dirty="0"/>
              <a:t> TS </a:t>
            </a:r>
          </a:p>
          <a:p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built</a:t>
            </a:r>
            <a:r>
              <a:rPr lang="de-CH" dirty="0"/>
              <a:t> </a:t>
            </a:r>
            <a:r>
              <a:rPr lang="de-CH" dirty="0" err="1"/>
              <a:t>though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3654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E8AE4-A6F0-41B4-9CC1-E4DC0390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"/>
            <a:ext cx="11655381" cy="1084522"/>
          </a:xfrm>
        </p:spPr>
        <p:txBody>
          <a:bodyPr/>
          <a:lstStyle/>
          <a:p>
            <a:r>
              <a:rPr lang="de-CH"/>
              <a:t>Sum Types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CE84C7-FA68-425F-BB2C-6EF10D3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Sum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aren’t</a:t>
            </a:r>
            <a:r>
              <a:rPr lang="de-CH" dirty="0"/>
              <a:t> a native </a:t>
            </a:r>
            <a:r>
              <a:rPr lang="de-CH" dirty="0" err="1"/>
              <a:t>language</a:t>
            </a:r>
            <a:r>
              <a:rPr lang="de-CH" dirty="0"/>
              <a:t> feature </a:t>
            </a:r>
            <a:r>
              <a:rPr lang="de-CH" dirty="0" err="1"/>
              <a:t>of</a:t>
            </a:r>
            <a:r>
              <a:rPr lang="de-CH" dirty="0"/>
              <a:t> TS </a:t>
            </a:r>
          </a:p>
          <a:p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built</a:t>
            </a:r>
            <a:r>
              <a:rPr lang="de-CH" dirty="0"/>
              <a:t> </a:t>
            </a:r>
            <a:r>
              <a:rPr lang="de-CH" dirty="0" err="1"/>
              <a:t>though</a:t>
            </a:r>
            <a:endParaRPr lang="de-CH" dirty="0"/>
          </a:p>
          <a:p>
            <a:endParaRPr lang="de-CH" dirty="0"/>
          </a:p>
          <a:p>
            <a:r>
              <a:rPr lang="de-CH" dirty="0"/>
              <a:t>Dis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6B33F-7B70-4C2F-89F6-61534C74FB2A}"/>
              </a:ext>
            </a:extLst>
          </p:cNvPr>
          <p:cNvSpPr/>
          <p:nvPr/>
        </p:nvSpPr>
        <p:spPr>
          <a:xfrm>
            <a:off x="3028585" y="2275276"/>
            <a:ext cx="822532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Left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Right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"Right"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Sum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Left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|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Right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Sum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8BB58-601B-445A-98FD-D28116822B11}"/>
              </a:ext>
            </a:extLst>
          </p:cNvPr>
          <p:cNvSpPr/>
          <p:nvPr/>
        </p:nvSpPr>
        <p:spPr>
          <a:xfrm>
            <a:off x="733849" y="5304686"/>
            <a:ext cx="4698722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Either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Sum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Maybe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Either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null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98812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2372-547D-45F9-A517-9281E65F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846F-C7B2-475D-84CC-F96CE0A2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Minimum config for type safety:</a:t>
            </a:r>
          </a:p>
          <a:p>
            <a:pPr lvl="1"/>
            <a:r>
              <a:rPr lang="en-GB" dirty="0"/>
              <a:t>Variables are non-nullable unless explicitly stated</a:t>
            </a:r>
          </a:p>
          <a:p>
            <a:pPr lvl="1"/>
            <a:r>
              <a:rPr lang="en-GB" dirty="0"/>
              <a:t>Expressions and declarations cannot be any unless explicitly stated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Enable </a:t>
            </a:r>
            <a:r>
              <a:rPr lang="en-GB" b="1" dirty="0"/>
              <a:t>all</a:t>
            </a:r>
            <a:r>
              <a:rPr lang="en-GB" dirty="0"/>
              <a:t> strict type checking options with </a:t>
            </a:r>
            <a:r>
              <a:rPr lang="en-GB" b="1" dirty="0"/>
              <a:t>“strict”: true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D7C35-D00A-49AC-88FB-668367E9B6EF}"/>
              </a:ext>
            </a:extLst>
          </p:cNvPr>
          <p:cNvSpPr txBox="1"/>
          <p:nvPr/>
        </p:nvSpPr>
        <p:spPr>
          <a:xfrm>
            <a:off x="838200" y="2743200"/>
            <a:ext cx="1051560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69CD6"/>
                </a:solidFill>
                <a:latin typeface="Consolas" panose="020B0609020204030204" pitchFamily="49" charset="0"/>
              </a:defRPr>
            </a:lvl1pPr>
          </a:lstStyle>
          <a:p>
            <a:r>
              <a:rPr lang="de-CH" dirty="0">
                <a:solidFill>
                  <a:srgbClr val="D4D4D4"/>
                </a:solidFill>
              </a:rPr>
              <a:t>{</a:t>
            </a:r>
          </a:p>
          <a:p>
            <a:r>
              <a:rPr lang="de-CH" dirty="0">
                <a:solidFill>
                  <a:srgbClr val="9CDCFE"/>
                </a:solidFill>
              </a:rPr>
              <a:t>  "</a:t>
            </a:r>
            <a:r>
              <a:rPr lang="de-CH" dirty="0" err="1">
                <a:solidFill>
                  <a:srgbClr val="9CDCFE"/>
                </a:solidFill>
              </a:rPr>
              <a:t>compilerOptions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{</a:t>
            </a:r>
          </a:p>
          <a:p>
            <a:r>
              <a:rPr lang="de-CH" dirty="0">
                <a:solidFill>
                  <a:srgbClr val="9CDCFE"/>
                </a:solidFill>
              </a:rPr>
              <a:t>    "</a:t>
            </a:r>
            <a:r>
              <a:rPr lang="de-CH" dirty="0" err="1">
                <a:solidFill>
                  <a:srgbClr val="9CDCFE"/>
                </a:solidFill>
              </a:rPr>
              <a:t>strictNullChecks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</a:t>
            </a:r>
            <a:r>
              <a:rPr lang="de-CH" dirty="0" err="1"/>
              <a:t>true</a:t>
            </a:r>
            <a:r>
              <a:rPr lang="de-CH" dirty="0">
                <a:solidFill>
                  <a:srgbClr val="D4D4D4"/>
                </a:solidFill>
              </a:rPr>
              <a:t>,</a:t>
            </a:r>
          </a:p>
          <a:p>
            <a:r>
              <a:rPr lang="de-CH" dirty="0">
                <a:solidFill>
                  <a:srgbClr val="9CDCFE"/>
                </a:solidFill>
              </a:rPr>
              <a:t>    "</a:t>
            </a:r>
            <a:r>
              <a:rPr lang="de-CH" dirty="0" err="1">
                <a:solidFill>
                  <a:srgbClr val="9CDCFE"/>
                </a:solidFill>
              </a:rPr>
              <a:t>noImplicitAny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</a:t>
            </a:r>
            <a:r>
              <a:rPr lang="de-CH" dirty="0" err="1"/>
              <a:t>true</a:t>
            </a:r>
            <a:r>
              <a:rPr lang="de-CH" dirty="0">
                <a:solidFill>
                  <a:srgbClr val="D4D4D4"/>
                </a:solidFill>
              </a:rPr>
              <a:t>,</a:t>
            </a:r>
          </a:p>
          <a:p>
            <a:r>
              <a:rPr lang="de-CH" dirty="0">
                <a:solidFill>
                  <a:srgbClr val="6A9955"/>
                </a:solidFill>
              </a:rPr>
              <a:t>    // ...</a:t>
            </a:r>
            <a:endParaRPr lang="de-CH" dirty="0">
              <a:solidFill>
                <a:srgbClr val="D4D4D4"/>
              </a:solidFill>
            </a:endParaRPr>
          </a:p>
          <a:p>
            <a:r>
              <a:rPr lang="de-CH" dirty="0">
                <a:solidFill>
                  <a:srgbClr val="D4D4D4"/>
                </a:solidFill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232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47E8-170D-467E-B9FC-C9164908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Discriminated</a:t>
            </a:r>
            <a:r>
              <a:rPr lang="de-CH" dirty="0"/>
              <a:t> </a:t>
            </a:r>
            <a:r>
              <a:rPr lang="de-CH" dirty="0" err="1"/>
              <a:t>Unions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4E64-5BBB-45D1-B277-75AEA2EA1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8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525EE-9792-49EF-8803-2B87E9EB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Type-Level </a:t>
            </a:r>
            <a:r>
              <a:rPr lang="de-CH" dirty="0" err="1"/>
              <a:t>Programming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F948A-AFC1-4200-9016-D2B579FEB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06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E2E1-F413-49E0-98B3-AD071CC8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Type-Level </a:t>
            </a:r>
            <a:r>
              <a:rPr lang="de-CH" dirty="0" err="1"/>
              <a:t>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DDF5-AD61-4F31-BC05-46AD70668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We’re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-level</a:t>
            </a:r>
          </a:p>
          <a:p>
            <a:r>
              <a:rPr lang="de-CH" dirty="0" err="1"/>
              <a:t>Programming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also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thought</a:t>
            </a:r>
            <a:r>
              <a:rPr lang="de-CH" dirty="0"/>
              <a:t> in </a:t>
            </a:r>
            <a:r>
              <a:rPr lang="de-CH" dirty="0" err="1"/>
              <a:t>types</a:t>
            </a:r>
            <a:endParaRPr lang="de-CH" dirty="0"/>
          </a:p>
          <a:p>
            <a:r>
              <a:rPr lang="en-GB" dirty="0"/>
              <a:t>Allows us to shape and narrow our domain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think of our type expressions as functional programs evaluated via the substitution model</a:t>
            </a:r>
          </a:p>
        </p:txBody>
      </p:sp>
    </p:spTree>
    <p:extLst>
      <p:ext uri="{BB962C8B-B14F-4D97-AF65-F5344CB8AC3E}">
        <p14:creationId xmlns:p14="http://schemas.microsoft.com/office/powerpoint/2010/main" val="443208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02A7-07FE-4CEB-901D-E925AE31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Generics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072D-FED1-4236-933D-CB3B6A737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11" y="1184858"/>
            <a:ext cx="11655380" cy="5013569"/>
          </a:xfrm>
        </p:spPr>
        <p:txBody>
          <a:bodyPr/>
          <a:lstStyle/>
          <a:p>
            <a:r>
              <a:rPr lang="de-CH" dirty="0"/>
              <a:t>Just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mappings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, </a:t>
            </a:r>
            <a:br>
              <a:rPr lang="de-CH" dirty="0"/>
            </a:br>
            <a:r>
              <a:rPr lang="de-CH" dirty="0"/>
              <a:t>                </a:t>
            </a:r>
            <a:r>
              <a:rPr lang="de-CH" dirty="0" err="1"/>
              <a:t>generics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mappings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883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B50A-5F42-427F-8A66-7956A1C6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Type Mapping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6013A-4418-4D47-B925-DF9111C1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92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FBC4-46D9-4D43-9E83-7E93D10F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Conditional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6CFC-1025-4839-9D35-C714FD3F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63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CD7A-848A-44BB-852B-D6D774DA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095C-2CD2-4080-908D-55074062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</a:t>
            </a:r>
            <a:br>
              <a:rPr lang="de-CH" dirty="0"/>
            </a:br>
            <a:r>
              <a:rPr lang="de-CH" b="1" dirty="0"/>
              <a:t>powerful</a:t>
            </a:r>
            <a:r>
              <a:rPr lang="de-CH" dirty="0"/>
              <a:t>, </a:t>
            </a:r>
            <a:r>
              <a:rPr lang="de-CH" b="1" dirty="0" err="1"/>
              <a:t>functional</a:t>
            </a:r>
            <a:r>
              <a:rPr lang="de-CH" b="1" dirty="0"/>
              <a:t>-</a:t>
            </a:r>
            <a:r>
              <a:rPr lang="de-CH" b="1" dirty="0" err="1"/>
              <a:t>language</a:t>
            </a:r>
            <a:r>
              <a:rPr lang="de-CH" b="1" dirty="0"/>
              <a:t>-level</a:t>
            </a:r>
            <a:r>
              <a:rPr lang="de-CH" dirty="0"/>
              <a:t> type </a:t>
            </a:r>
            <a:r>
              <a:rPr lang="de-CH" dirty="0" err="1"/>
              <a:t>system</a:t>
            </a:r>
            <a:br>
              <a:rPr lang="de-CH" dirty="0"/>
            </a:br>
            <a:r>
              <a:rPr lang="de-CH" dirty="0" err="1"/>
              <a:t>built</a:t>
            </a:r>
            <a:r>
              <a:rPr lang="de-CH" dirty="0"/>
              <a:t> </a:t>
            </a:r>
            <a:r>
              <a:rPr lang="de-CH" dirty="0" err="1"/>
              <a:t>into</a:t>
            </a:r>
            <a:br>
              <a:rPr lang="de-CH" dirty="0"/>
            </a:br>
            <a:r>
              <a:rPr lang="de-CH" b="1" dirty="0"/>
              <a:t>JavaScript</a:t>
            </a:r>
            <a:r>
              <a:rPr lang="de-CH" dirty="0"/>
              <a:t>,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, </a:t>
            </a:r>
            <a:r>
              <a:rPr lang="de-CH" dirty="0" err="1"/>
              <a:t>handiest</a:t>
            </a:r>
            <a:r>
              <a:rPr lang="de-CH" dirty="0"/>
              <a:t> </a:t>
            </a:r>
            <a:r>
              <a:rPr lang="de-CH" dirty="0" err="1"/>
              <a:t>languages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time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71A71F-62B7-4B25-9B7E-BE849679B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2" t="52144" r="36932" b="11337"/>
          <a:stretch/>
        </p:blipFill>
        <p:spPr bwMode="auto">
          <a:xfrm>
            <a:off x="8194651" y="3533772"/>
            <a:ext cx="3412985" cy="364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28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E663-E0BD-4762-98C3-801BA1C8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Reading 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4495E-CD63-4CC5-81B8-1162B258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https://www.typescriptlang.org/docs/handbook/advanced-types.html</a:t>
            </a:r>
            <a:endParaRPr lang="de-CH" dirty="0"/>
          </a:p>
          <a:p>
            <a:endParaRPr lang="de-CH" dirty="0">
              <a:hlinkClick r:id="rId3"/>
            </a:endParaRPr>
          </a:p>
          <a:p>
            <a:r>
              <a:rPr lang="de-CH" dirty="0">
                <a:hlinkClick r:id="rId3"/>
              </a:rPr>
              <a:t>https://bartoszmilewski.com/2014/10/28/category-theory-for-programmers-the-preface/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1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AB33-8FAD-48A5-82D5-F400B679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Type-Safety?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62AA-FAC7-41B0-ADB5-CC64D781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Let the compiler help you!</a:t>
            </a:r>
          </a:p>
          <a:p>
            <a:endParaRPr lang="en-GB" dirty="0"/>
          </a:p>
          <a:p>
            <a:r>
              <a:rPr lang="en-GB" dirty="0"/>
              <a:t>Prevents several classes of bugs</a:t>
            </a:r>
          </a:p>
          <a:p>
            <a:endParaRPr lang="en-GB" dirty="0"/>
          </a:p>
          <a:p>
            <a:r>
              <a:rPr lang="en-GB" dirty="0"/>
              <a:t>Less testing effort</a:t>
            </a:r>
          </a:p>
          <a:p>
            <a:endParaRPr lang="en-GB" dirty="0"/>
          </a:p>
          <a:p>
            <a:r>
              <a:rPr lang="en-GB" dirty="0"/>
              <a:t>Write </a:t>
            </a:r>
            <a:r>
              <a:rPr lang="en-GB" i="1" dirty="0"/>
              <a:t>correct</a:t>
            </a:r>
            <a:r>
              <a:rPr lang="en-GB" dirty="0"/>
              <a:t> programs</a:t>
            </a:r>
          </a:p>
          <a:p>
            <a:endParaRPr lang="en-GB" dirty="0"/>
          </a:p>
          <a:p>
            <a:r>
              <a:rPr lang="en-GB" dirty="0"/>
              <a:t>Can be fun too!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207913-EAB9-4EA1-8DEA-84E7F8DAC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15866" r="33601" b="51188"/>
          <a:stretch/>
        </p:blipFill>
        <p:spPr bwMode="auto">
          <a:xfrm>
            <a:off x="6710017" y="2349846"/>
            <a:ext cx="52611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39B-B9F3-4C8B-9951-1D1EA4CF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709A-1209-4069-831A-2AC32435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an intuition for types as a concept</a:t>
            </a:r>
          </a:p>
          <a:p>
            <a:endParaRPr lang="en-GB" dirty="0"/>
          </a:p>
          <a:p>
            <a:r>
              <a:rPr lang="en-GB" dirty="0"/>
              <a:t>See some examples how to use type features of TS effectively</a:t>
            </a:r>
          </a:p>
          <a:p>
            <a:endParaRPr lang="en-GB" dirty="0"/>
          </a:p>
          <a:p>
            <a:r>
              <a:rPr lang="en-GB" dirty="0"/>
              <a:t>Learn about ADTs</a:t>
            </a:r>
          </a:p>
        </p:txBody>
      </p:sp>
    </p:spTree>
    <p:extLst>
      <p:ext uri="{BB962C8B-B14F-4D97-AF65-F5344CB8AC3E}">
        <p14:creationId xmlns:p14="http://schemas.microsoft.com/office/powerpoint/2010/main" val="251650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01DC-8AEC-4125-AF7A-739EC755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Structure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D6AC8-BA51-4175-B8AE-829722183A83}"/>
              </a:ext>
            </a:extLst>
          </p:cNvPr>
          <p:cNvSpPr txBox="1"/>
          <p:nvPr/>
        </p:nvSpPr>
        <p:spPr>
          <a:xfrm>
            <a:off x="2032428" y="1105424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1. </a:t>
            </a:r>
            <a:r>
              <a:rPr lang="de-CH" sz="2800" dirty="0" err="1"/>
              <a:t>Types</a:t>
            </a:r>
            <a:r>
              <a:rPr lang="de-CH" sz="2800" dirty="0"/>
              <a:t> </a:t>
            </a:r>
            <a:r>
              <a:rPr lang="de-CH" sz="2800" dirty="0" err="1"/>
              <a:t>as</a:t>
            </a:r>
            <a:r>
              <a:rPr lang="de-CH" sz="2800" dirty="0"/>
              <a:t> Sets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A4AC9-5921-4652-AE52-BF51850CCB7E}"/>
              </a:ext>
            </a:extLst>
          </p:cNvPr>
          <p:cNvSpPr txBox="1"/>
          <p:nvPr/>
        </p:nvSpPr>
        <p:spPr>
          <a:xfrm>
            <a:off x="217971" y="2575995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2. Basic </a:t>
            </a:r>
            <a:r>
              <a:rPr lang="de-CH" sz="2800" dirty="0" err="1"/>
              <a:t>Types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D5881-B5C9-4C77-B40C-49AABF663105}"/>
              </a:ext>
            </a:extLst>
          </p:cNvPr>
          <p:cNvSpPr txBox="1"/>
          <p:nvPr/>
        </p:nvSpPr>
        <p:spPr>
          <a:xfrm>
            <a:off x="3846886" y="2575995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3. </a:t>
            </a:r>
            <a:r>
              <a:rPr lang="de-CH" sz="2800" dirty="0" err="1"/>
              <a:t>Combining</a:t>
            </a:r>
            <a:r>
              <a:rPr lang="de-CH" sz="2800" dirty="0"/>
              <a:t> </a:t>
            </a:r>
            <a:r>
              <a:rPr lang="de-CH" sz="2800" dirty="0" err="1"/>
              <a:t>Types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1BDC4-9C39-45BF-A6B4-27BD92BC065E}"/>
              </a:ext>
            </a:extLst>
          </p:cNvPr>
          <p:cNvSpPr txBox="1"/>
          <p:nvPr/>
        </p:nvSpPr>
        <p:spPr>
          <a:xfrm>
            <a:off x="3846886" y="4046566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4. </a:t>
            </a:r>
            <a:r>
              <a:rPr lang="de-CH" sz="2800" dirty="0" err="1"/>
              <a:t>Discriminated</a:t>
            </a:r>
            <a:r>
              <a:rPr lang="de-CH" sz="2800" dirty="0"/>
              <a:t> </a:t>
            </a:r>
            <a:r>
              <a:rPr lang="de-CH" sz="2800" dirty="0" err="1"/>
              <a:t>Unions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ECBBA-3D06-42FF-85D1-2EA7D4D2E954}"/>
              </a:ext>
            </a:extLst>
          </p:cNvPr>
          <p:cNvSpPr txBox="1"/>
          <p:nvPr/>
        </p:nvSpPr>
        <p:spPr>
          <a:xfrm>
            <a:off x="2087976" y="5517136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5. ADTs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AFD8E-5B71-473A-8D52-B3C6FF393233}"/>
              </a:ext>
            </a:extLst>
          </p:cNvPr>
          <p:cNvSpPr txBox="1"/>
          <p:nvPr/>
        </p:nvSpPr>
        <p:spPr>
          <a:xfrm>
            <a:off x="8788650" y="1140754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6. Type-Level </a:t>
            </a:r>
            <a:r>
              <a:rPr lang="de-CH" sz="2800" dirty="0" err="1"/>
              <a:t>Programming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DD884-D24E-49BE-A6EB-038595D60121}"/>
              </a:ext>
            </a:extLst>
          </p:cNvPr>
          <p:cNvSpPr txBox="1"/>
          <p:nvPr/>
        </p:nvSpPr>
        <p:spPr>
          <a:xfrm>
            <a:off x="7172457" y="2575995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7. </a:t>
            </a:r>
            <a:r>
              <a:rPr lang="de-CH" sz="2800" dirty="0" err="1"/>
              <a:t>Mapped</a:t>
            </a:r>
            <a:r>
              <a:rPr lang="de-CH" sz="2800" dirty="0"/>
              <a:t> </a:t>
            </a:r>
            <a:r>
              <a:rPr lang="de-CH" sz="2800" dirty="0" err="1"/>
              <a:t>Types</a:t>
            </a:r>
            <a:endParaRPr lang="en-GB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6484B-C202-4772-A210-7E60C74160B3}"/>
              </a:ext>
            </a:extLst>
          </p:cNvPr>
          <p:cNvSpPr txBox="1"/>
          <p:nvPr/>
        </p:nvSpPr>
        <p:spPr>
          <a:xfrm>
            <a:off x="10404842" y="2575995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8. </a:t>
            </a:r>
            <a:r>
              <a:rPr lang="de-CH" sz="2800" dirty="0" err="1"/>
              <a:t>Conditional</a:t>
            </a:r>
            <a:r>
              <a:rPr lang="de-CH" sz="2800" dirty="0"/>
              <a:t> </a:t>
            </a:r>
            <a:r>
              <a:rPr lang="de-CH" sz="2800" dirty="0" err="1"/>
              <a:t>Types</a:t>
            </a:r>
            <a:endParaRPr lang="en-GB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D50F47-1219-40DC-8568-55D96156687C}"/>
              </a:ext>
            </a:extLst>
          </p:cNvPr>
          <p:cNvSpPr txBox="1"/>
          <p:nvPr/>
        </p:nvSpPr>
        <p:spPr>
          <a:xfrm>
            <a:off x="8788650" y="4046566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9. </a:t>
            </a:r>
            <a:r>
              <a:rPr lang="de-CH" sz="2800" dirty="0" err="1"/>
              <a:t>Conditional</a:t>
            </a:r>
            <a:r>
              <a:rPr lang="de-CH" sz="2800" dirty="0"/>
              <a:t> </a:t>
            </a:r>
            <a:r>
              <a:rPr lang="de-CH" sz="2800" dirty="0" err="1"/>
              <a:t>Mapped</a:t>
            </a:r>
            <a:r>
              <a:rPr lang="de-CH" sz="2800" dirty="0"/>
              <a:t> </a:t>
            </a:r>
            <a:r>
              <a:rPr lang="de-CH" sz="2800" dirty="0" err="1"/>
              <a:t>Types</a:t>
            </a:r>
            <a:endParaRPr lang="en-GB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B18C9D-3DE1-4665-BA8A-879278AC34B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693971" y="2185424"/>
            <a:ext cx="1814457" cy="39057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5E9173-93A4-4B86-B755-31C2ACBBEE0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508428" y="2185424"/>
            <a:ext cx="1814458" cy="39057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9D7834-43EA-4D1A-AF9C-63BACFDD212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322886" y="3655995"/>
            <a:ext cx="0" cy="39057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9ACF70-29E1-4ED4-8259-737C9A3B8C4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693971" y="3655995"/>
            <a:ext cx="1870005" cy="186114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D2AB2B-BFD8-4047-9A42-CE03BEC36D3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563976" y="5126566"/>
            <a:ext cx="1758910" cy="390570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392276-1B8B-445D-8120-BCB6F5D7DBA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0264650" y="3655995"/>
            <a:ext cx="1616192" cy="39057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AFD27D-0CB0-46A5-A0A6-DBFB5AB36C5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648457" y="3655995"/>
            <a:ext cx="1616193" cy="39057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34738E-C47E-45CD-BBC2-3C577E5C74D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648457" y="2220754"/>
            <a:ext cx="1616193" cy="35524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9E9F12-1FED-457C-9735-D4F43029500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264650" y="2220754"/>
            <a:ext cx="1616192" cy="35524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4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FB20D-4FBC-4EAC-A550-CF78612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Sets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50146-5B41-494D-B731-931814503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44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EE7-8114-4DD7-88DF-62B74099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0128-E923-4F65-A95F-8070D686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Looking at types as sets helps to understand the underlying concepts</a:t>
            </a:r>
          </a:p>
          <a:p>
            <a:endParaRPr lang="en-GB" dirty="0"/>
          </a:p>
          <a:p>
            <a:r>
              <a:rPr lang="en-GB" dirty="0"/>
              <a:t>Types can be described with </a:t>
            </a:r>
            <a:br>
              <a:rPr lang="en-GB" dirty="0"/>
            </a:br>
            <a:r>
              <a:rPr lang="en-GB" dirty="0"/>
              <a:t>simple algebra</a:t>
            </a:r>
          </a:p>
          <a:p>
            <a:endParaRPr lang="en-GB" dirty="0"/>
          </a:p>
          <a:p>
            <a:r>
              <a:rPr lang="en-GB" dirty="0"/>
              <a:t>What is a Set? A collection of Objects</a:t>
            </a:r>
          </a:p>
          <a:p>
            <a:endParaRPr lang="en-GB" dirty="0"/>
          </a:p>
          <a:p>
            <a:r>
              <a:rPr lang="en-GB" dirty="0"/>
              <a:t>What is a Type? A class of Objects</a:t>
            </a:r>
            <a:br>
              <a:rPr lang="en-GB" dirty="0"/>
            </a:br>
            <a:r>
              <a:rPr lang="en-GB" dirty="0"/>
              <a:t>confining to a set of constraints</a:t>
            </a:r>
            <a:br>
              <a:rPr lang="en-GB" dirty="0"/>
            </a:b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04CE8A-6082-47D7-A6EA-73137BCA4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t="17649" r="14779" b="48406"/>
          <a:stretch/>
        </p:blipFill>
        <p:spPr bwMode="auto">
          <a:xfrm>
            <a:off x="6140475" y="2733686"/>
            <a:ext cx="5592417" cy="375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2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1989</Words>
  <Application>Microsoft Office PowerPoint</Application>
  <PresentationFormat>Widescreen</PresentationFormat>
  <Paragraphs>432</Paragraphs>
  <Slides>47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Consolas</vt:lpstr>
      <vt:lpstr>Roboto</vt:lpstr>
      <vt:lpstr>Office Theme</vt:lpstr>
      <vt:lpstr>It’s a Type of Magic</vt:lpstr>
      <vt:lpstr>PowerPoint Presentation</vt:lpstr>
      <vt:lpstr>PowerPoint Presentation</vt:lpstr>
      <vt:lpstr>Typescript Config</vt:lpstr>
      <vt:lpstr>Why Type-Safety?</vt:lpstr>
      <vt:lpstr>Goals</vt:lpstr>
      <vt:lpstr>Structure</vt:lpstr>
      <vt:lpstr>Types as Sets</vt:lpstr>
      <vt:lpstr>Types as Sets</vt:lpstr>
      <vt:lpstr>Intuition: Counting inhabitants</vt:lpstr>
      <vt:lpstr>Structural Type Equality</vt:lpstr>
      <vt:lpstr>Basic Types</vt:lpstr>
      <vt:lpstr>Singleton Types</vt:lpstr>
      <vt:lpstr>Top Types</vt:lpstr>
      <vt:lpstr>Example of using unknown</vt:lpstr>
      <vt:lpstr>Bottom Type</vt:lpstr>
      <vt:lpstr>Type as Sets</vt:lpstr>
      <vt:lpstr>Combining Types</vt:lpstr>
      <vt:lpstr>Intersection Type</vt:lpstr>
      <vt:lpstr>Union Type</vt:lpstr>
      <vt:lpstr>Some set algebra</vt:lpstr>
      <vt:lpstr>Example of using Union Types</vt:lpstr>
      <vt:lpstr>Example of using Union Types</vt:lpstr>
      <vt:lpstr>Discriminated Unions</vt:lpstr>
      <vt:lpstr>Opaque Types</vt:lpstr>
      <vt:lpstr>Opaque Types</vt:lpstr>
      <vt:lpstr>Opaque Types</vt:lpstr>
      <vt:lpstr>Discriminated Unions</vt:lpstr>
      <vt:lpstr>Example of using Discriminated Unions</vt:lpstr>
      <vt:lpstr>Exhaustiveness Checking</vt:lpstr>
      <vt:lpstr>Example of using Discriminated Unions</vt:lpstr>
      <vt:lpstr>Example of using Discriminated Unions</vt:lpstr>
      <vt:lpstr>Another Example of using Union Types</vt:lpstr>
      <vt:lpstr>Algebraic Data Types</vt:lpstr>
      <vt:lpstr>Product Type</vt:lpstr>
      <vt:lpstr>Product Type</vt:lpstr>
      <vt:lpstr>Product Type</vt:lpstr>
      <vt:lpstr>Sum Types</vt:lpstr>
      <vt:lpstr>Sum Types</vt:lpstr>
      <vt:lpstr>Discriminated Unions</vt:lpstr>
      <vt:lpstr>Type-Level Programming</vt:lpstr>
      <vt:lpstr>Type-Level Programming</vt:lpstr>
      <vt:lpstr>Generics are Functions</vt:lpstr>
      <vt:lpstr>Type Mapping</vt:lpstr>
      <vt:lpstr>Conditional Types</vt:lpstr>
      <vt:lpstr>Conclusion</vt:lpstr>
      <vt:lpstr>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 type of Magic</dc:title>
  <dc:creator>Mekesser, Yacine</dc:creator>
  <cp:lastModifiedBy>Mekesser, Yacine</cp:lastModifiedBy>
  <cp:revision>64</cp:revision>
  <dcterms:created xsi:type="dcterms:W3CDTF">2019-09-02T09:15:31Z</dcterms:created>
  <dcterms:modified xsi:type="dcterms:W3CDTF">2019-09-05T10:36:36Z</dcterms:modified>
</cp:coreProperties>
</file>