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548B207F-A862-4328-B312-68FCE190D5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But before, mention difference conda and venv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7579718-A9FD-469D-A400-D492C54A9BF0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Don't know how you have setup your working environment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Several actors involved, relatively complex architecture if not used to it, involving several technologies: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Secure shells (SSH) connections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Virtual environments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Various OS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setup of this architecture is referred to as </a:t>
            </a:r>
            <a:r>
              <a:rPr b="1" lang="en-US" sz="2000" spc="-1" strike="noStrike">
                <a:latin typeface="Arial"/>
              </a:rPr>
              <a:t>IT operations</a:t>
            </a:r>
            <a:r>
              <a:rPr b="0" lang="en-US" sz="2000" spc="-1" strike="noStrike">
                <a:latin typeface="Arial"/>
              </a:rPr>
              <a:t>, as opposed to </a:t>
            </a:r>
            <a:r>
              <a:rPr b="1" lang="en-US" sz="2000" spc="-1" strike="noStrike">
                <a:latin typeface="Arial"/>
              </a:rPr>
              <a:t>development</a:t>
            </a:r>
            <a:r>
              <a:rPr b="0" lang="en-US" sz="2000" spc="-1" strike="noStrike">
                <a:latin typeface="Arial"/>
              </a:rPr>
              <a:t>, which encompasses the actual action of writing code.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They come hand in hand,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Following this architecture we can only work in a notebook. Notebooks are great! But they are rather limited in terms of functionality: let's see how and why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CBBE6E6-4E98-495E-BAAA-A7465A4D537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Don't know how you have setup your working environment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Several actors involved, relatively complex architecture if not used to it, involving several technologies: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Secure shells (SSH) connections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Virtual environments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Various OS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setup of this architecture is referred to as </a:t>
            </a:r>
            <a:r>
              <a:rPr b="1" lang="en-US" sz="2000" spc="-1" strike="noStrike">
                <a:latin typeface="Arial"/>
              </a:rPr>
              <a:t>IT operations</a:t>
            </a:r>
            <a:r>
              <a:rPr b="0" lang="en-US" sz="2000" spc="-1" strike="noStrike">
                <a:latin typeface="Arial"/>
              </a:rPr>
              <a:t>, as opposed to </a:t>
            </a:r>
            <a:r>
              <a:rPr b="1" lang="en-US" sz="2000" spc="-1" strike="noStrike">
                <a:latin typeface="Arial"/>
              </a:rPr>
              <a:t>development</a:t>
            </a:r>
            <a:r>
              <a:rPr b="0" lang="en-US" sz="2000" spc="-1" strike="noStrike">
                <a:latin typeface="Arial"/>
              </a:rPr>
              <a:t>, which encompasses the actual action of writing code.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They come hand in hand,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Following this architecture we can only work in a notebook. Notebooks are great! But they are rather limited in terms of functionality: let's see how and why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211C51C-4A46-4A66-B757-9A57993A19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3E6D16F-4F5A-43B6-8784-A591A433AD0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B321706-1D41-4462-937E-3013567FA817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E3D4E732-7F24-4D1A-BB87-22A00BF51EA4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Switch to folder 4_modularization_documentation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1A1278A-A0F1-4A52-AE33-86CA72D011A2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CA471C8-9E87-4A1A-A404-34B7FFF88CA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2D0C110-A06B-42AD-BB9C-1F418DF56B29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A6C3440-2CCB-4B18-BC76-50D1F8889E5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A6882B5-1753-427C-9385-BC6961ECDDE2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8DC350D-3346-40F6-AE1A-1AEECF5B46FF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31B01FC-7EEE-40C1-B5A4-6097AA8EAE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Calibri"/>
              </a:rPr>
              <a:t>Some commands are specific to certain shells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1BC2740-DEE7-4D48-B64A-9D46D8C138E4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Calibri"/>
              </a:rPr>
              <a:t>Some commands are specific to certain shells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E3F7AEF-97D9-48EB-8819-A9A3AABB38EE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2 terminals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the 2 terminals you have zsh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Sow the 3 shells bash zsh and sh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A70F0B5-173E-4B0A-896E-0C4768EA28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Calibri"/>
              </a:rPr>
              <a:t>Give example with hello world in bashrc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D39148E-1C99-4CD8-8ECD-7F4E6C228798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Calibri"/>
              </a:rPr>
              <a:t>Touch a file with vim, show it in the file explorer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EB1AD18-F70D-4676-9029-8ED7086C7828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example with git aliases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7559B19-57B9-4DB2-8314-CF9408E99F32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example with git aliases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88C7DC2-46DE-41C3-8BEF-E55ADD1200E6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example with git aliases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4A04900-979E-4BEF-B4A4-0309133BF1AB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Don't know how you have setup your working environment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* Several actors involved, relatively complex architecture if not used to it, involving several technologies: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Secure shells (SSH) connections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Virtual environments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Various OS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setup of this architecture is referred to as </a:t>
            </a:r>
            <a:r>
              <a:rPr b="1" lang="en-US" sz="2000" spc="-1" strike="noStrike">
                <a:latin typeface="Arial"/>
              </a:rPr>
              <a:t>IT operations</a:t>
            </a:r>
            <a:r>
              <a:rPr b="0" lang="en-US" sz="2000" spc="-1" strike="noStrike">
                <a:latin typeface="Arial"/>
              </a:rPr>
              <a:t>, as opposed to </a:t>
            </a:r>
            <a:r>
              <a:rPr b="1" lang="en-US" sz="2000" spc="-1" strike="noStrike">
                <a:latin typeface="Arial"/>
              </a:rPr>
              <a:t>development</a:t>
            </a:r>
            <a:r>
              <a:rPr b="0" lang="en-US" sz="2000" spc="-1" strike="noStrike">
                <a:latin typeface="Arial"/>
              </a:rPr>
              <a:t>, which encompasses the actual action of writing code.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They come hand in hand,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Following this architecture we can only work in a notebook. Notebooks are great! But they are rather limited in terms of functionality: let's see how and why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CA01F7A-3F2A-4FAE-B95D-0F1BCDA131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example with git aliases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478EE19-DAC5-4B1F-A521-C2B1FBBDFC4B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Show example with git aliases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B0B8B34-EC7E-45EF-930B-542EC94CECD9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Demo: move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B2E1B64-0C9A-42CF-BE73-2A3D84465D68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..things will get clearer with a diagram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C0D02B4-4547-49F4-B437-705609409040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Desrcribe the scheme --&gt; practice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733CD8A1-F9AC-4A00-86B3-9879329AF53F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240" y="4601520"/>
            <a:ext cx="1012320" cy="2015640"/>
            <a:chOff x="3240" y="4601520"/>
            <a:chExt cx="1012320" cy="2015640"/>
          </a:xfrm>
        </p:grpSpPr>
        <p:sp>
          <p:nvSpPr>
            <p:cNvPr id="1" name="Isosceles Triangle 1"/>
            <p:cNvSpPr/>
            <p:nvPr/>
          </p:nvSpPr>
          <p:spPr>
            <a:xfrm rot="5400000">
              <a:off x="-498240" y="5103000"/>
              <a:ext cx="2015640" cy="1012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tangle 1"/>
            <p:cNvSpPr/>
            <p:nvPr/>
          </p:nvSpPr>
          <p:spPr>
            <a:xfrm rot="2700000">
              <a:off x="427680" y="5727240"/>
              <a:ext cx="483840" cy="48384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" name="Group 2"/>
          <p:cNvGrpSpPr/>
          <p:nvPr/>
        </p:nvGrpSpPr>
        <p:grpSpPr>
          <a:xfrm>
            <a:off x="11219400" y="361800"/>
            <a:ext cx="970920" cy="1933560"/>
            <a:chOff x="11219400" y="361800"/>
            <a:chExt cx="970920" cy="1933560"/>
          </a:xfrm>
        </p:grpSpPr>
        <p:sp>
          <p:nvSpPr>
            <p:cNvPr id="4" name="Rectangle 2"/>
            <p:cNvSpPr/>
            <p:nvPr/>
          </p:nvSpPr>
          <p:spPr>
            <a:xfrm rot="2700000">
              <a:off x="11322000" y="1433520"/>
              <a:ext cx="491400" cy="4914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Isosceles Triangle 2"/>
            <p:cNvSpPr/>
            <p:nvPr/>
          </p:nvSpPr>
          <p:spPr>
            <a:xfrm rot="16200000">
              <a:off x="10738080" y="843120"/>
              <a:ext cx="1933560" cy="97092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" name="Group 1"/>
          <p:cNvGrpSpPr/>
          <p:nvPr/>
        </p:nvGrpSpPr>
        <p:grpSpPr>
          <a:xfrm>
            <a:off x="11565000" y="4572000"/>
            <a:ext cx="625680" cy="1244880"/>
            <a:chOff x="11565000" y="4572000"/>
            <a:chExt cx="625680" cy="1244880"/>
          </a:xfrm>
        </p:grpSpPr>
        <p:sp>
          <p:nvSpPr>
            <p:cNvPr id="7" name="Isosceles Triangle 1"/>
            <p:cNvSpPr/>
            <p:nvPr/>
          </p:nvSpPr>
          <p:spPr>
            <a:xfrm flipH="1" rot="16200000">
              <a:off x="11255040" y="4881600"/>
              <a:ext cx="1244880" cy="625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Rectangle 1"/>
            <p:cNvSpPr/>
            <p:nvPr/>
          </p:nvSpPr>
          <p:spPr>
            <a:xfrm flipH="1" rot="18903000">
              <a:off x="11626920" y="5267520"/>
              <a:ext cx="297720" cy="29880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" name="Group 2"/>
          <p:cNvGrpSpPr/>
          <p:nvPr/>
        </p:nvGrpSpPr>
        <p:grpSpPr>
          <a:xfrm>
            <a:off x="-1080" y="1281960"/>
            <a:ext cx="626400" cy="1248120"/>
            <a:chOff x="-1080" y="1281960"/>
            <a:chExt cx="626400" cy="1248120"/>
          </a:xfrm>
        </p:grpSpPr>
        <p:sp>
          <p:nvSpPr>
            <p:cNvPr id="10" name="Rectangle 2"/>
            <p:cNvSpPr/>
            <p:nvPr/>
          </p:nvSpPr>
          <p:spPr>
            <a:xfrm flipH="1" rot="18900000">
              <a:off x="242280" y="1973520"/>
              <a:ext cx="316800" cy="3168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Isosceles Triangle 2"/>
            <p:cNvSpPr/>
            <p:nvPr/>
          </p:nvSpPr>
          <p:spPr>
            <a:xfrm flipH="1" rot="5400000">
              <a:off x="-311760" y="1592640"/>
              <a:ext cx="1248120" cy="62640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3240" y="4601520"/>
            <a:ext cx="1012320" cy="2015640"/>
            <a:chOff x="3240" y="4601520"/>
            <a:chExt cx="1012320" cy="2015640"/>
          </a:xfrm>
        </p:grpSpPr>
        <p:sp>
          <p:nvSpPr>
            <p:cNvPr id="51" name="Isosceles Triangle 1"/>
            <p:cNvSpPr/>
            <p:nvPr/>
          </p:nvSpPr>
          <p:spPr>
            <a:xfrm rot="5400000">
              <a:off x="-498240" y="5103000"/>
              <a:ext cx="2015640" cy="1012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Rectangle 1"/>
            <p:cNvSpPr/>
            <p:nvPr/>
          </p:nvSpPr>
          <p:spPr>
            <a:xfrm rot="2700000">
              <a:off x="427680" y="5727240"/>
              <a:ext cx="483840" cy="48384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3" name="Group 2"/>
          <p:cNvGrpSpPr/>
          <p:nvPr/>
        </p:nvGrpSpPr>
        <p:grpSpPr>
          <a:xfrm>
            <a:off x="11219400" y="361800"/>
            <a:ext cx="970920" cy="1933560"/>
            <a:chOff x="11219400" y="361800"/>
            <a:chExt cx="970920" cy="1933560"/>
          </a:xfrm>
        </p:grpSpPr>
        <p:sp>
          <p:nvSpPr>
            <p:cNvPr id="54" name="Rectangle 2"/>
            <p:cNvSpPr/>
            <p:nvPr/>
          </p:nvSpPr>
          <p:spPr>
            <a:xfrm rot="2700000">
              <a:off x="11322000" y="1433520"/>
              <a:ext cx="491400" cy="4914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Isosceles Triangle 2"/>
            <p:cNvSpPr/>
            <p:nvPr/>
          </p:nvSpPr>
          <p:spPr>
            <a:xfrm rot="16200000">
              <a:off x="10738080" y="843120"/>
              <a:ext cx="1933560" cy="97092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3240" y="4601520"/>
            <a:ext cx="1012320" cy="2015640"/>
            <a:chOff x="3240" y="4601520"/>
            <a:chExt cx="1012320" cy="2015640"/>
          </a:xfrm>
        </p:grpSpPr>
        <p:sp>
          <p:nvSpPr>
            <p:cNvPr id="95" name="Isosceles Triangle 1"/>
            <p:cNvSpPr/>
            <p:nvPr/>
          </p:nvSpPr>
          <p:spPr>
            <a:xfrm rot="5400000">
              <a:off x="-498240" y="5103000"/>
              <a:ext cx="2015640" cy="1012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Rectangle 1"/>
            <p:cNvSpPr/>
            <p:nvPr/>
          </p:nvSpPr>
          <p:spPr>
            <a:xfrm rot="2700000">
              <a:off x="427680" y="5727240"/>
              <a:ext cx="483840" cy="48384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7" name="Group 2"/>
          <p:cNvGrpSpPr/>
          <p:nvPr/>
        </p:nvGrpSpPr>
        <p:grpSpPr>
          <a:xfrm>
            <a:off x="11219400" y="361800"/>
            <a:ext cx="970920" cy="1933560"/>
            <a:chOff x="11219400" y="361800"/>
            <a:chExt cx="970920" cy="1933560"/>
          </a:xfrm>
        </p:grpSpPr>
        <p:sp>
          <p:nvSpPr>
            <p:cNvPr id="98" name="Rectangle 2"/>
            <p:cNvSpPr/>
            <p:nvPr/>
          </p:nvSpPr>
          <p:spPr>
            <a:xfrm rot="2700000">
              <a:off x="11322000" y="1433520"/>
              <a:ext cx="491400" cy="4914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Isosceles Triangle 2"/>
            <p:cNvSpPr/>
            <p:nvPr/>
          </p:nvSpPr>
          <p:spPr>
            <a:xfrm rot="16200000">
              <a:off x="10738080" y="843120"/>
              <a:ext cx="1933560" cy="97092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3240" y="4601520"/>
            <a:ext cx="1012320" cy="2015640"/>
            <a:chOff x="3240" y="4601520"/>
            <a:chExt cx="1012320" cy="2015640"/>
          </a:xfrm>
        </p:grpSpPr>
        <p:sp>
          <p:nvSpPr>
            <p:cNvPr id="139" name="Isosceles Triangle 1"/>
            <p:cNvSpPr/>
            <p:nvPr/>
          </p:nvSpPr>
          <p:spPr>
            <a:xfrm rot="5400000">
              <a:off x="-498240" y="5103000"/>
              <a:ext cx="2015640" cy="1012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Rectangle 1"/>
            <p:cNvSpPr/>
            <p:nvPr/>
          </p:nvSpPr>
          <p:spPr>
            <a:xfrm rot="2700000">
              <a:off x="427680" y="5727240"/>
              <a:ext cx="483840" cy="48384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1" name="Group 2"/>
          <p:cNvGrpSpPr/>
          <p:nvPr/>
        </p:nvGrpSpPr>
        <p:grpSpPr>
          <a:xfrm>
            <a:off x="11219400" y="361800"/>
            <a:ext cx="970920" cy="1933560"/>
            <a:chOff x="11219400" y="361800"/>
            <a:chExt cx="970920" cy="1933560"/>
          </a:xfrm>
        </p:grpSpPr>
        <p:sp>
          <p:nvSpPr>
            <p:cNvPr id="142" name="Rectangle 2"/>
            <p:cNvSpPr/>
            <p:nvPr/>
          </p:nvSpPr>
          <p:spPr>
            <a:xfrm rot="2700000">
              <a:off x="11322000" y="1433520"/>
              <a:ext cx="491400" cy="4914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Isosceles Triangle 2"/>
            <p:cNvSpPr/>
            <p:nvPr/>
          </p:nvSpPr>
          <p:spPr>
            <a:xfrm rot="16200000">
              <a:off x="10738080" y="843120"/>
              <a:ext cx="1933560" cy="97092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"/>
          <p:cNvGrpSpPr/>
          <p:nvPr/>
        </p:nvGrpSpPr>
        <p:grpSpPr>
          <a:xfrm>
            <a:off x="3240" y="4601520"/>
            <a:ext cx="1012320" cy="2015640"/>
            <a:chOff x="3240" y="4601520"/>
            <a:chExt cx="1012320" cy="2015640"/>
          </a:xfrm>
        </p:grpSpPr>
        <p:sp>
          <p:nvSpPr>
            <p:cNvPr id="183" name="Isosceles Triangle 1"/>
            <p:cNvSpPr/>
            <p:nvPr/>
          </p:nvSpPr>
          <p:spPr>
            <a:xfrm rot="5400000">
              <a:off x="-498240" y="5103000"/>
              <a:ext cx="2015640" cy="1012320"/>
            </a:xfrm>
            <a:prstGeom prst="triangle">
              <a:avLst>
                <a:gd name="adj" fmla="val 50000"/>
              </a:avLst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Rectangle 1"/>
            <p:cNvSpPr/>
            <p:nvPr/>
          </p:nvSpPr>
          <p:spPr>
            <a:xfrm rot="2700000">
              <a:off x="427680" y="5727240"/>
              <a:ext cx="483840" cy="48384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5" name="Group 2"/>
          <p:cNvGrpSpPr/>
          <p:nvPr/>
        </p:nvGrpSpPr>
        <p:grpSpPr>
          <a:xfrm>
            <a:off x="11219400" y="361800"/>
            <a:ext cx="970920" cy="1933560"/>
            <a:chOff x="11219400" y="361800"/>
            <a:chExt cx="970920" cy="1933560"/>
          </a:xfrm>
        </p:grpSpPr>
        <p:sp>
          <p:nvSpPr>
            <p:cNvPr id="186" name="Rectangle 2"/>
            <p:cNvSpPr/>
            <p:nvPr/>
          </p:nvSpPr>
          <p:spPr>
            <a:xfrm rot="2700000">
              <a:off x="11322000" y="1433520"/>
              <a:ext cx="491400" cy="491400"/>
            </a:xfrm>
            <a:prstGeom prst="rect">
              <a:avLst/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Isosceles Triangle 2"/>
            <p:cNvSpPr/>
            <p:nvPr/>
          </p:nvSpPr>
          <p:spPr>
            <a:xfrm rot="16200000">
              <a:off x="10738080" y="843120"/>
              <a:ext cx="1933560" cy="970920"/>
            </a:xfrm>
            <a:prstGeom prst="triangle">
              <a:avLst>
                <a:gd name="adj" fmla="val 50000"/>
              </a:avLst>
            </a:prstGeom>
            <a:solidFill>
              <a:srgbClr val="007f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realpython.com/lessons/type-hinting/#:~:text=Type%20hinting%20is%20a%20formal,type%20information%20to%20a%20function" TargetMode="External"/><Relationship Id="rId2" Type="http://schemas.openxmlformats.org/officeDocument/2006/relationships/hyperlink" Target="https://stackoverflow.com/a/24385103" TargetMode="External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realpython.com/pypi-publish-python-packag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bic-berkeley.github.io/psych-214-fall-2016/using_pythonpath.html" TargetMode="External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windows/wsl/install" TargetMode="External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wnload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docs.python-guide.org/" TargetMode="External"/><Relationship Id="rId2" Type="http://schemas.openxmlformats.org/officeDocument/2006/relationships/hyperlink" Target="https://towardsdatascience.com/structure-and-automated-workflow-for-a-machine-learning-project-part-2-b5b420625102" TargetMode="External"/><Relationship Id="rId3" Type="http://schemas.openxmlformats.org/officeDocument/2006/relationships/hyperlink" Target="https://refactoring.guru/" TargetMode="External"/><Relationship Id="rId4" Type="http://schemas.openxmlformats.org/officeDocument/2006/relationships/hyperlink" Target="https://github.com/jlevy/the-art-of-command-line/blob/master/README.md" TargetMode="External"/><Relationship Id="rId5" Type="http://schemas.openxmlformats.org/officeDocument/2006/relationships/hyperlink" Target="https://missing.csail.mit.edu/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67880" y="500760"/>
            <a:ext cx="8854920" cy="110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7000"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Lato Light"/>
              </a:rPr>
              <a:t>Good Practices for developing in python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4848480" y="2514600"/>
            <a:ext cx="2494080" cy="249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23240" y="576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Conda or venv?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Conda is a general package manager, it is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not limited to python packages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Venv is a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lighter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,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faster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,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python-exclusive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package manager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Both support pip installation although you should privilege conda in the case of conda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rafik 2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23240" y="576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Conda/venv commands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81400" y="1371600"/>
            <a:ext cx="11027880" cy="43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Virtual environments: lessons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915120" y="143064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Verdana"/>
              </a:rPr>
              <a:t>which python3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Verdana"/>
              </a:rPr>
              <a:t> : tells you which python interpreter you are using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Verdana"/>
              </a:rPr>
              <a:t>python3 –m pip install mypackage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Verdana"/>
              </a:rPr>
              <a:t>: make sure that we use the pip installer associated with the python3 interpreter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 kernel is the interface between jupyter and a python interpreter: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python3 –m ipython kernel install --name "my-kernel" --user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: install the current python3 interpreter as a kernel we can use in jupyter notebook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1. Notebooks: limitations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: abgerundete Ecken 5"/>
          <p:cNvSpPr/>
          <p:nvPr/>
        </p:nvSpPr>
        <p:spPr>
          <a:xfrm>
            <a:off x="6732720" y="1520280"/>
            <a:ext cx="3789000" cy="4110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6" name="Grafik 6" descr="Ein Bild, das ClipArt enthält.&#10;&#10;Beschreibung automatisch generiert."/>
          <p:cNvPicPr/>
          <p:nvPr/>
        </p:nvPicPr>
        <p:blipFill>
          <a:blip r:embed="rId1"/>
          <a:srcRect l="2769" t="14714" r="63513" b="16758"/>
          <a:stretch/>
        </p:blipFill>
        <p:spPr>
          <a:xfrm>
            <a:off x="7035480" y="1682280"/>
            <a:ext cx="714960" cy="722520"/>
          </a:xfrm>
          <a:prstGeom prst="rect">
            <a:avLst/>
          </a:prstGeom>
          <a:ln w="0">
            <a:noFill/>
          </a:ln>
        </p:spPr>
      </p:pic>
      <p:pic>
        <p:nvPicPr>
          <p:cNvPr id="307" name="Grafik 8" descr="Laptop Silhouette"/>
          <p:cNvPicPr/>
          <p:nvPr/>
        </p:nvPicPr>
        <p:blipFill>
          <a:blip r:embed="rId2"/>
          <a:stretch/>
        </p:blipFill>
        <p:spPr>
          <a:xfrm>
            <a:off x="7791120" y="384840"/>
            <a:ext cx="1375200" cy="1366200"/>
          </a:xfrm>
          <a:prstGeom prst="rect">
            <a:avLst/>
          </a:prstGeom>
          <a:ln w="0">
            <a:noFill/>
          </a:ln>
        </p:spPr>
      </p:pic>
      <p:grpSp>
        <p:nvGrpSpPr>
          <p:cNvPr id="308" name="Gruppieren 18"/>
          <p:cNvGrpSpPr/>
          <p:nvPr/>
        </p:nvGrpSpPr>
        <p:grpSpPr>
          <a:xfrm>
            <a:off x="10347480" y="3277080"/>
            <a:ext cx="4797000" cy="363960"/>
            <a:chOff x="10347480" y="3277080"/>
            <a:chExt cx="4797000" cy="363960"/>
          </a:xfrm>
        </p:grpSpPr>
        <p:sp>
          <p:nvSpPr>
            <p:cNvPr id="309" name="Zylinder 11"/>
            <p:cNvSpPr/>
            <p:nvPr/>
          </p:nvSpPr>
          <p:spPr>
            <a:xfrm rot="5400000">
              <a:off x="12574440" y="1070280"/>
              <a:ext cx="343080" cy="4797000"/>
            </a:xfrm>
            <a:prstGeom prst="can">
              <a:avLst>
                <a:gd name="adj" fmla="val 25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Textfeld 17"/>
            <p:cNvSpPr/>
            <p:nvPr/>
          </p:nvSpPr>
          <p:spPr>
            <a:xfrm>
              <a:off x="10533240" y="3277080"/>
              <a:ext cx="274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SSH tunnel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11" name="Grafik 20" descr="Ein Bild, das ClipArt enthält.&#10;&#10;Beschreibung automatisch generiert."/>
          <p:cNvPicPr/>
          <p:nvPr/>
        </p:nvPicPr>
        <p:blipFill>
          <a:blip r:embed="rId3"/>
          <a:srcRect l="16482" t="0" r="21722" b="-678"/>
          <a:stretch/>
        </p:blipFill>
        <p:spPr>
          <a:xfrm>
            <a:off x="7686360" y="2979720"/>
            <a:ext cx="1035000" cy="959760"/>
          </a:xfrm>
          <a:prstGeom prst="rect">
            <a:avLst/>
          </a:prstGeom>
          <a:ln w="0">
            <a:noFill/>
          </a:ln>
        </p:spPr>
      </p:pic>
      <p:sp>
        <p:nvSpPr>
          <p:cNvPr id="312" name="Textfeld 21"/>
          <p:cNvSpPr/>
          <p:nvPr/>
        </p:nvSpPr>
        <p:spPr>
          <a:xfrm>
            <a:off x="9168120" y="3274920"/>
            <a:ext cx="274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 8888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Grafik 27" descr="Ein Bild, das Text, ClipArt enthält.&#10;&#10;Beschreibung automatisch generiert."/>
          <p:cNvPicPr/>
          <p:nvPr/>
        </p:nvPicPr>
        <p:blipFill>
          <a:blip r:embed="rId4"/>
          <a:stretch/>
        </p:blipFill>
        <p:spPr>
          <a:xfrm>
            <a:off x="11146320" y="2353680"/>
            <a:ext cx="928800" cy="917640"/>
          </a:xfrm>
          <a:prstGeom prst="rect">
            <a:avLst/>
          </a:prstGeom>
          <a:ln w="0">
            <a:noFill/>
          </a:ln>
        </p:spPr>
      </p:pic>
      <p:sp>
        <p:nvSpPr>
          <p:cNvPr id="314" name="Pfeil: nach rechts 28"/>
          <p:cNvSpPr/>
          <p:nvPr/>
        </p:nvSpPr>
        <p:spPr>
          <a:xfrm>
            <a:off x="6495480" y="3165480"/>
            <a:ext cx="89280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5" name="Grafik 10" descr=""/>
          <p:cNvPicPr/>
          <p:nvPr/>
        </p:nvPicPr>
        <p:blipFill>
          <a:blip r:embed="rId5"/>
          <a:stretch/>
        </p:blipFill>
        <p:spPr>
          <a:xfrm>
            <a:off x="498600" y="2094480"/>
            <a:ext cx="5685480" cy="271332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418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Notebooks: limitation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fik 2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Notebooks: limitations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49600" y="1550160"/>
            <a:ext cx="10513800" cy="15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Cannot ensure reproducibility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Does not scale as the codebase grows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Version control hostile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21" name="Grafik 3" descr="Schließen mit einfarbiger Füllung"/>
          <p:cNvPicPr/>
          <p:nvPr/>
        </p:nvPicPr>
        <p:blipFill>
          <a:blip r:embed="rId1"/>
          <a:stretch/>
        </p:blipFill>
        <p:spPr>
          <a:xfrm>
            <a:off x="8398080" y="1113120"/>
            <a:ext cx="1478160" cy="1478160"/>
          </a:xfrm>
          <a:prstGeom prst="rect">
            <a:avLst/>
          </a:prstGeom>
          <a:ln w="0">
            <a:noFill/>
          </a:ln>
        </p:spPr>
      </p:pic>
      <p:sp>
        <p:nvSpPr>
          <p:cNvPr id="322" name="Inhaltsplatzhalter 2"/>
          <p:cNvSpPr/>
          <p:nvPr/>
        </p:nvSpPr>
        <p:spPr>
          <a:xfrm>
            <a:off x="771120" y="3526560"/>
            <a:ext cx="105138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quick development /interactive testing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visualization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23" name="Grafik 5" descr="Häkchen mit einfarbiger Füllung"/>
          <p:cNvPicPr/>
          <p:nvPr/>
        </p:nvPicPr>
        <p:blipFill>
          <a:blip r:embed="rId2"/>
          <a:stretch/>
        </p:blipFill>
        <p:spPr>
          <a:xfrm>
            <a:off x="8421120" y="331812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24" name="Textfeld 5"/>
          <p:cNvSpPr/>
          <p:nvPr/>
        </p:nvSpPr>
        <p:spPr>
          <a:xfrm>
            <a:off x="4135680" y="5671080"/>
            <a:ext cx="4253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Solution: Python scripts :)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2. Modularity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Modularity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835200" y="1550160"/>
            <a:ext cx="10513800" cy="31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Your code should (mainly) consists of functions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Each function should only do </a:t>
            </a:r>
            <a:r>
              <a:rPr b="0" lang="de-DE" sz="2800" spc="-1" strike="noStrike" u="sng">
                <a:solidFill>
                  <a:srgbClr val="000000"/>
                </a:solidFill>
                <a:uFillTx/>
                <a:latin typeface="Lato Light"/>
              </a:rPr>
              <a:t>one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 thing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Too long is (way) more damageable as too short for a function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Inhaltsplatzhalter 2"/>
          <p:cNvSpPr/>
          <p:nvPr/>
        </p:nvSpPr>
        <p:spPr>
          <a:xfrm>
            <a:off x="771120" y="4950000"/>
            <a:ext cx="105138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Rechteck: abgerundete Ecken 7"/>
          <p:cNvSpPr/>
          <p:nvPr/>
        </p:nvSpPr>
        <p:spPr>
          <a:xfrm>
            <a:off x="937440" y="4265640"/>
            <a:ext cx="9990360" cy="91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Single responsability principle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: each function/module should be responsible for a single unit of 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Rechteck: abgerundete Ecken 8"/>
          <p:cNvSpPr/>
          <p:nvPr/>
        </p:nvSpPr>
        <p:spPr>
          <a:xfrm>
            <a:off x="937440" y="5487840"/>
            <a:ext cx="9990360" cy="91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Separation of concerns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: functions/modules should be split in to modules whose  functionalities overlap as little as possible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1312560" y="876600"/>
            <a:ext cx="4187880" cy="84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</a:rPr>
              <a:t>Development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5" name="Inhaltsplatzhalter 4"/>
          <p:cNvSpPr/>
          <p:nvPr/>
        </p:nvSpPr>
        <p:spPr>
          <a:xfrm>
            <a:off x="5922000" y="870840"/>
            <a:ext cx="4187880" cy="8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Operations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6" name="Inhaltsplatzhalter 4"/>
          <p:cNvSpPr/>
          <p:nvPr/>
        </p:nvSpPr>
        <p:spPr>
          <a:xfrm>
            <a:off x="1321200" y="2021040"/>
            <a:ext cx="448956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3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  <a:ea typeface="DejaVu Sans"/>
              </a:rPr>
              <a:t>Python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  <a:ea typeface="DejaVu Sans"/>
              </a:rPr>
              <a:t>C++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  <a:ea typeface="DejaVu Sans"/>
              </a:rPr>
              <a:t>Julia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  <a:ea typeface="DejaVu Sans"/>
              </a:rPr>
              <a:t>R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00b0f0"/>
                </a:solidFill>
                <a:latin typeface="Lato Light"/>
                <a:ea typeface="DejaVu Sans"/>
              </a:rPr>
              <a:t>(etc)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7" name="Inhaltsplatzhalter 4"/>
          <p:cNvSpPr/>
          <p:nvPr/>
        </p:nvSpPr>
        <p:spPr>
          <a:xfrm>
            <a:off x="5922000" y="1920600"/>
            <a:ext cx="5266080" cy="31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bf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Version control (git)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bf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Virtual environments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bf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Debugging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bf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DIE</a:t>
            </a:r>
            <a:endParaRPr b="0" lang="en-US" sz="50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bf"/>
              </a:buClr>
              <a:buFont typeface="Arial"/>
              <a:buChar char="•"/>
            </a:pPr>
            <a:r>
              <a:rPr b="0" lang="de-DE" sz="5000" spc="-1" strike="noStrike">
                <a:solidFill>
                  <a:srgbClr val="ff00bf"/>
                </a:solidFill>
                <a:latin typeface="Lato Light"/>
                <a:ea typeface="DejaVu Sans"/>
              </a:rPr>
              <a:t>Task Automation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  <a:ea typeface="Calibri Light"/>
              </a:rPr>
              <a:t>3. Documentation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Documentation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835200" y="1550160"/>
            <a:ext cx="10513800" cy="31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Documentation will prevent yourself (and your colleagus) from hating you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Many styles are available: pick one and stick to 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Type hints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are also a good practice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2"/>
              </a:rPr>
              <a:t>A good post about documentation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Inhaltsplatzhalter 2"/>
          <p:cNvSpPr/>
          <p:nvPr/>
        </p:nvSpPr>
        <p:spPr>
          <a:xfrm>
            <a:off x="771120" y="4950000"/>
            <a:ext cx="105138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Grafik 4" descr="Ein Bild, das Text, drinnen, Screenshot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6651000" y="3200040"/>
            <a:ext cx="4998600" cy="307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rafik 9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  <a:ea typeface="Calibri Light"/>
              </a:rPr>
              <a:t>4. Scripting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Packaging your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840600" y="1550160"/>
            <a:ext cx="10513800" cy="34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There are (at least) 3 ways of importing your own modules:</a:t>
            </a:r>
            <a:br/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Referencing it from the directory you are in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Having your module in a directory present in your $PYTHONPATH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Installing your module locally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1" name="Inhaltsplatzhalter 2"/>
          <p:cNvSpPr/>
          <p:nvPr/>
        </p:nvSpPr>
        <p:spPr>
          <a:xfrm>
            <a:off x="771120" y="3526560"/>
            <a:ext cx="105138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rafik 12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Packaging your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840600" y="1550160"/>
            <a:ext cx="10513800" cy="47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[metadata]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f0"/>
                </a:solidFill>
                <a:latin typeface="Lato Light"/>
                <a:ea typeface="Calibri"/>
              </a:rPr>
              <a:t>name </a:t>
            </a: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= iris_package_name </a:t>
            </a:r>
            <a:r>
              <a:rPr b="0" lang="en-US" sz="2800" spc="-1" strike="noStrike">
                <a:solidFill>
                  <a:srgbClr val="d0cece"/>
                </a:solidFill>
                <a:latin typeface="Lato Light"/>
                <a:ea typeface="Calibri"/>
              </a:rPr>
              <a:t># Name as display on pypi: does not need to have the same name as the package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[options]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f0"/>
                </a:solidFill>
                <a:latin typeface="Lato Light"/>
                <a:ea typeface="Calibri"/>
              </a:rPr>
              <a:t>packages </a:t>
            </a: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= iris_bfh</a:t>
            </a:r>
            <a:r>
              <a:rPr b="0" lang="en-US" sz="2800" spc="-1" strike="noStrike">
                <a:solidFill>
                  <a:srgbClr val="d0cece"/>
                </a:solidFill>
                <a:latin typeface="Lato Light"/>
                <a:ea typeface="Calibri"/>
              </a:rPr>
              <a:t># Specify manually which package to install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package_dir =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Lato Light"/>
                <a:ea typeface="Calibri"/>
              </a:rPr>
              <a:t>=src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Packaging files tutorial (Real Python)</a:t>
            </a:r>
            <a:r>
              <a:rPr b="0" lang="en-US" sz="2000" spc="-1" strike="noStrike">
                <a:solidFill>
                  <a:srgbClr val="000000"/>
                </a:solidFill>
                <a:latin typeface="Lato Light"/>
                <a:ea typeface="Calibri"/>
              </a:rPr>
              <a:t> (open it in a private browser if you don’t want to subscribe: ctrl+shift+n)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5. Debugging</a:t>
            </a:r>
            <a:endParaRPr b="0" lang="en-US" sz="55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rcRect l="11094" t="7283" r="11111" b="10300"/>
          <a:stretch/>
        </p:blipFill>
        <p:spPr>
          <a:xfrm rot="3061800">
            <a:off x="8273160" y="1316880"/>
            <a:ext cx="1598760" cy="18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Use a debugger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838080" y="1550160"/>
            <a:ext cx="10513800" cy="393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pdb the python debugger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Lets you get insights into running environment without your script crashing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Navigation: n (next) c (continue) u (up) d (down) s (step)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Has a post mortem mode!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0" name="Inhaltsplatzhalter 2"/>
          <p:cNvSpPr/>
          <p:nvPr/>
        </p:nvSpPr>
        <p:spPr>
          <a:xfrm>
            <a:off x="771120" y="3526560"/>
            <a:ext cx="105138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rafik 13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1. IT architecture overview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CLI tips and tricks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Shell vs Terminal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Shell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: the program that actually processes commands and outputs results (ex: sh, bash, zsh)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Terminal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: A terminal is a graphical interface that acts as an intermediary between you and the shell (ex: alacritty, konsole, gnome terminal)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console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is an instanciation of a terminal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 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command-line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is any programs that processes commands in form of text (more general tan a terminal, does not necessarily redirect it to a shell!)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Shell vs Terminal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7" name="Rechteck: abgerundete Ecken 3"/>
          <p:cNvSpPr/>
          <p:nvPr/>
        </p:nvSpPr>
        <p:spPr>
          <a:xfrm>
            <a:off x="1842480" y="1546200"/>
            <a:ext cx="5791320" cy="18342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 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8" name="Rechteck: abgerundete Ecken 5"/>
          <p:cNvSpPr/>
          <p:nvPr/>
        </p:nvSpPr>
        <p:spPr>
          <a:xfrm>
            <a:off x="3886920" y="2178000"/>
            <a:ext cx="2892240" cy="914400"/>
          </a:xfrm>
          <a:prstGeom prst="roundRect">
            <a:avLst>
              <a:gd name="adj" fmla="val 16667"/>
            </a:avLst>
          </a:prstGeom>
          <a:solidFill>
            <a:srgbClr val="c94f4f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Terminal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9" name="Rechteck: abgerundete Ecken 4"/>
          <p:cNvSpPr/>
          <p:nvPr/>
        </p:nvSpPr>
        <p:spPr>
          <a:xfrm>
            <a:off x="2466000" y="4113720"/>
            <a:ext cx="1768680" cy="914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4472c4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Sagona ExtraLight"/>
                <a:ea typeface="DejaVu Sans"/>
              </a:rPr>
              <a:t>&gt;: Console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Rechteck: abgerundete Ecken 8"/>
          <p:cNvSpPr/>
          <p:nvPr/>
        </p:nvSpPr>
        <p:spPr>
          <a:xfrm>
            <a:off x="4523400" y="4113720"/>
            <a:ext cx="1607040" cy="914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4472c4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Sagona ExtraLight"/>
                <a:ea typeface="DejaVu Sans"/>
              </a:rPr>
              <a:t>&gt;: Console 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Rechteck: abgerundete Ecken 9"/>
          <p:cNvSpPr/>
          <p:nvPr/>
        </p:nvSpPr>
        <p:spPr>
          <a:xfrm>
            <a:off x="6509160" y="4113720"/>
            <a:ext cx="1670760" cy="914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4472c4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Sagona ExtraLight"/>
                <a:ea typeface="DejaVu Sans"/>
              </a:rPr>
              <a:t>&gt;: Console 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Rechteck: abgerundete Ecken 10"/>
          <p:cNvSpPr/>
          <p:nvPr/>
        </p:nvSpPr>
        <p:spPr>
          <a:xfrm>
            <a:off x="8375400" y="2224800"/>
            <a:ext cx="1107720" cy="9144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Shell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3" name="Grafik 11" descr="Dokument Silhouette"/>
          <p:cNvPicPr/>
          <p:nvPr/>
        </p:nvPicPr>
        <p:blipFill>
          <a:blip r:embed="rId1"/>
          <a:stretch/>
        </p:blipFill>
        <p:spPr>
          <a:xfrm>
            <a:off x="9374400" y="2237760"/>
            <a:ext cx="912600" cy="912600"/>
          </a:xfrm>
          <a:prstGeom prst="rect">
            <a:avLst/>
          </a:prstGeom>
          <a:ln w="0">
            <a:noFill/>
          </a:ln>
        </p:spPr>
      </p:pic>
      <p:sp>
        <p:nvSpPr>
          <p:cNvPr id="364" name="Gerade Verbindung mit Pfeil 11"/>
          <p:cNvSpPr/>
          <p:nvPr/>
        </p:nvSpPr>
        <p:spPr>
          <a:xfrm>
            <a:off x="6781680" y="2646720"/>
            <a:ext cx="15908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76717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Textfeld 12"/>
          <p:cNvSpPr/>
          <p:nvPr/>
        </p:nvSpPr>
        <p:spPr>
          <a:xfrm>
            <a:off x="6967440" y="2311920"/>
            <a:ext cx="274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Executes a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 flipH="1">
            <a:off x="5325840" y="3093480"/>
            <a:ext cx="5400" cy="101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393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Textfeld 17"/>
          <p:cNvSpPr/>
          <p:nvPr/>
        </p:nvSpPr>
        <p:spPr>
          <a:xfrm>
            <a:off x="3886920" y="3594240"/>
            <a:ext cx="274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Are instances 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5331600" y="3084480"/>
            <a:ext cx="2012760" cy="102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393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 flipH="1">
            <a:off x="3349440" y="3075480"/>
            <a:ext cx="1971000" cy="10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393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rafik 2" descr="Theatervorhang mit einfarbiger Füllung"/>
          <p:cNvPicPr/>
          <p:nvPr/>
        </p:nvPicPr>
        <p:blipFill>
          <a:blip r:embed="rId1"/>
          <a:stretch/>
        </p:blipFill>
        <p:spPr>
          <a:xfrm>
            <a:off x="4474080" y="1073880"/>
            <a:ext cx="3069360" cy="304056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924480" y="3895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Demonstration!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.rc files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Every shell executes some file on load to prepare the shell environment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The name of the file usually ends up in .rc (ex: zsh -&gt; .zshrc, bash -&gt; .bashrc)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These files need to be present in your home directory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Since they start with a "." they are hidden: run &gt;:ls –a ~ to list all files in the home directory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CLI text editors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You need one :)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Vim, nano, emacs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Vim: </a:t>
            </a:r>
            <a:r>
              <a:rPr b="1" lang="de-DE" sz="2800" spc="-1" strike="noStrike">
                <a:solidFill>
                  <a:srgbClr val="ff0000"/>
                </a:solidFill>
                <a:latin typeface="Lato Light"/>
                <a:ea typeface="Calibri"/>
              </a:rPr>
              <a:t>+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most control </a:t>
            </a:r>
            <a:r>
              <a:rPr b="0" lang="de-DE" sz="2800" spc="-1" strike="noStrike">
                <a:solidFill>
                  <a:srgbClr val="4472c4"/>
                </a:solidFill>
                <a:latin typeface="Lato Light"/>
                <a:ea typeface="Calibri"/>
              </a:rPr>
              <a:t>–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steep learning curve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Nano or emacs: </a:t>
            </a:r>
            <a:r>
              <a:rPr b="0" lang="de-DE" sz="2800" spc="-1" strike="noStrike">
                <a:solidFill>
                  <a:srgbClr val="ff0000"/>
                </a:solidFill>
                <a:latin typeface="Lato Light"/>
                <a:ea typeface="Calibri"/>
              </a:rPr>
              <a:t>+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easy to learn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6" name="Grafik 4" descr=""/>
          <p:cNvPicPr/>
          <p:nvPr/>
        </p:nvPicPr>
        <p:blipFill>
          <a:blip r:embed="rId1"/>
          <a:stretch/>
        </p:blipFill>
        <p:spPr>
          <a:xfrm>
            <a:off x="2835000" y="3587400"/>
            <a:ext cx="4349160" cy="2895480"/>
          </a:xfrm>
          <a:prstGeom prst="rect">
            <a:avLst/>
          </a:prstGeom>
          <a:ln w="0">
            <a:noFill/>
          </a:ln>
        </p:spPr>
      </p:pic>
      <p:pic>
        <p:nvPicPr>
          <p:cNvPr id="377" name="Grafik 5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7419240" y="217440"/>
            <a:ext cx="4274640" cy="36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Searching in the CLI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Searching files in the subdirectories: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Source Code Pro"/>
              </a:rPr>
              <a:t>&gt;: find . -t file –name "myfile"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Searching for an expression in files: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Source Code Pro"/>
              </a:rPr>
              <a:t>&gt;: grep -r "some terms"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Searching in history (first add: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stty –ixon to your .bashrc/.zshrc)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CTRL+R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to go backward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CTRL+S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to go forward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Directory navigation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77480" y="1667520"/>
            <a:ext cx="1183608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ls –a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       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Show all files, even the hidden ones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cd –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         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Return to the previously visited directory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d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 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           List the last directories, allows quick jumping (zsh specific)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tree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         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Display a tree view of subdirectories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autojump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   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Jumps to a recent directory that matches your search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ranger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        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Allows quick CLI-navigat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Aliases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69956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Allows you to define a shorter version for a long command in order not to have to type it every time</a:t>
            </a:r>
            <a:br/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In ~/.aliases add this line: 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alias h=echo "hello there!"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and execute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source ~/.aliases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You can now run sayhello in your command line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You should add the following line to your .zshrc/.bashrc to automatically load aliases for every console:</a:t>
            </a:r>
            <a:br/>
            <a:r>
              <a:rPr b="0" lang="de-DE" sz="3200" spc="-1" strike="noStrike">
                <a:latin typeface="Source Code Pro"/>
                <a:ea typeface="Calibri"/>
              </a:rPr>
              <a:t>&gt;: source $HOME/.aliases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Aliases are shell-agnostic :)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Man pages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When running a cli command, a flag designates a boolean value while an option refers to some variable to feed to the program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Run 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man mycommand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to get a list of the diffferent flags and options associated to the commmand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/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lets you enter the search mode, "n" to go to next match, "N" to previous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J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and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 k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to navigate up and down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hteck: abgerundete Ecken 5"/>
          <p:cNvSpPr/>
          <p:nvPr/>
        </p:nvSpPr>
        <p:spPr>
          <a:xfrm>
            <a:off x="497880" y="1485360"/>
            <a:ext cx="3789000" cy="4110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Grafik 6" descr="Ein Bild, das ClipArt enthält.&#10;&#10;Beschreibung automatisch generiert."/>
          <p:cNvPicPr/>
          <p:nvPr/>
        </p:nvPicPr>
        <p:blipFill>
          <a:blip r:embed="rId1"/>
          <a:srcRect l="2769" t="14714" r="63513" b="16758"/>
          <a:stretch/>
        </p:blipFill>
        <p:spPr>
          <a:xfrm>
            <a:off x="801000" y="1647360"/>
            <a:ext cx="714960" cy="722520"/>
          </a:xfrm>
          <a:prstGeom prst="rect">
            <a:avLst/>
          </a:prstGeom>
          <a:ln w="0">
            <a:noFill/>
          </a:ln>
        </p:spPr>
      </p:pic>
      <p:pic>
        <p:nvPicPr>
          <p:cNvPr id="241" name="Grafik 8" descr="Laptop Silhouette"/>
          <p:cNvPicPr/>
          <p:nvPr/>
        </p:nvPicPr>
        <p:blipFill>
          <a:blip r:embed="rId2"/>
          <a:stretch/>
        </p:blipFill>
        <p:spPr>
          <a:xfrm>
            <a:off x="1628640" y="335880"/>
            <a:ext cx="1375200" cy="1366200"/>
          </a:xfrm>
          <a:prstGeom prst="rect">
            <a:avLst/>
          </a:prstGeom>
          <a:ln w="0">
            <a:noFill/>
          </a:ln>
        </p:spPr>
      </p:pic>
      <p:sp>
        <p:nvSpPr>
          <p:cNvPr id="242" name="Rechteck: abgerundete Ecken 8"/>
          <p:cNvSpPr/>
          <p:nvPr/>
        </p:nvSpPr>
        <p:spPr>
          <a:xfrm>
            <a:off x="8054640" y="1095480"/>
            <a:ext cx="3852360" cy="47811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Grafik 10" descr="Synchronisierende Cloud mit einfarbiger Füllung"/>
          <p:cNvPicPr/>
          <p:nvPr/>
        </p:nvPicPr>
        <p:blipFill>
          <a:blip r:embed="rId3"/>
          <a:stretch/>
        </p:blipFill>
        <p:spPr>
          <a:xfrm>
            <a:off x="9621000" y="286560"/>
            <a:ext cx="912600" cy="91260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16" descr=""/>
          <p:cNvPicPr/>
          <p:nvPr/>
        </p:nvPicPr>
        <p:blipFill>
          <a:blip r:embed="rId4"/>
          <a:stretch/>
        </p:blipFill>
        <p:spPr>
          <a:xfrm>
            <a:off x="8749440" y="2770560"/>
            <a:ext cx="1092240" cy="841680"/>
          </a:xfrm>
          <a:prstGeom prst="rect">
            <a:avLst/>
          </a:prstGeom>
          <a:ln w="0">
            <a:noFill/>
          </a:ln>
        </p:spPr>
      </p:pic>
      <p:pic>
        <p:nvPicPr>
          <p:cNvPr id="245" name="Grafik 16" descr="Ein Bild, das ClipArt enthält.&#10;&#10;Beschreibung automatisch generiert."/>
          <p:cNvPicPr/>
          <p:nvPr/>
        </p:nvPicPr>
        <p:blipFill>
          <a:blip r:embed="rId5"/>
          <a:srcRect l="72558" t="23342" r="4528" b="19943"/>
          <a:stretch/>
        </p:blipFill>
        <p:spPr>
          <a:xfrm>
            <a:off x="8353080" y="1248480"/>
            <a:ext cx="691920" cy="849960"/>
          </a:xfrm>
          <a:prstGeom prst="rect">
            <a:avLst/>
          </a:prstGeom>
          <a:ln w="0">
            <a:noFill/>
          </a:ln>
        </p:spPr>
      </p:pic>
      <p:grpSp>
        <p:nvGrpSpPr>
          <p:cNvPr id="246" name="Gruppieren 18"/>
          <p:cNvGrpSpPr/>
          <p:nvPr/>
        </p:nvGrpSpPr>
        <p:grpSpPr>
          <a:xfrm>
            <a:off x="3697560" y="2953800"/>
            <a:ext cx="4797000" cy="363960"/>
            <a:chOff x="3697560" y="2953800"/>
            <a:chExt cx="4797000" cy="363960"/>
          </a:xfrm>
        </p:grpSpPr>
        <p:sp>
          <p:nvSpPr>
            <p:cNvPr id="247" name="Zylinder 11"/>
            <p:cNvSpPr/>
            <p:nvPr/>
          </p:nvSpPr>
          <p:spPr>
            <a:xfrm rot="5400000">
              <a:off x="5924520" y="747000"/>
              <a:ext cx="343080" cy="4797000"/>
            </a:xfrm>
            <a:prstGeom prst="can">
              <a:avLst>
                <a:gd name="adj" fmla="val 25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Textfeld 17"/>
            <p:cNvSpPr/>
            <p:nvPr/>
          </p:nvSpPr>
          <p:spPr>
            <a:xfrm>
              <a:off x="5164920" y="2953800"/>
              <a:ext cx="274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SSH tunnel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249" name="Grafik 20" descr="Ein Bild, das ClipArt enthält.&#10;&#10;Beschreibung automatisch generiert."/>
          <p:cNvPicPr/>
          <p:nvPr/>
        </p:nvPicPr>
        <p:blipFill>
          <a:blip r:embed="rId6"/>
          <a:srcRect l="16482" t="0" r="21722" b="-678"/>
          <a:stretch/>
        </p:blipFill>
        <p:spPr>
          <a:xfrm>
            <a:off x="1451520" y="2944800"/>
            <a:ext cx="1035000" cy="959760"/>
          </a:xfrm>
          <a:prstGeom prst="rect">
            <a:avLst/>
          </a:prstGeom>
          <a:ln w="0">
            <a:noFill/>
          </a:ln>
        </p:spPr>
      </p:pic>
      <p:sp>
        <p:nvSpPr>
          <p:cNvPr id="250" name="Textfeld 21"/>
          <p:cNvSpPr/>
          <p:nvPr/>
        </p:nvSpPr>
        <p:spPr>
          <a:xfrm>
            <a:off x="2494800" y="3009600"/>
            <a:ext cx="274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 8888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1" name="Grafik 23" descr=""/>
          <p:cNvPicPr/>
          <p:nvPr/>
        </p:nvPicPr>
        <p:blipFill>
          <a:blip r:embed="rId7"/>
          <a:srcRect l="0" t="0" r="-887" b="11284"/>
          <a:stretch/>
        </p:blipFill>
        <p:spPr>
          <a:xfrm>
            <a:off x="9045360" y="4106160"/>
            <a:ext cx="1266480" cy="1206360"/>
          </a:xfrm>
          <a:prstGeom prst="rect">
            <a:avLst/>
          </a:prstGeom>
          <a:ln w="0">
            <a:noFill/>
          </a:ln>
        </p:spPr>
      </p:pic>
      <p:pic>
        <p:nvPicPr>
          <p:cNvPr id="252" name="Grafik 24" descr=""/>
          <p:cNvPicPr/>
          <p:nvPr/>
        </p:nvPicPr>
        <p:blipFill>
          <a:blip r:embed="rId8"/>
          <a:stretch/>
        </p:blipFill>
        <p:spPr>
          <a:xfrm>
            <a:off x="9760320" y="2771280"/>
            <a:ext cx="1493640" cy="838800"/>
          </a:xfrm>
          <a:prstGeom prst="rect">
            <a:avLst/>
          </a:prstGeom>
          <a:ln w="0">
            <a:noFill/>
          </a:ln>
        </p:spPr>
      </p:pic>
      <p:sp>
        <p:nvSpPr>
          <p:cNvPr id="253" name="Rechteck: abgerundete Ecken 24"/>
          <p:cNvSpPr/>
          <p:nvPr/>
        </p:nvSpPr>
        <p:spPr>
          <a:xfrm>
            <a:off x="8565480" y="2475000"/>
            <a:ext cx="2825280" cy="3013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Grafik 27" descr="Ein Bild, das Text, ClipArt enthält.&#10;&#10;Beschreibung automatisch generiert."/>
          <p:cNvPicPr/>
          <p:nvPr/>
        </p:nvPicPr>
        <p:blipFill>
          <a:blip r:embed="rId9"/>
          <a:stretch/>
        </p:blipFill>
        <p:spPr>
          <a:xfrm>
            <a:off x="5316120" y="2030400"/>
            <a:ext cx="928800" cy="917640"/>
          </a:xfrm>
          <a:prstGeom prst="rect">
            <a:avLst/>
          </a:prstGeom>
          <a:ln w="0">
            <a:noFill/>
          </a:ln>
        </p:spPr>
      </p:pic>
      <p:sp>
        <p:nvSpPr>
          <p:cNvPr id="255" name="Pfeil: nach rechts 28"/>
          <p:cNvSpPr/>
          <p:nvPr/>
        </p:nvSpPr>
        <p:spPr>
          <a:xfrm>
            <a:off x="261000" y="3130920"/>
            <a:ext cx="89280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Searching a command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There are a lot of command that we use too rarely to remember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Man pages can be tedious to read (but they stay the reference!)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Source Code Pro"/>
              </a:rPr>
              <a:t>Tldr</a:t>
            </a: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 and /or </a:t>
            </a:r>
            <a:r>
              <a:rPr b="0" lang="de-DE" sz="2400" spc="-1" strike="noStrike">
                <a:solidFill>
                  <a:srgbClr val="000000"/>
                </a:solidFill>
                <a:latin typeface="Source Code Pro"/>
              </a:rPr>
              <a:t>cheat</a:t>
            </a: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  are packages that help you determine the flags you need quickly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8" name="Grafik 4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1596240" y="3220920"/>
            <a:ext cx="6972480" cy="3151440"/>
          </a:xfrm>
          <a:prstGeom prst="rect">
            <a:avLst/>
          </a:prstGeom>
          <a:ln w="0">
            <a:noFill/>
          </a:ln>
        </p:spPr>
      </p:pic>
      <p:pic>
        <p:nvPicPr>
          <p:cNvPr id="389" name="Grafik 5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5135400" y="3757320"/>
            <a:ext cx="5759280" cy="29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4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Tmux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PlaceHolder 5"/>
          <p:cNvSpPr/>
          <p:nvPr/>
        </p:nvSpPr>
        <p:spPr>
          <a:xfrm>
            <a:off x="643320" y="1783080"/>
            <a:ext cx="4006440" cy="43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Tmux is a terminal multiplexer: it allows you to: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Split a single console into several ones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Lato Light"/>
              </a:rPr>
              <a:t>Has detachable sessions ==&gt; you can leave your code running in the background safely by running CTRL A+D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2" name="Grafik 14" descr=""/>
          <p:cNvPicPr/>
          <p:nvPr/>
        </p:nvPicPr>
        <p:blipFill>
          <a:blip r:embed="rId1"/>
          <a:stretch/>
        </p:blipFill>
        <p:spPr>
          <a:xfrm>
            <a:off x="5295240" y="2205360"/>
            <a:ext cx="6251400" cy="35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Environment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4000"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Just like you have variables in a program, you have variables in your shell (since your shell is a program!)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These variables control the flow of your applications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export MYVAR=ITSVALUE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how to define one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&gt;: echo $MYVAR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The most important ones in our case: 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$PATH, $PYTHONPATH 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and 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$HOME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$HOME 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is the absolute path to your home directory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$PATH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 is the list of directories where your shell will look for executable files (even cd, ls or pwd)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Source Code Pro"/>
                <a:ea typeface="Calibri"/>
              </a:rPr>
              <a:t>$PYTHONPATH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is a list of directories where your python interpreter will look for modules (in addition to pip-installed packages)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Pythonpath resource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Development environment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Integrated Development Environments (IDEs)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914400" y="188856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Guide you in the coding process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Provide a big set of extensions for convenience (bracket pair colorizer, tree-like organisation of files)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Can handle notebook as well!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19040" y="365040"/>
            <a:ext cx="1135368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Integrated Development Environments (IDEs)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144440" y="18288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VScode (personal recommendation)</a:t>
            </a:r>
            <a:br/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PyCharm</a:t>
            </a:r>
            <a:br/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Atom</a:t>
            </a:r>
            <a:br/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Eclipse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0" name="Grafik 4" descr=""/>
          <p:cNvPicPr/>
          <p:nvPr/>
        </p:nvPicPr>
        <p:blipFill>
          <a:blip r:embed="rId1"/>
          <a:stretch/>
        </p:blipFill>
        <p:spPr>
          <a:xfrm>
            <a:off x="7191000" y="1553760"/>
            <a:ext cx="1006920" cy="996840"/>
          </a:xfrm>
          <a:prstGeom prst="rect">
            <a:avLst/>
          </a:prstGeom>
          <a:ln w="0">
            <a:noFill/>
          </a:ln>
        </p:spPr>
      </p:pic>
      <p:pic>
        <p:nvPicPr>
          <p:cNvPr id="401" name="Grafik 5" descr="Ein Bild, das Text, Visitenkarte, Vektorgrafiken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7251120" y="2778480"/>
            <a:ext cx="1067040" cy="1067040"/>
          </a:xfrm>
          <a:prstGeom prst="rect">
            <a:avLst/>
          </a:prstGeom>
          <a:ln w="0">
            <a:noFill/>
          </a:ln>
        </p:spPr>
      </p:pic>
      <p:pic>
        <p:nvPicPr>
          <p:cNvPr id="402" name="Grafik 6" descr=""/>
          <p:cNvPicPr/>
          <p:nvPr/>
        </p:nvPicPr>
        <p:blipFill>
          <a:blip r:embed="rId3"/>
          <a:stretch/>
        </p:blipFill>
        <p:spPr>
          <a:xfrm>
            <a:off x="7108560" y="4026240"/>
            <a:ext cx="1211400" cy="1109520"/>
          </a:xfrm>
          <a:prstGeom prst="rect">
            <a:avLst/>
          </a:prstGeom>
          <a:ln w="0">
            <a:noFill/>
          </a:ln>
        </p:spPr>
      </p:pic>
      <p:pic>
        <p:nvPicPr>
          <p:cNvPr id="403" name="Grafik 7" descr="Ein Bild, das Text, ClipArt enthält.&#10;&#10;Beschreibung automatisch generiert."/>
          <p:cNvPicPr/>
          <p:nvPr/>
        </p:nvPicPr>
        <p:blipFill>
          <a:blip r:embed="rId4"/>
          <a:stretch/>
        </p:blipFill>
        <p:spPr>
          <a:xfrm>
            <a:off x="7088760" y="5306760"/>
            <a:ext cx="1221480" cy="12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WSL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Linux vs Windows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362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Why would you prefer to develop on linux over windows?</a:t>
            </a:r>
            <a:br/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Most of the support you will find online will be linux-based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The 500 most powerful supercomputers are linux-based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A lot of bfh-server are using on linux =&gt; you don't need to learn new commands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And finally.. Windows allows to have linux command line thanks to WSL (windows subsystem for linux) :D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07" name="Grafik 3" descr="Ein Bild, das ClipAr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8955360" y="146520"/>
            <a:ext cx="3032280" cy="15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Installing WSL in a few 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528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Hit the ⊞ Win key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Type "terminal"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Right-click on it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Click "Run as Administrator"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This should open a command prompt: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In the resulting powershell, type: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    </a:t>
            </a:r>
            <a:r>
              <a:rPr b="0" lang="de-DE" sz="2000" spc="-1" strike="noStrike">
                <a:solidFill>
                  <a:srgbClr val="000000"/>
                </a:solidFill>
                <a:latin typeface="Source Code Pro"/>
                <a:ea typeface="Calibri"/>
              </a:rPr>
              <a:t>   </a:t>
            </a:r>
            <a:r>
              <a:rPr b="0" lang="de-DE" sz="2000" spc="-1" strike="noStrike">
                <a:solidFill>
                  <a:srgbClr val="000000"/>
                </a:solidFill>
                <a:latin typeface="Source Code Pro"/>
                <a:ea typeface="Calibri"/>
              </a:rPr>
              <a:t>$: wsl –-install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Further documentation / help</a:t>
            </a: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 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5257800" y="2228760"/>
            <a:ext cx="6604200" cy="37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Installing VScode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528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Go to: </a:t>
            </a:r>
            <a:r>
              <a:rPr b="0" lang="de-DE" sz="20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https://code.visualstudio.com/download</a:t>
            </a:r>
            <a:r>
              <a:rPr b="0" lang="de-DE" sz="2000" spc="-1" strike="noStrike">
                <a:solidFill>
                  <a:srgbClr val="000000"/>
                </a:solidFill>
                <a:latin typeface="Lato Light"/>
                <a:ea typeface="Calibri"/>
              </a:rPr>
              <a:t> and follow the installation instructions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2. Virtual Environments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hteck: abgerundete Ecken 5"/>
          <p:cNvSpPr/>
          <p:nvPr/>
        </p:nvSpPr>
        <p:spPr>
          <a:xfrm>
            <a:off x="497880" y="1485360"/>
            <a:ext cx="3789000" cy="4110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Rechteck: abgerundete Ecken 2"/>
          <p:cNvSpPr/>
          <p:nvPr/>
        </p:nvSpPr>
        <p:spPr>
          <a:xfrm>
            <a:off x="1091880" y="3686040"/>
            <a:ext cx="2421360" cy="15526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5" name="Grafik 3" descr="Ein Bild, das ClipArt enthält.&#10;&#10;Beschreibung automatisch generiert."/>
          <p:cNvPicPr/>
          <p:nvPr/>
        </p:nvPicPr>
        <p:blipFill>
          <a:blip r:embed="rId1"/>
          <a:srcRect l="72558" t="23342" r="4528" b="19943"/>
          <a:stretch/>
        </p:blipFill>
        <p:spPr>
          <a:xfrm>
            <a:off x="1980720" y="4065480"/>
            <a:ext cx="691920" cy="849960"/>
          </a:xfrm>
          <a:prstGeom prst="rect">
            <a:avLst/>
          </a:prstGeom>
          <a:ln w="0">
            <a:noFill/>
          </a:ln>
        </p:spPr>
      </p:pic>
      <p:pic>
        <p:nvPicPr>
          <p:cNvPr id="416" name="Grafik 6" descr="Ein Bild, das ClipArt enthält.&#10;&#10;Beschreibung automatisch generiert."/>
          <p:cNvPicPr/>
          <p:nvPr/>
        </p:nvPicPr>
        <p:blipFill>
          <a:blip r:embed="rId2"/>
          <a:srcRect l="2769" t="14714" r="63513" b="16758"/>
          <a:stretch/>
        </p:blipFill>
        <p:spPr>
          <a:xfrm>
            <a:off x="840600" y="1578240"/>
            <a:ext cx="714960" cy="722520"/>
          </a:xfrm>
          <a:prstGeom prst="rect">
            <a:avLst/>
          </a:prstGeom>
          <a:ln w="0">
            <a:noFill/>
          </a:ln>
        </p:spPr>
      </p:pic>
      <p:pic>
        <p:nvPicPr>
          <p:cNvPr id="417" name="Grafik 8" descr="Laptop Silhouette"/>
          <p:cNvPicPr/>
          <p:nvPr/>
        </p:nvPicPr>
        <p:blipFill>
          <a:blip r:embed="rId3"/>
          <a:stretch/>
        </p:blipFill>
        <p:spPr>
          <a:xfrm>
            <a:off x="1556640" y="350280"/>
            <a:ext cx="1375200" cy="1366200"/>
          </a:xfrm>
          <a:prstGeom prst="rect">
            <a:avLst/>
          </a:prstGeom>
          <a:ln w="0">
            <a:noFill/>
          </a:ln>
        </p:spPr>
      </p:pic>
      <p:sp>
        <p:nvSpPr>
          <p:cNvPr id="418" name="Rechteck: abgerundete Ecken 8"/>
          <p:cNvSpPr/>
          <p:nvPr/>
        </p:nvSpPr>
        <p:spPr>
          <a:xfrm>
            <a:off x="8054640" y="1095480"/>
            <a:ext cx="3852360" cy="47811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32549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9" name="Grafik 10" descr="Synchronisierende Cloud mit einfarbiger Füllung"/>
          <p:cNvPicPr/>
          <p:nvPr/>
        </p:nvPicPr>
        <p:blipFill>
          <a:blip r:embed="rId4"/>
          <a:stretch/>
        </p:blipFill>
        <p:spPr>
          <a:xfrm>
            <a:off x="9621000" y="286560"/>
            <a:ext cx="912600" cy="912600"/>
          </a:xfrm>
          <a:prstGeom prst="rect">
            <a:avLst/>
          </a:prstGeom>
          <a:ln w="0">
            <a:noFill/>
          </a:ln>
        </p:spPr>
      </p:pic>
      <p:sp>
        <p:nvSpPr>
          <p:cNvPr id="420" name="Zylinder 11"/>
          <p:cNvSpPr/>
          <p:nvPr/>
        </p:nvSpPr>
        <p:spPr>
          <a:xfrm rot="5400000">
            <a:off x="5647320" y="2073240"/>
            <a:ext cx="343080" cy="4797000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1" name="Grafik 15" descr=""/>
          <p:cNvPicPr/>
          <p:nvPr/>
        </p:nvPicPr>
        <p:blipFill>
          <a:blip r:embed="rId5"/>
          <a:srcRect l="13858" t="-469" r="12825" b="-993"/>
          <a:stretch/>
        </p:blipFill>
        <p:spPr>
          <a:xfrm>
            <a:off x="2675520" y="2481840"/>
            <a:ext cx="903600" cy="935640"/>
          </a:xfrm>
          <a:prstGeom prst="rect">
            <a:avLst/>
          </a:prstGeom>
          <a:ln w="0">
            <a:noFill/>
          </a:ln>
        </p:spPr>
      </p:pic>
      <p:pic>
        <p:nvPicPr>
          <p:cNvPr id="422" name="Grafik 16" descr=""/>
          <p:cNvPicPr/>
          <p:nvPr/>
        </p:nvPicPr>
        <p:blipFill>
          <a:blip r:embed="rId6"/>
          <a:stretch/>
        </p:blipFill>
        <p:spPr>
          <a:xfrm>
            <a:off x="1149480" y="2530800"/>
            <a:ext cx="1092240" cy="841680"/>
          </a:xfrm>
          <a:prstGeom prst="rect">
            <a:avLst/>
          </a:prstGeom>
          <a:ln w="0">
            <a:noFill/>
          </a:ln>
        </p:spPr>
      </p:pic>
      <p:pic>
        <p:nvPicPr>
          <p:cNvPr id="423" name="Grafik 16" descr="Ein Bild, das ClipArt enthält.&#10;&#10;Beschreibung automatisch generiert."/>
          <p:cNvPicPr/>
          <p:nvPr/>
        </p:nvPicPr>
        <p:blipFill>
          <a:blip r:embed="rId7"/>
          <a:srcRect l="72558" t="23342" r="4528" b="19943"/>
          <a:stretch/>
        </p:blipFill>
        <p:spPr>
          <a:xfrm>
            <a:off x="8478720" y="4037040"/>
            <a:ext cx="691920" cy="849960"/>
          </a:xfrm>
          <a:prstGeom prst="rect">
            <a:avLst/>
          </a:prstGeom>
          <a:ln w="0">
            <a:noFill/>
          </a:ln>
        </p:spPr>
      </p:pic>
      <p:sp>
        <p:nvSpPr>
          <p:cNvPr id="424" name="Textfeld 17"/>
          <p:cNvSpPr/>
          <p:nvPr/>
        </p:nvSpPr>
        <p:spPr>
          <a:xfrm>
            <a:off x="4887720" y="4280040"/>
            <a:ext cx="274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SSH tunnel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Some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839160" y="1550160"/>
            <a:ext cx="1059048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Programming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1"/>
              </a:rPr>
              <a:t>The Hitchiker's guide to python</a:t>
            </a:r>
            <a:r>
              <a:rPr b="0" lang="de-DE" sz="2800" spc="-1" strike="noStrike">
                <a:solidFill>
                  <a:srgbClr val="0072e4"/>
                </a:solidFill>
                <a:latin typeface="Lato Light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2"/>
              </a:rPr>
              <a:t>Data processing /Machine learning workflow</a:t>
            </a:r>
            <a:r>
              <a:rPr b="0" lang="de-DE" sz="2800" spc="-1" strike="noStrike">
                <a:solidFill>
                  <a:srgbClr val="0072e4"/>
                </a:solidFill>
                <a:latin typeface="Lato Light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(Advanced) 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3"/>
              </a:rPr>
              <a:t>Design Patterns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 </a:t>
            </a:r>
            <a:br/>
            <a:r>
              <a:rPr b="0" lang="de-DE" sz="2800" spc="-1" strike="noStrike">
                <a:solidFill>
                  <a:srgbClr val="0072e4"/>
                </a:solidFill>
                <a:latin typeface="Lato Light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Command Line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4"/>
              </a:rPr>
              <a:t>The art of command line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And especially…..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&gt; &gt; &gt;</a:t>
            </a:r>
            <a:r>
              <a:rPr b="0" lang="de-DE" sz="2800" spc="-1" strike="noStrike">
                <a:solidFill>
                  <a:srgbClr val="0072e4"/>
                </a:solidFill>
                <a:latin typeface="Lato Light"/>
                <a:ea typeface="Calibri"/>
              </a:rPr>
              <a:t> 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Lato Light"/>
                <a:ea typeface="Calibri"/>
                <a:hlinkClick r:id="rId5"/>
              </a:rPr>
              <a:t>The missing semester of your computer science education (MIT)</a:t>
            </a:r>
            <a:r>
              <a:rPr b="0" lang="de-DE" sz="2800" spc="-1" strike="noStrike" u="sng">
                <a:solidFill>
                  <a:srgbClr val="0072e4"/>
                </a:solidFill>
                <a:uFillTx/>
                <a:latin typeface="Lato Light"/>
                <a:ea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  <a:ea typeface="Calibri"/>
              </a:rPr>
              <a:t> &lt; &lt; &lt;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838080" y="2256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5500" spc="-1" strike="noStrike">
                <a:solidFill>
                  <a:srgbClr val="000000"/>
                </a:solidFill>
                <a:latin typeface="Lato Light"/>
              </a:rPr>
              <a:t>Thank you for your attention!</a:t>
            </a:r>
            <a:endParaRPr b="0" lang="en-US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Virtual environments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18360" y="1544760"/>
            <a:ext cx="10525320" cy="394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Goal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: You want to install a new package to use with python / in jupyter notebook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Procedure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: 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</a:rPr>
              <a:t>pip install </a:t>
            </a:r>
            <a:r>
              <a:rPr b="0" i="1" lang="de-DE" sz="2800" spc="-1" strike="noStrike">
                <a:solidFill>
                  <a:srgbClr val="000000"/>
                </a:solidFill>
                <a:latin typeface="Source Code Pro"/>
              </a:rPr>
              <a:t>mypackage</a:t>
            </a:r>
            <a:r>
              <a:rPr b="0" i="1" lang="de-DE" sz="2800" spc="-1" strike="noStrike">
                <a:solidFill>
                  <a:srgbClr val="000000"/>
                </a:solidFill>
                <a:latin typeface="Lato Light"/>
              </a:rPr>
              <a:t>  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OR    </a:t>
            </a:r>
            <a:r>
              <a:rPr b="0" lang="de-DE" sz="2800" spc="-1" strike="noStrike">
                <a:solidFill>
                  <a:srgbClr val="000000"/>
                </a:solidFill>
                <a:latin typeface="Source Code Pro"/>
              </a:rPr>
              <a:t> conda install </a:t>
            </a:r>
            <a:r>
              <a:rPr b="0" i="1" lang="de-DE" sz="2800" spc="-1" strike="noStrike">
                <a:solidFill>
                  <a:srgbClr val="000000"/>
                </a:solidFill>
                <a:latin typeface="Source Code Pro"/>
              </a:rPr>
              <a:t>my_package</a:t>
            </a:r>
            <a:br/>
            <a:r>
              <a:rPr b="0" i="1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Result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: </a:t>
            </a:r>
            <a:br/>
            <a:br/>
            <a:br/>
            <a:br/>
            <a:r>
              <a:rPr b="0" i="1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599400" y="5490720"/>
            <a:ext cx="10513800" cy="12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Why does pip install work inside/ outside of a virtual env?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Should you use a virtual env? When?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0" name="Grafik 23" descr=""/>
          <p:cNvPicPr/>
          <p:nvPr/>
        </p:nvPicPr>
        <p:blipFill>
          <a:blip r:embed="rId1"/>
          <a:srcRect l="0" t="0" r="-887" b="11284"/>
          <a:stretch/>
        </p:blipFill>
        <p:spPr>
          <a:xfrm>
            <a:off x="7150320" y="406440"/>
            <a:ext cx="905760" cy="865440"/>
          </a:xfrm>
          <a:prstGeom prst="rect">
            <a:avLst/>
          </a:prstGeom>
          <a:ln w="0">
            <a:noFill/>
          </a:ln>
        </p:spPr>
      </p:pic>
      <p:pic>
        <p:nvPicPr>
          <p:cNvPr id="261" name="Grafik 24" descr=""/>
          <p:cNvPicPr/>
          <p:nvPr/>
        </p:nvPicPr>
        <p:blipFill>
          <a:blip r:embed="rId2"/>
          <a:stretch/>
        </p:blipFill>
        <p:spPr>
          <a:xfrm>
            <a:off x="5649480" y="475200"/>
            <a:ext cx="1493640" cy="838800"/>
          </a:xfrm>
          <a:prstGeom prst="rect">
            <a:avLst/>
          </a:prstGeom>
          <a:ln w="0">
            <a:noFill/>
          </a:ln>
        </p:spPr>
      </p:pic>
      <p:sp>
        <p:nvSpPr>
          <p:cNvPr id="262" name="Rechteck: abgerundete Ecken 4"/>
          <p:cNvSpPr/>
          <p:nvPr/>
        </p:nvSpPr>
        <p:spPr>
          <a:xfrm>
            <a:off x="2286000" y="3342600"/>
            <a:ext cx="6699960" cy="1792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Source Code Pro"/>
                <a:ea typeface="Calibri"/>
              </a:rPr>
              <a:t> </a:t>
            </a:r>
            <a:r>
              <a:rPr b="0" lang="de-DE" sz="1800" spc="-1" strike="noStrike">
                <a:solidFill>
                  <a:srgbClr val="000000"/>
                </a:solidFill>
                <a:latin typeface="Source Code Pro"/>
                <a:ea typeface="Calibri"/>
              </a:rPr>
              <a:t>import mypackage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Source Code Pro"/>
                <a:ea typeface="Calibri"/>
              </a:rPr>
              <a:t> </a:t>
            </a:r>
            <a:r>
              <a:rPr b="0" lang="de-DE" sz="1800" spc="-1" strike="noStrike">
                <a:solidFill>
                  <a:srgbClr val="000000"/>
                </a:solidFill>
                <a:latin typeface="Source Code Pro"/>
                <a:ea typeface="Calibri"/>
              </a:rPr>
              <a:t>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ff0000"/>
                </a:solidFill>
                <a:latin typeface="Source Code Pro"/>
                <a:ea typeface="Calibri"/>
              </a:rPr>
              <a:t>ModuleNotFoundError</a:t>
            </a:r>
            <a:r>
              <a:rPr b="0" lang="de-DE" sz="1800" spc="-1" strike="noStrike">
                <a:solidFill>
                  <a:srgbClr val="000000"/>
                </a:solidFill>
                <a:latin typeface="Source Code Pro"/>
                <a:ea typeface="Calibri"/>
              </a:rPr>
              <a:t>: No module named mypackage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3" name="Grafik 11" descr="Ein Bild, das Text, Person, drinnen, computer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9136080" y="3432960"/>
            <a:ext cx="2220120" cy="16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Virtual environments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38080" y="1434600"/>
            <a:ext cx="10513800" cy="47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Virtual environment are a complex topic, even for advandced programmers!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There are many python </a:t>
            </a:r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interpreters </a:t>
            </a: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within a single machine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A given python interpreter comes up with ist own associated pip (= python package manager)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Lato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Lato Light"/>
              </a:rPr>
              <a:t>Just by typing python3 in the CLI (command line interface) we don't know which one we are using!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hteck: abgerundete Ecken 2"/>
          <p:cNvSpPr/>
          <p:nvPr/>
        </p:nvSpPr>
        <p:spPr>
          <a:xfrm>
            <a:off x="369360" y="1456920"/>
            <a:ext cx="11451960" cy="4110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91960" y="-806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Virtual environments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Textfeld 16"/>
          <p:cNvSpPr/>
          <p:nvPr/>
        </p:nvSpPr>
        <p:spPr>
          <a:xfrm>
            <a:off x="4192560" y="5831280"/>
            <a:ext cx="2741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Sagona ExtraLight"/>
                <a:ea typeface="DejaVu Sans"/>
              </a:rPr>
              <a:t>$: python3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9" name="Gerade Verbindung mit Pfeil 17"/>
          <p:cNvSpPr/>
          <p:nvPr/>
        </p:nvSpPr>
        <p:spPr>
          <a:xfrm flipH="1" flipV="1">
            <a:off x="1646640" y="3251520"/>
            <a:ext cx="3598200" cy="26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echteck: abgerundete Ecken 11"/>
          <p:cNvSpPr/>
          <p:nvPr/>
        </p:nvSpPr>
        <p:spPr>
          <a:xfrm>
            <a:off x="619200" y="226044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Python3.7.0 (sys)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Rechteck: abgerundete Ecken 12"/>
          <p:cNvSpPr/>
          <p:nvPr/>
        </p:nvSpPr>
        <p:spPr>
          <a:xfrm>
            <a:off x="8489880" y="227016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Python3.8.0 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(conda: env1)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Rechteck: abgerundete Ecken 14"/>
          <p:cNvSpPr/>
          <p:nvPr/>
        </p:nvSpPr>
        <p:spPr>
          <a:xfrm>
            <a:off x="4248720" y="231048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Python3.9.1 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(venv: env2)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Rechteck: abgerundete Ecken 15"/>
          <p:cNvSpPr/>
          <p:nvPr/>
        </p:nvSpPr>
        <p:spPr>
          <a:xfrm>
            <a:off x="2817360" y="226296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Rechteck: abgerundete Ecken 16"/>
          <p:cNvSpPr/>
          <p:nvPr/>
        </p:nvSpPr>
        <p:spPr>
          <a:xfrm>
            <a:off x="10758240" y="226296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Rechteck: abgerundete Ecken 17"/>
          <p:cNvSpPr/>
          <p:nvPr/>
        </p:nvSpPr>
        <p:spPr>
          <a:xfrm>
            <a:off x="6496920" y="228276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Ellipse 1"/>
          <p:cNvSpPr/>
          <p:nvPr/>
        </p:nvSpPr>
        <p:spPr>
          <a:xfrm>
            <a:off x="9888480" y="3609000"/>
            <a:ext cx="1321560" cy="900720"/>
          </a:xfrm>
          <a:prstGeom prst="ellipse">
            <a:avLst/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pandas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Gerade Verbindung mit Pfeil 1"/>
          <p:cNvSpPr/>
          <p:nvPr/>
        </p:nvSpPr>
        <p:spPr>
          <a:xfrm flipH="1">
            <a:off x="10633320" y="3130200"/>
            <a:ext cx="6480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Gerade Verbindung mit Pfeil 2"/>
          <p:cNvSpPr/>
          <p:nvPr/>
        </p:nvSpPr>
        <p:spPr>
          <a:xfrm flipH="1" flipV="1">
            <a:off x="9981000" y="3210120"/>
            <a:ext cx="577800" cy="41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Rechteck: abgerundete Ecken 18"/>
          <p:cNvSpPr/>
          <p:nvPr/>
        </p:nvSpPr>
        <p:spPr>
          <a:xfrm>
            <a:off x="8492400" y="3255480"/>
            <a:ext cx="1221480" cy="9104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Ipykernel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0" name="Grafik 1" descr="Laptop Silhouette"/>
          <p:cNvPicPr/>
          <p:nvPr/>
        </p:nvPicPr>
        <p:blipFill>
          <a:blip r:embed="rId1"/>
          <a:stretch/>
        </p:blipFill>
        <p:spPr>
          <a:xfrm>
            <a:off x="5482080" y="278280"/>
            <a:ext cx="1375200" cy="13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hteck: abgerundete Ecken 1"/>
          <p:cNvSpPr/>
          <p:nvPr/>
        </p:nvSpPr>
        <p:spPr>
          <a:xfrm>
            <a:off x="369360" y="1456920"/>
            <a:ext cx="11451960" cy="4110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91960" y="-806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Lato Light"/>
                <a:ea typeface="Calibri Light"/>
              </a:rPr>
              <a:t>Virtual environments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Rechteck: abgerundete Ecken 3"/>
          <p:cNvSpPr/>
          <p:nvPr/>
        </p:nvSpPr>
        <p:spPr>
          <a:xfrm>
            <a:off x="618840" y="226008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Python3.7.0 (sys)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Rechteck: abgerundete Ecken 4"/>
          <p:cNvSpPr/>
          <p:nvPr/>
        </p:nvSpPr>
        <p:spPr>
          <a:xfrm>
            <a:off x="8489520" y="226980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Python3.8.0 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(conda: env1)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Rechteck: abgerundete Ecken 5"/>
          <p:cNvSpPr/>
          <p:nvPr/>
        </p:nvSpPr>
        <p:spPr>
          <a:xfrm>
            <a:off x="4248360" y="2310120"/>
            <a:ext cx="2153880" cy="91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Python3.9.1 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(venv: env2)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Rechteck: abgerundete Ecken 6"/>
          <p:cNvSpPr/>
          <p:nvPr/>
        </p:nvSpPr>
        <p:spPr>
          <a:xfrm>
            <a:off x="2817000" y="226260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Rechteck: abgerundete Ecken 7"/>
          <p:cNvSpPr/>
          <p:nvPr/>
        </p:nvSpPr>
        <p:spPr>
          <a:xfrm>
            <a:off x="10757880" y="226260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Rechteck: abgerundete Ecken 8"/>
          <p:cNvSpPr/>
          <p:nvPr/>
        </p:nvSpPr>
        <p:spPr>
          <a:xfrm>
            <a:off x="6496560" y="2282400"/>
            <a:ext cx="910440" cy="91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Ellipse 9"/>
          <p:cNvSpPr/>
          <p:nvPr/>
        </p:nvSpPr>
        <p:spPr>
          <a:xfrm>
            <a:off x="9888120" y="3608640"/>
            <a:ext cx="1321560" cy="900720"/>
          </a:xfrm>
          <a:prstGeom prst="ellipse">
            <a:avLst/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pandas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Gerade Verbindung mit Pfeil 10"/>
          <p:cNvSpPr/>
          <p:nvPr/>
        </p:nvSpPr>
        <p:spPr>
          <a:xfrm flipH="1">
            <a:off x="10632960" y="3129840"/>
            <a:ext cx="6480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Gerade Verbindung mit Pfeil 12"/>
          <p:cNvSpPr/>
          <p:nvPr/>
        </p:nvSpPr>
        <p:spPr>
          <a:xfrm flipH="1" flipV="1">
            <a:off x="9980640" y="3209760"/>
            <a:ext cx="577800" cy="41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Rechteck: abgerundete Ecken 13"/>
          <p:cNvSpPr/>
          <p:nvPr/>
        </p:nvSpPr>
        <p:spPr>
          <a:xfrm>
            <a:off x="8492040" y="3255120"/>
            <a:ext cx="1221480" cy="9104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Ipykernel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3" name="Grafik 8" descr="Laptop Silhouette"/>
          <p:cNvPicPr/>
          <p:nvPr/>
        </p:nvPicPr>
        <p:blipFill>
          <a:blip r:embed="rId1"/>
          <a:stretch/>
        </p:blipFill>
        <p:spPr>
          <a:xfrm>
            <a:off x="5481720" y="278280"/>
            <a:ext cx="1375200" cy="1366200"/>
          </a:xfrm>
          <a:prstGeom prst="rect">
            <a:avLst/>
          </a:prstGeom>
          <a:ln w="0">
            <a:noFill/>
          </a:ln>
        </p:spPr>
      </p:pic>
      <p:sp>
        <p:nvSpPr>
          <p:cNvPr id="294" name="Textfeld 16"/>
          <p:cNvSpPr/>
          <p:nvPr/>
        </p:nvSpPr>
        <p:spPr>
          <a:xfrm>
            <a:off x="4192560" y="5831280"/>
            <a:ext cx="4150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Sagona ExtraLight"/>
                <a:ea typeface="DejaVu Sans"/>
              </a:rPr>
              <a:t>$: (myenv) python3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Gerade Verbindung mit Pfeil 17"/>
          <p:cNvSpPr/>
          <p:nvPr/>
        </p:nvSpPr>
        <p:spPr>
          <a:xfrm flipH="1" flipV="1">
            <a:off x="5112360" y="3251520"/>
            <a:ext cx="133200" cy="26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LibreOffice/7.2.7.2$Linux_X86_64 LibreOffice_project/20$Build-2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2022-05-09T08:02:43Z</dcterms:created>
  <dc:creator/>
  <dc:description/>
  <dc:language>en-US</dc:language>
  <cp:lastModifiedBy/>
  <dcterms:modified xsi:type="dcterms:W3CDTF">2022-05-18T09:40:43Z</dcterms:modified>
  <cp:revision>1535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Breitbild</vt:lpwstr>
  </property>
  <property fmtid="{D5CDD505-2E9C-101B-9397-08002B2CF9AE}" pid="4" name="Slides">
    <vt:i4>51</vt:i4>
  </property>
</Properties>
</file>