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2" r:id="rId2"/>
    <p:sldId id="263" r:id="rId3"/>
    <p:sldId id="264" r:id="rId4"/>
    <p:sldId id="265" r:id="rId5"/>
    <p:sldId id="269" r:id="rId6"/>
    <p:sldId id="280" r:id="rId7"/>
    <p:sldId id="288" r:id="rId8"/>
    <p:sldId id="286" r:id="rId9"/>
    <p:sldId id="281" r:id="rId10"/>
    <p:sldId id="283" r:id="rId11"/>
    <p:sldId id="289" r:id="rId12"/>
    <p:sldId id="290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A34"/>
    <a:srgbClr val="E51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7"/>
    <p:restoredTop sz="93423"/>
  </p:normalViewPr>
  <p:slideViewPr>
    <p:cSldViewPr snapToGrid="0" snapToObjects="1">
      <p:cViewPr varScale="1">
        <p:scale>
          <a:sx n="82" d="100"/>
          <a:sy n="82" d="100"/>
        </p:scale>
        <p:origin x="10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05BBD-2901-0F46-BE95-156F98B7B0F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F31E9-6786-864D-8A26-55BB85564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5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31E9-6786-864D-8A26-55BB855644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31E9-6786-864D-8A26-55BB85564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31E9-6786-864D-8A26-55BB85564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31E9-6786-864D-8A26-55BB85564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7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45802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215497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28213" y="14843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28213" y="2308306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60625" y="14843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60625" y="2308306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440575" y="23150"/>
            <a:ext cx="9202189" cy="1014153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74512" y="1134319"/>
            <a:ext cx="3932237" cy="101567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71613" y="113789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74512" y="2149997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tif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3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182" y="23150"/>
            <a:ext cx="12227182" cy="6876930"/>
          </a:xfrm>
          <a:prstGeom prst="rect">
            <a:avLst/>
          </a:prstGeom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40575" y="23150"/>
            <a:ext cx="9202189" cy="1014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487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062223" y="6379500"/>
            <a:ext cx="8067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F DIN Pro Light" charset="0"/>
                <a:ea typeface="FF DIN Pro Light" charset="0"/>
                <a:cs typeface="FF DIN Pro Light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542540" y="6492875"/>
            <a:ext cx="508322" cy="365125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51829"/>
                </a:solidFill>
                <a:latin typeface="FF DIN Pro Light" charset="0"/>
                <a:ea typeface="FF DIN Pro Light" charset="0"/>
                <a:cs typeface="FF DIN Pro Light" charset="0"/>
              </a:defRPr>
            </a:lvl1pPr>
          </a:lstStyle>
          <a:p>
            <a:fld id="{34A4E38D-9B8A-214E-A8BE-A7BF37EBEF02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8" name="Triangle 7"/>
          <p:cNvSpPr/>
          <p:nvPr userDrawn="1"/>
        </p:nvSpPr>
        <p:spPr>
          <a:xfrm rot="2877816">
            <a:off x="11473088" y="6036639"/>
            <a:ext cx="668247" cy="1378831"/>
          </a:xfrm>
          <a:prstGeom prst="triangle">
            <a:avLst>
              <a:gd name="adj" fmla="val 41028"/>
            </a:avLst>
          </a:prstGeom>
          <a:solidFill>
            <a:srgbClr val="E51829">
              <a:alpha val="28627"/>
            </a:srgbClr>
          </a:solidFill>
          <a:ln>
            <a:solidFill>
              <a:srgbClr val="EC3A34">
                <a:alpha val="3921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 userDrawn="1"/>
        </p:nvSpPr>
        <p:spPr>
          <a:xfrm rot="1753638">
            <a:off x="78336" y="5870494"/>
            <a:ext cx="1952597" cy="562705"/>
          </a:xfrm>
          <a:prstGeom prst="triangle">
            <a:avLst>
              <a:gd name="adj" fmla="val 51874"/>
            </a:avLst>
          </a:prstGeom>
          <a:solidFill>
            <a:srgbClr val="E51829">
              <a:alpha val="28627"/>
            </a:srgbClr>
          </a:solidFill>
          <a:ln>
            <a:solidFill>
              <a:srgbClr val="EC3A34">
                <a:alpha val="3921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890BF2-4912-E241-A443-6380B0FC2AA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2764" y="256662"/>
            <a:ext cx="2510171" cy="6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ototype" charset="0"/>
          <a:ea typeface="Prototype" charset="0"/>
          <a:cs typeface="Prototyp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DIN" charset="0"/>
          <a:ea typeface="DIN" charset="0"/>
          <a:cs typeface="DI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kern="1200">
          <a:solidFill>
            <a:schemeClr val="tx1"/>
          </a:solidFill>
          <a:latin typeface="DIN" charset="0"/>
          <a:ea typeface="DIN" charset="0"/>
          <a:cs typeface="DI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DIN" charset="0"/>
          <a:ea typeface="DIN" charset="0"/>
          <a:cs typeface="DI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DIN" charset="0"/>
          <a:ea typeface="DIN" charset="0"/>
          <a:cs typeface="DI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DIN" charset="0"/>
          <a:ea typeface="DIN" charset="0"/>
          <a:cs typeface="DI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fif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jfif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01821"/>
            <a:ext cx="9374155" cy="1317032"/>
          </a:xfrm>
        </p:spPr>
        <p:txBody>
          <a:bodyPr>
            <a:normAutofit/>
          </a:bodyPr>
          <a:lstStyle/>
          <a:p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Gill Sans MT (Body)"/>
              </a:rPr>
              <a:t>Estimating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Gill Sans MT (Body)"/>
              </a:rPr>
              <a:t>QoE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Gill Sans MT (Body)"/>
              </a:rPr>
              <a:t> from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Gill Sans MT (Body)"/>
              </a:rPr>
              <a:t>QoS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Gill Sans MT (Body)"/>
              </a:rPr>
              <a:t> in real-time traffic: a Machine </a:t>
            </a:r>
            <a:r>
              <a:rPr 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Gill Sans MT (Body)"/>
              </a:rPr>
              <a:t>Learning 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Gill Sans MT (Body)"/>
              </a:rPr>
              <a:t>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9077" y="1192378"/>
            <a:ext cx="9144000" cy="1364209"/>
          </a:xfrm>
        </p:spPr>
        <p:txBody>
          <a:bodyPr/>
          <a:lstStyle/>
          <a:p>
            <a:r>
              <a:rPr lang="en-US" b="1" dirty="0">
                <a:latin typeface="Gill Sans MT (Body)"/>
              </a:rPr>
              <a:t>Master </a:t>
            </a:r>
            <a:r>
              <a:rPr lang="en-US" b="1" dirty="0" smtClean="0">
                <a:latin typeface="Gill Sans MT (Body)"/>
              </a:rPr>
              <a:t>Degree </a:t>
            </a:r>
            <a:r>
              <a:rPr lang="en-US" b="1" dirty="0">
                <a:latin typeface="Gill Sans MT (Body)"/>
              </a:rPr>
              <a:t>in</a:t>
            </a:r>
          </a:p>
          <a:p>
            <a:r>
              <a:rPr lang="en-US" b="1" dirty="0">
                <a:latin typeface="Gill Sans MT (Body)"/>
              </a:rPr>
              <a:t>COMMUNICATIONS AND COMPUTER NETWORKS </a:t>
            </a:r>
            <a:endParaRPr lang="en-US" b="1" dirty="0" smtClean="0">
              <a:latin typeface="Gill Sans MT (Body)"/>
            </a:endParaRPr>
          </a:p>
          <a:p>
            <a:r>
              <a:rPr lang="en-US" b="1" dirty="0" smtClean="0">
                <a:latin typeface="Gill Sans MT (Body)"/>
              </a:rPr>
              <a:t>ENGINEERING</a:t>
            </a:r>
            <a:endParaRPr lang="en-US" b="1" dirty="0">
              <a:latin typeface="Gill Sans MT (Body)"/>
            </a:endParaRPr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028947" y="4914699"/>
            <a:ext cx="4427837" cy="12703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 smtClean="0">
                <a:latin typeface="Gill Sans MT (Body)"/>
                <a:cs typeface="Times New Roman"/>
              </a:rPr>
              <a:t>Supervisor:</a:t>
            </a:r>
            <a:r>
              <a:rPr lang="en-US" sz="2000" b="1" dirty="0" smtClean="0">
                <a:latin typeface="Gill Sans MT (Body)"/>
                <a:cs typeface="Times New Roman"/>
              </a:rPr>
              <a:t>  </a:t>
            </a:r>
            <a:r>
              <a:rPr sz="2000" spc="10" dirty="0" smtClean="0">
                <a:latin typeface="Gill Sans MT (Body)"/>
                <a:cs typeface="Times New Roman"/>
              </a:rPr>
              <a:t>Prof.</a:t>
            </a:r>
            <a:r>
              <a:rPr sz="2000" spc="175" dirty="0" smtClean="0">
                <a:latin typeface="Gill Sans MT (Body)"/>
                <a:cs typeface="Times New Roman"/>
              </a:rPr>
              <a:t> </a:t>
            </a:r>
            <a:r>
              <a:rPr lang="en-US" sz="2000" spc="-5" dirty="0" smtClean="0">
                <a:latin typeface="Gill Sans MT (Body)"/>
                <a:cs typeface="Times New Roman"/>
              </a:rPr>
              <a:t>Martino </a:t>
            </a:r>
            <a:r>
              <a:rPr lang="en-US" sz="2000" spc="-5" dirty="0" err="1" smtClean="0">
                <a:latin typeface="Gill Sans MT (Body)"/>
                <a:cs typeface="Times New Roman"/>
              </a:rPr>
              <a:t>Trevisan</a:t>
            </a:r>
            <a:endParaRPr lang="en-US" sz="2000" spc="-5" dirty="0" smtClean="0">
              <a:latin typeface="Gill Sans MT (Body)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endParaRPr lang="en-US" sz="2000" spc="-5" dirty="0">
              <a:latin typeface="Gill Sans MT (Body)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lang="en-US" sz="2000" b="1" spc="-5" dirty="0" smtClean="0">
                <a:latin typeface="Gill Sans MT (Body)"/>
                <a:cs typeface="Times New Roman"/>
              </a:rPr>
              <a:t>Co-Supervisors:  </a:t>
            </a:r>
            <a:r>
              <a:rPr lang="en-US" sz="2000" spc="10" dirty="0" smtClean="0">
                <a:latin typeface="Gill Sans MT (Body)"/>
                <a:cs typeface="Times New Roman"/>
              </a:rPr>
              <a:t>Prof.</a:t>
            </a:r>
            <a:r>
              <a:rPr lang="en-US" sz="2000" spc="175" dirty="0" smtClean="0">
                <a:latin typeface="Gill Sans MT (Body)"/>
                <a:cs typeface="Times New Roman"/>
              </a:rPr>
              <a:t> </a:t>
            </a:r>
            <a:r>
              <a:rPr lang="en-US" sz="2000" spc="-5" dirty="0" err="1" smtClean="0">
                <a:latin typeface="Gill Sans MT (Body)"/>
                <a:cs typeface="Times New Roman"/>
              </a:rPr>
              <a:t>Michela</a:t>
            </a:r>
            <a:r>
              <a:rPr lang="en-US" sz="2000" spc="-5" dirty="0" smtClean="0">
                <a:latin typeface="Gill Sans MT (Body)"/>
                <a:cs typeface="Times New Roman"/>
              </a:rPr>
              <a:t> </a:t>
            </a:r>
            <a:r>
              <a:rPr lang="en-US" sz="2000" spc="-5" dirty="0" err="1" smtClean="0">
                <a:latin typeface="Gill Sans MT (Body)"/>
                <a:cs typeface="Times New Roman"/>
              </a:rPr>
              <a:t>Meo</a:t>
            </a:r>
            <a:endParaRPr lang="en-US" sz="2000" spc="-5" dirty="0" smtClean="0">
              <a:latin typeface="Gill Sans MT (Body)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lang="en-US" sz="2000" dirty="0" smtClean="0">
                <a:latin typeface="Gill Sans MT (Body)"/>
                <a:cs typeface="Times New Roman"/>
              </a:rPr>
              <a:t>                              Dena </a:t>
            </a:r>
            <a:r>
              <a:rPr lang="en-US" sz="2000" dirty="0" err="1" smtClean="0">
                <a:latin typeface="Gill Sans MT (Body)"/>
                <a:cs typeface="Times New Roman"/>
              </a:rPr>
              <a:t>Markudova</a:t>
            </a:r>
            <a:endParaRPr sz="2000" dirty="0">
              <a:latin typeface="Gill Sans MT (Body)"/>
              <a:cs typeface="Times New Roman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725878" y="4914699"/>
            <a:ext cx="3172278" cy="30489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2000" b="1" spc="5" dirty="0">
                <a:latin typeface="Gill Sans MT (Body)"/>
                <a:cs typeface="Times New Roman"/>
              </a:rPr>
              <a:t>Candidate</a:t>
            </a:r>
            <a:r>
              <a:rPr sz="2000" spc="5" dirty="0">
                <a:latin typeface="Gill Sans MT (Body)"/>
                <a:cs typeface="Times New Roman"/>
              </a:rPr>
              <a:t>: </a:t>
            </a:r>
            <a:r>
              <a:rPr sz="2000" spc="10" dirty="0">
                <a:latin typeface="Gill Sans MT (Body)"/>
                <a:cs typeface="Times New Roman"/>
              </a:rPr>
              <a:t> </a:t>
            </a:r>
            <a:r>
              <a:rPr lang="en-US" sz="2000" spc="-5" dirty="0" smtClean="0">
                <a:latin typeface="Gill Sans MT (Body)"/>
                <a:cs typeface="Times New Roman"/>
              </a:rPr>
              <a:t>Ymer Gurra</a:t>
            </a:r>
            <a:endParaRPr sz="2000" dirty="0">
              <a:latin typeface="Gill Sans MT (Body)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463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62" y="23150"/>
            <a:ext cx="8591902" cy="101415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Concealment Prediction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10</a:t>
            </a:fld>
            <a:endParaRPr lang="it-IT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01" y="1428852"/>
            <a:ext cx="3188586" cy="231272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78" y="1120973"/>
            <a:ext cx="1680069" cy="2748421"/>
          </a:xfrm>
        </p:spPr>
      </p:pic>
      <p:graphicFrame>
        <p:nvGraphicFramePr>
          <p:cNvPr id="10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674990"/>
              </p:ext>
            </p:extLst>
          </p:nvPr>
        </p:nvGraphicFramePr>
        <p:xfrm>
          <a:off x="3729380" y="1428852"/>
          <a:ext cx="4981988" cy="149679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33305">
                  <a:extLst>
                    <a:ext uri="{9D8B030D-6E8A-4147-A177-3AD203B41FA5}">
                      <a16:colId xmlns:a16="http://schemas.microsoft.com/office/drawing/2014/main" val="1659254522"/>
                    </a:ext>
                  </a:extLst>
                </a:gridCol>
                <a:gridCol w="1246659">
                  <a:extLst>
                    <a:ext uri="{9D8B030D-6E8A-4147-A177-3AD203B41FA5}">
                      <a16:colId xmlns:a16="http://schemas.microsoft.com/office/drawing/2014/main" val="3784718199"/>
                    </a:ext>
                  </a:extLst>
                </a:gridCol>
                <a:gridCol w="956527">
                  <a:extLst>
                    <a:ext uri="{9D8B030D-6E8A-4147-A177-3AD203B41FA5}">
                      <a16:colId xmlns:a16="http://schemas.microsoft.com/office/drawing/2014/main" val="2721320469"/>
                    </a:ext>
                  </a:extLst>
                </a:gridCol>
                <a:gridCol w="1245497">
                  <a:extLst>
                    <a:ext uri="{9D8B030D-6E8A-4147-A177-3AD203B41FA5}">
                      <a16:colId xmlns:a16="http://schemas.microsoft.com/office/drawing/2014/main" val="172971451"/>
                    </a:ext>
                  </a:extLst>
                </a:gridCol>
              </a:tblGrid>
              <a:tr h="428355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57880"/>
                  </a:ext>
                </a:extLst>
              </a:tr>
              <a:tr h="428355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961865"/>
                  </a:ext>
                </a:extLst>
              </a:tr>
              <a:tr h="428355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109499"/>
                  </a:ext>
                </a:extLst>
              </a:tr>
            </a:tbl>
          </a:graphicData>
        </a:graphic>
      </p:graphicFrame>
      <p:sp>
        <p:nvSpPr>
          <p:cNvPr id="11" name="Subtitle 16"/>
          <p:cNvSpPr txBox="1">
            <a:spLocks/>
          </p:cNvSpPr>
          <p:nvPr/>
        </p:nvSpPr>
        <p:spPr>
          <a:xfrm rot="20531038">
            <a:off x="63645" y="1321596"/>
            <a:ext cx="2035835" cy="309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u="sng" dirty="0" smtClean="0">
                <a:latin typeface="DIN" panose="00000400000000000000"/>
              </a:rPr>
              <a:t>Audio concealment:</a:t>
            </a:r>
            <a:endParaRPr lang="en-US" sz="1500" b="1" u="sng" dirty="0">
              <a:latin typeface="DIN" panose="00000400000000000000"/>
            </a:endParaRPr>
          </a:p>
        </p:txBody>
      </p:sp>
      <p:sp>
        <p:nvSpPr>
          <p:cNvPr id="12" name="Subtitle 16"/>
          <p:cNvSpPr txBox="1">
            <a:spLocks/>
          </p:cNvSpPr>
          <p:nvPr/>
        </p:nvSpPr>
        <p:spPr>
          <a:xfrm rot="16200000">
            <a:off x="761454" y="2111313"/>
            <a:ext cx="1971334" cy="309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latin typeface="DIN" panose="00000400000000000000"/>
              </a:rPr>
              <a:t>No. of supports</a:t>
            </a:r>
            <a:endParaRPr lang="en-US" sz="1500" dirty="0">
              <a:latin typeface="DIN" panose="00000400000000000000"/>
            </a:endParaRPr>
          </a:p>
        </p:txBody>
      </p:sp>
      <p:sp>
        <p:nvSpPr>
          <p:cNvPr id="13" name="Subtitle 16"/>
          <p:cNvSpPr txBox="1">
            <a:spLocks/>
          </p:cNvSpPr>
          <p:nvPr/>
        </p:nvSpPr>
        <p:spPr>
          <a:xfrm rot="20531038">
            <a:off x="62020" y="4386306"/>
            <a:ext cx="2103688" cy="309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u="sng" dirty="0" smtClean="0">
                <a:latin typeface="DIN" panose="00000400000000000000"/>
              </a:rPr>
              <a:t>Video concealment:</a:t>
            </a:r>
            <a:endParaRPr lang="en-US" sz="1500" b="1" u="sng" dirty="0">
              <a:latin typeface="DIN" panose="00000400000000000000"/>
            </a:endParaRPr>
          </a:p>
        </p:txBody>
      </p:sp>
      <p:graphicFrame>
        <p:nvGraphicFramePr>
          <p:cNvPr id="1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44535"/>
              </p:ext>
            </p:extLst>
          </p:nvPr>
        </p:nvGraphicFramePr>
        <p:xfrm>
          <a:off x="3729380" y="5037786"/>
          <a:ext cx="4981988" cy="149679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33305">
                  <a:extLst>
                    <a:ext uri="{9D8B030D-6E8A-4147-A177-3AD203B41FA5}">
                      <a16:colId xmlns:a16="http://schemas.microsoft.com/office/drawing/2014/main" val="1659254522"/>
                    </a:ext>
                  </a:extLst>
                </a:gridCol>
                <a:gridCol w="1246659">
                  <a:extLst>
                    <a:ext uri="{9D8B030D-6E8A-4147-A177-3AD203B41FA5}">
                      <a16:colId xmlns:a16="http://schemas.microsoft.com/office/drawing/2014/main" val="3784718199"/>
                    </a:ext>
                  </a:extLst>
                </a:gridCol>
                <a:gridCol w="956527">
                  <a:extLst>
                    <a:ext uri="{9D8B030D-6E8A-4147-A177-3AD203B41FA5}">
                      <a16:colId xmlns:a16="http://schemas.microsoft.com/office/drawing/2014/main" val="2721320469"/>
                    </a:ext>
                  </a:extLst>
                </a:gridCol>
                <a:gridCol w="1245497">
                  <a:extLst>
                    <a:ext uri="{9D8B030D-6E8A-4147-A177-3AD203B41FA5}">
                      <a16:colId xmlns:a16="http://schemas.microsoft.com/office/drawing/2014/main" val="172971451"/>
                    </a:ext>
                  </a:extLst>
                </a:gridCol>
              </a:tblGrid>
              <a:tr h="428355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57880"/>
                  </a:ext>
                </a:extLst>
              </a:tr>
              <a:tr h="428355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961865"/>
                  </a:ext>
                </a:extLst>
              </a:tr>
              <a:tr h="428355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109499"/>
                  </a:ext>
                </a:extLst>
              </a:tr>
            </a:tbl>
          </a:graphicData>
        </a:graphic>
      </p:graphicFrame>
      <p:pic>
        <p:nvPicPr>
          <p:cNvPr id="15" name="Content Placeholder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01" y="4544009"/>
            <a:ext cx="3188586" cy="23139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78" y="4165364"/>
            <a:ext cx="1645969" cy="2692637"/>
          </a:xfrm>
          <a:prstGeom prst="rect">
            <a:avLst/>
          </a:prstGeom>
        </p:spPr>
      </p:pic>
      <p:sp>
        <p:nvSpPr>
          <p:cNvPr id="17" name="Subtitle 16"/>
          <p:cNvSpPr txBox="1">
            <a:spLocks/>
          </p:cNvSpPr>
          <p:nvPr/>
        </p:nvSpPr>
        <p:spPr>
          <a:xfrm rot="16200000">
            <a:off x="721787" y="5156203"/>
            <a:ext cx="1971334" cy="309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latin typeface="DIN" panose="00000400000000000000"/>
              </a:rPr>
              <a:t>No. of supports</a:t>
            </a:r>
            <a:endParaRPr lang="en-US" sz="1500" dirty="0">
              <a:latin typeface="DIN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6196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Conclusions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8583" y="1194319"/>
            <a:ext cx="9098903" cy="5015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Our model is able to predict the following targets: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Smoothness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Resolution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Concealment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Some approaches for concealment improvement: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 Collect more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Imbalanced classification techniques: SMOTE, MSMOTE etc.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Observations from a cloud gaming scenario: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Only one resolution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Only one value of smoothness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Very few concealments</a:t>
            </a:r>
          </a:p>
          <a:p>
            <a:pPr marL="457200" lvl="1" indent="0">
              <a:buNone/>
            </a:pPr>
            <a:r>
              <a:rPr lang="en-US" sz="1600" dirty="0" smtClean="0"/>
              <a:t>    Different targets need to be defined for this scenario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11</a:t>
            </a:fld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32" y="1528570"/>
            <a:ext cx="504234" cy="4594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32" y="1931888"/>
            <a:ext cx="504234" cy="4594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072" y="2358035"/>
            <a:ext cx="405514" cy="4055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072" y="3133601"/>
            <a:ext cx="414919" cy="414919"/>
          </a:xfrm>
          <a:prstGeom prst="rect">
            <a:avLst/>
          </a:prstGeom>
        </p:spPr>
      </p:pic>
      <p:pic>
        <p:nvPicPr>
          <p:cNvPr id="15" name="Picture 2" descr="Free Cloud Gaming Icon of Flat style - Available in SVG, PNG, EPS, AI &amp;amp; Icon  fonts">
            <a:extLst>
              <a:ext uri="{FF2B5EF4-FFF2-40B4-BE49-F238E27FC236}">
                <a16:creationId xmlns:a16="http://schemas.microsoft.com/office/drawing/2014/main" id="{54E6B665-7AD7-423D-A64A-DFB91695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01" y="4330456"/>
            <a:ext cx="719229" cy="71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08" y="5851698"/>
            <a:ext cx="261105" cy="2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568B00-6F5C-40E7-AC0E-76409E1088A1}"/>
              </a:ext>
            </a:extLst>
          </p:cNvPr>
          <p:cNvSpPr/>
          <p:nvPr/>
        </p:nvSpPr>
        <p:spPr>
          <a:xfrm>
            <a:off x="0" y="0"/>
            <a:ext cx="4108862" cy="6858000"/>
          </a:xfrm>
          <a:custGeom>
            <a:avLst/>
            <a:gdLst>
              <a:gd name="connsiteX0" fmla="*/ 0 w 4108862"/>
              <a:gd name="connsiteY0" fmla="*/ 0 h 6858000"/>
              <a:gd name="connsiteX1" fmla="*/ 4108862 w 4108862"/>
              <a:gd name="connsiteY1" fmla="*/ 0 h 6858000"/>
              <a:gd name="connsiteX2" fmla="*/ 4108862 w 4108862"/>
              <a:gd name="connsiteY2" fmla="*/ 6858000 h 6858000"/>
              <a:gd name="connsiteX3" fmla="*/ 0 w 4108862"/>
              <a:gd name="connsiteY3" fmla="*/ 6858000 h 6858000"/>
              <a:gd name="connsiteX4" fmla="*/ 0 w 4108862"/>
              <a:gd name="connsiteY4" fmla="*/ 0 h 6858000"/>
              <a:gd name="connsiteX0" fmla="*/ 0 w 4108862"/>
              <a:gd name="connsiteY0" fmla="*/ 0 h 6858000"/>
              <a:gd name="connsiteX1" fmla="*/ 4108862 w 4108862"/>
              <a:gd name="connsiteY1" fmla="*/ 0 h 6858000"/>
              <a:gd name="connsiteX2" fmla="*/ 4108862 w 4108862"/>
              <a:gd name="connsiteY2" fmla="*/ 6858000 h 6858000"/>
              <a:gd name="connsiteX3" fmla="*/ 0 w 4108862"/>
              <a:gd name="connsiteY3" fmla="*/ 6858000 h 6858000"/>
              <a:gd name="connsiteX4" fmla="*/ 0 w 4108862"/>
              <a:gd name="connsiteY4" fmla="*/ 0 h 6858000"/>
              <a:gd name="connsiteX0" fmla="*/ 0 w 4108862"/>
              <a:gd name="connsiteY0" fmla="*/ 0 h 6858000"/>
              <a:gd name="connsiteX1" fmla="*/ 4108862 w 4108862"/>
              <a:gd name="connsiteY1" fmla="*/ 0 h 6858000"/>
              <a:gd name="connsiteX2" fmla="*/ 4108862 w 4108862"/>
              <a:gd name="connsiteY2" fmla="*/ 6858000 h 6858000"/>
              <a:gd name="connsiteX3" fmla="*/ 0 w 4108862"/>
              <a:gd name="connsiteY3" fmla="*/ 6858000 h 6858000"/>
              <a:gd name="connsiteX4" fmla="*/ 0 w 4108862"/>
              <a:gd name="connsiteY4" fmla="*/ 0 h 6858000"/>
              <a:gd name="connsiteX0" fmla="*/ 0 w 4108862"/>
              <a:gd name="connsiteY0" fmla="*/ 0 h 6858000"/>
              <a:gd name="connsiteX1" fmla="*/ 4108862 w 4108862"/>
              <a:gd name="connsiteY1" fmla="*/ 0 h 6858000"/>
              <a:gd name="connsiteX2" fmla="*/ 4108862 w 4108862"/>
              <a:gd name="connsiteY2" fmla="*/ 6858000 h 6858000"/>
              <a:gd name="connsiteX3" fmla="*/ 0 w 4108862"/>
              <a:gd name="connsiteY3" fmla="*/ 6858000 h 6858000"/>
              <a:gd name="connsiteX4" fmla="*/ 0 w 410886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8862" h="6858000">
                <a:moveTo>
                  <a:pt x="0" y="0"/>
                </a:moveTo>
                <a:lnTo>
                  <a:pt x="4108862" y="0"/>
                </a:lnTo>
                <a:cubicBezTo>
                  <a:pt x="2529444" y="2523507"/>
                  <a:pt x="3218212" y="5628904"/>
                  <a:pt x="410886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83BD9-E336-4978-A40C-8396465C4989}"/>
              </a:ext>
            </a:extLst>
          </p:cNvPr>
          <p:cNvGrpSpPr/>
          <p:nvPr/>
        </p:nvGrpSpPr>
        <p:grpSpPr>
          <a:xfrm>
            <a:off x="732582" y="1518537"/>
            <a:ext cx="3902119" cy="3913260"/>
            <a:chOff x="539253" y="814995"/>
            <a:chExt cx="6492003" cy="5596554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3623BC0-18B6-41C5-8DAF-BA2D48221EF4}"/>
                </a:ext>
              </a:extLst>
            </p:cNvPr>
            <p:cNvSpPr/>
            <p:nvPr/>
          </p:nvSpPr>
          <p:spPr>
            <a:xfrm>
              <a:off x="539253" y="814995"/>
              <a:ext cx="6492003" cy="5596554"/>
            </a:xfrm>
            <a:prstGeom prst="hexagon">
              <a:avLst/>
            </a:pr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  <a:effectLst>
              <a:outerShdw blurRad="63500" sx="105000" sy="105000" algn="ctr" rotWithShape="0">
                <a:schemeClr val="tx2"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83556CB4-9642-4EF7-AC0F-3A269B4D979B}"/>
                </a:ext>
              </a:extLst>
            </p:cNvPr>
            <p:cNvSpPr/>
            <p:nvPr/>
          </p:nvSpPr>
          <p:spPr>
            <a:xfrm>
              <a:off x="1000609" y="1212716"/>
              <a:ext cx="5569291" cy="4801113"/>
            </a:xfrm>
            <a:prstGeom prst="hexagon">
              <a:avLst/>
            </a:prstGeom>
            <a:blipFill>
              <a:blip r:embed="rId2"/>
              <a:stretch>
                <a:fillRect l="-37000" r="-36000"/>
              </a:stretch>
            </a:blipFill>
            <a:ln>
              <a:noFill/>
            </a:ln>
            <a:effectLst>
              <a:outerShdw blurRad="63500" sx="105000" sy="105000" algn="ctr" rotWithShape="0">
                <a:schemeClr val="tx2"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8304661-895B-48BB-8072-679A45A8330C}"/>
              </a:ext>
            </a:extLst>
          </p:cNvPr>
          <p:cNvSpPr txBox="1"/>
          <p:nvPr/>
        </p:nvSpPr>
        <p:spPr>
          <a:xfrm>
            <a:off x="3670324" y="2043461"/>
            <a:ext cx="7111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Thank </a:t>
            </a:r>
            <a:r>
              <a:rPr lang="en-US" sz="66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you</a:t>
            </a:r>
            <a:endParaRPr lang="en-US" sz="66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73" y="3471107"/>
            <a:ext cx="3032306" cy="278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62" y="0"/>
            <a:ext cx="7725747" cy="1014153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Outline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2</a:t>
            </a:fld>
            <a:endParaRPr lang="it-IT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02B5593-DE46-4BAB-9FBF-51C6F2D3D7A3}"/>
              </a:ext>
            </a:extLst>
          </p:cNvPr>
          <p:cNvSpPr/>
          <p:nvPr/>
        </p:nvSpPr>
        <p:spPr>
          <a:xfrm>
            <a:off x="2350799" y="3607575"/>
            <a:ext cx="505259" cy="46325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DD626B21-4946-4570-AF7E-73766984EE8A}"/>
              </a:ext>
            </a:extLst>
          </p:cNvPr>
          <p:cNvSpPr/>
          <p:nvPr/>
        </p:nvSpPr>
        <p:spPr>
          <a:xfrm>
            <a:off x="2350799" y="1593739"/>
            <a:ext cx="494895" cy="4711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2CD70D-0B4B-4A32-85AB-6ED28B39C934}"/>
              </a:ext>
            </a:extLst>
          </p:cNvPr>
          <p:cNvSpPr txBox="1"/>
          <p:nvPr/>
        </p:nvSpPr>
        <p:spPr>
          <a:xfrm>
            <a:off x="2915022" y="1651667"/>
            <a:ext cx="41418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 (Body)"/>
              </a:rPr>
              <a:t>Introduction</a:t>
            </a:r>
            <a:endParaRPr lang="en-US" dirty="0">
              <a:latin typeface="Gill Sans MT (Body)"/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7D7E89F-6ABF-4070-B6FB-8218C64E09A1}"/>
              </a:ext>
            </a:extLst>
          </p:cNvPr>
          <p:cNvSpPr/>
          <p:nvPr/>
        </p:nvSpPr>
        <p:spPr>
          <a:xfrm>
            <a:off x="2352942" y="2293768"/>
            <a:ext cx="494895" cy="45162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3153E0-A5C8-4B94-91A9-099FE6033E94}"/>
              </a:ext>
            </a:extLst>
          </p:cNvPr>
          <p:cNvSpPr txBox="1"/>
          <p:nvPr/>
        </p:nvSpPr>
        <p:spPr>
          <a:xfrm>
            <a:off x="2926852" y="2331266"/>
            <a:ext cx="414182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 (Body)"/>
              </a:rPr>
              <a:t>Goals and Objectives</a:t>
            </a:r>
            <a:endParaRPr lang="en-US" dirty="0">
              <a:latin typeface="Gill Sans MT (Body)"/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02B5593-DE46-4BAB-9FBF-51C6F2D3D7A3}"/>
              </a:ext>
            </a:extLst>
          </p:cNvPr>
          <p:cNvSpPr/>
          <p:nvPr/>
        </p:nvSpPr>
        <p:spPr>
          <a:xfrm>
            <a:off x="2350799" y="2970835"/>
            <a:ext cx="520989" cy="46325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III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A90D62-FEA7-4622-ACA5-036034686C60}"/>
              </a:ext>
            </a:extLst>
          </p:cNvPr>
          <p:cNvSpPr txBox="1"/>
          <p:nvPr/>
        </p:nvSpPr>
        <p:spPr>
          <a:xfrm>
            <a:off x="2926852" y="3005642"/>
            <a:ext cx="41418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 (Body)"/>
              </a:rPr>
              <a:t>Scenario and Methodology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AAD3E-0F0D-4CD8-84DB-FBC2B1C5FD38}"/>
              </a:ext>
            </a:extLst>
          </p:cNvPr>
          <p:cNvSpPr txBox="1"/>
          <p:nvPr/>
        </p:nvSpPr>
        <p:spPr>
          <a:xfrm>
            <a:off x="2926852" y="3683688"/>
            <a:ext cx="41418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 (Body)"/>
              </a:rPr>
              <a:t>Dataset description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5B6E9BC-B877-433A-8114-FC428D95279C}"/>
              </a:ext>
            </a:extLst>
          </p:cNvPr>
          <p:cNvSpPr/>
          <p:nvPr/>
        </p:nvSpPr>
        <p:spPr>
          <a:xfrm>
            <a:off x="2315917" y="4299763"/>
            <a:ext cx="531920" cy="44464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29CBF2-8211-4FCB-80FE-DFC3447947EC}"/>
              </a:ext>
            </a:extLst>
          </p:cNvPr>
          <p:cNvSpPr txBox="1"/>
          <p:nvPr/>
        </p:nvSpPr>
        <p:spPr>
          <a:xfrm>
            <a:off x="2915025" y="4359114"/>
            <a:ext cx="41418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 (Body)"/>
              </a:rPr>
              <a:t>Results and Discussion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38B09AE-1212-4B10-BCCB-969F2E83A604}"/>
              </a:ext>
            </a:extLst>
          </p:cNvPr>
          <p:cNvSpPr/>
          <p:nvPr/>
        </p:nvSpPr>
        <p:spPr>
          <a:xfrm>
            <a:off x="2298043" y="4973341"/>
            <a:ext cx="558015" cy="45475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C0B768-B846-41D7-A740-C8985FDDCC4C}"/>
              </a:ext>
            </a:extLst>
          </p:cNvPr>
          <p:cNvSpPr txBox="1"/>
          <p:nvPr/>
        </p:nvSpPr>
        <p:spPr>
          <a:xfrm>
            <a:off x="2915022" y="5036353"/>
            <a:ext cx="41418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 (Body)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832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3" grpId="0" animBg="1"/>
      <p:bldP spid="24" grpId="0" animBg="1"/>
      <p:bldP spid="27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62" y="106987"/>
            <a:ext cx="7658396" cy="1014153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Introduction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24870" y="1437052"/>
            <a:ext cx="6863350" cy="489843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Gill Sans MT (Body)"/>
              </a:rPr>
              <a:t>Video streaming </a:t>
            </a:r>
          </a:p>
          <a:p>
            <a:endParaRPr lang="en-US" sz="2000" dirty="0"/>
          </a:p>
          <a:p>
            <a:endParaRPr lang="en-US" sz="2000" dirty="0" smtClean="0">
              <a:latin typeface="Gill Sans MT (Body)"/>
            </a:endParaRPr>
          </a:p>
          <a:p>
            <a:r>
              <a:rPr lang="en-US" sz="2000" dirty="0" smtClean="0">
                <a:latin typeface="Gill Sans MT (Body)"/>
              </a:rPr>
              <a:t>Quality </a:t>
            </a:r>
            <a:r>
              <a:rPr lang="en-US" sz="2000" dirty="0">
                <a:latin typeface="Gill Sans MT (Body)"/>
              </a:rPr>
              <a:t>of Experience (</a:t>
            </a:r>
            <a:r>
              <a:rPr lang="en-US" sz="2000" dirty="0" err="1">
                <a:latin typeface="Gill Sans MT (Body)"/>
              </a:rPr>
              <a:t>QoE</a:t>
            </a:r>
            <a:r>
              <a:rPr lang="en-US" sz="2000" dirty="0" smtClean="0">
                <a:latin typeface="Gill Sans MT (Body)"/>
              </a:rPr>
              <a:t>) evaluation </a:t>
            </a:r>
          </a:p>
          <a:p>
            <a:pPr marL="0" indent="0">
              <a:buNone/>
            </a:pPr>
            <a:endParaRPr lang="en-US" sz="2000" dirty="0" smtClean="0">
              <a:latin typeface="Gill Sans MT (Body)"/>
            </a:endParaRPr>
          </a:p>
          <a:p>
            <a:pPr marL="0" indent="0">
              <a:buNone/>
            </a:pPr>
            <a:endParaRPr lang="en-US" sz="2000" dirty="0" smtClean="0">
              <a:latin typeface="Gill Sans MT (Body)"/>
            </a:endParaRPr>
          </a:p>
          <a:p>
            <a:r>
              <a:rPr lang="en-US" sz="2000" dirty="0" smtClean="0">
                <a:latin typeface="Gill Sans MT (Body)"/>
              </a:rPr>
              <a:t>Network Operators / ISP providers:</a:t>
            </a:r>
          </a:p>
          <a:p>
            <a:pPr marL="0" indent="0">
              <a:buNone/>
            </a:pPr>
            <a:r>
              <a:rPr lang="en-US" sz="2000" dirty="0" smtClean="0">
                <a:latin typeface="Gill Sans MT (Body)"/>
              </a:rPr>
              <a:t>          </a:t>
            </a:r>
            <a:r>
              <a:rPr lang="en-US" sz="2000" dirty="0" err="1" smtClean="0">
                <a:latin typeface="Gill Sans MT (Body)"/>
              </a:rPr>
              <a:t>QoE</a:t>
            </a:r>
            <a:r>
              <a:rPr lang="en-US" sz="2000" dirty="0" smtClean="0">
                <a:latin typeface="Gill Sans MT (Body)"/>
              </a:rPr>
              <a:t> metrics such as video quality, freezing etc.</a:t>
            </a:r>
          </a:p>
          <a:p>
            <a:pPr marL="0" indent="0">
              <a:buNone/>
            </a:pPr>
            <a:r>
              <a:rPr lang="en-US" sz="2000" dirty="0">
                <a:latin typeface="Gill Sans MT (Body)"/>
              </a:rPr>
              <a:t> </a:t>
            </a:r>
            <a:r>
              <a:rPr lang="en-US" sz="2000" dirty="0" smtClean="0">
                <a:latin typeface="Gill Sans MT (Body)"/>
              </a:rPr>
              <a:t>         Only network level measurements such as: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Gill Sans MT (Body)"/>
              </a:rPr>
              <a:t> </a:t>
            </a:r>
            <a:r>
              <a:rPr lang="en-US" sz="2000" dirty="0" smtClean="0">
                <a:latin typeface="Gill Sans MT (Body)"/>
              </a:rPr>
              <a:t>Delay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Gill Sans MT (Body)"/>
              </a:rPr>
              <a:t>Jitter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Gill Sans MT (Body)"/>
              </a:rPr>
              <a:t>Throughput etc</a:t>
            </a:r>
            <a:r>
              <a:rPr lang="en-US" sz="2000" dirty="0">
                <a:latin typeface="Gill Sans MT (Body)"/>
              </a:rPr>
              <a:t>.</a:t>
            </a:r>
            <a:endParaRPr lang="en-US" sz="2000" dirty="0" smtClean="0">
              <a:latin typeface="Gill Sans MT (Body)"/>
            </a:endParaRPr>
          </a:p>
          <a:p>
            <a:pPr marL="0" indent="0">
              <a:buNone/>
            </a:pPr>
            <a:endParaRPr lang="en-US" sz="2000" dirty="0">
              <a:latin typeface="Gill Sans MT (Body)"/>
            </a:endParaRPr>
          </a:p>
          <a:p>
            <a:pPr marL="0" indent="0">
              <a:buNone/>
            </a:pPr>
            <a:endParaRPr lang="en-US" sz="2000" dirty="0">
              <a:latin typeface="Gill Sans MT (Body)"/>
            </a:endParaRPr>
          </a:p>
          <a:p>
            <a:endParaRPr lang="en-US" sz="2500" dirty="0">
              <a:latin typeface="Gill Sans MT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3</a:t>
            </a:fld>
            <a:endParaRPr lang="it-IT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19258" y="1362888"/>
            <a:ext cx="5181600" cy="3153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220" y="1348843"/>
            <a:ext cx="3322411" cy="48882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07" y="1437052"/>
            <a:ext cx="775314" cy="6754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81" y="2494397"/>
            <a:ext cx="1495530" cy="7619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43" y="4258573"/>
            <a:ext cx="333571" cy="3320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72" y="4650039"/>
            <a:ext cx="364742" cy="364742"/>
          </a:xfrm>
          <a:prstGeom prst="rect">
            <a:avLst/>
          </a:prstGeom>
        </p:spPr>
      </p:pic>
      <p:sp>
        <p:nvSpPr>
          <p:cNvPr id="17" name="Right Brace 16"/>
          <p:cNvSpPr/>
          <p:nvPr/>
        </p:nvSpPr>
        <p:spPr>
          <a:xfrm>
            <a:off x="4058131" y="5014781"/>
            <a:ext cx="503853" cy="1091682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88" y="5088727"/>
            <a:ext cx="1053390" cy="9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3" y="23150"/>
            <a:ext cx="8722087" cy="1014153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Goals and Objectives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4</a:t>
            </a:fld>
            <a:endParaRPr lang="it-IT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6791">
            <a:off x="2205391" y="2299824"/>
            <a:ext cx="1680360" cy="2739516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9521" y="2447801"/>
            <a:ext cx="1217986" cy="12179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89693">
            <a:off x="3259969" y="3096869"/>
            <a:ext cx="1186622" cy="1186622"/>
          </a:xfrm>
          <a:prstGeom prst="rect">
            <a:avLst/>
          </a:prstGeom>
        </p:spPr>
      </p:pic>
      <p:sp>
        <p:nvSpPr>
          <p:cNvPr id="18" name="Subtitle 16"/>
          <p:cNvSpPr txBox="1">
            <a:spLocks/>
          </p:cNvSpPr>
          <p:nvPr/>
        </p:nvSpPr>
        <p:spPr>
          <a:xfrm>
            <a:off x="4047592" y="2349853"/>
            <a:ext cx="6132105" cy="473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Gill Sans MT (Body)"/>
              </a:rPr>
              <a:t>Mapping </a:t>
            </a:r>
            <a:r>
              <a:rPr lang="en-US" sz="2000" dirty="0" err="1" smtClean="0">
                <a:latin typeface="Gill Sans MT (Body)"/>
              </a:rPr>
              <a:t>QoS</a:t>
            </a:r>
            <a:r>
              <a:rPr lang="en-US" sz="2000" dirty="0" smtClean="0">
                <a:latin typeface="Gill Sans MT (Body)"/>
              </a:rPr>
              <a:t> parameters into </a:t>
            </a:r>
            <a:r>
              <a:rPr lang="en-US" sz="2000" dirty="0" err="1" smtClean="0">
                <a:latin typeface="Gill Sans MT (Body)"/>
              </a:rPr>
              <a:t>QoE</a:t>
            </a:r>
            <a:r>
              <a:rPr lang="en-US" sz="2000" dirty="0" smtClean="0">
                <a:latin typeface="Gill Sans MT (Body)"/>
              </a:rPr>
              <a:t> metrics</a:t>
            </a:r>
            <a:endParaRPr lang="en-US" sz="2000" dirty="0">
              <a:latin typeface="Gill Sans MT (Body)"/>
            </a:endParaRPr>
          </a:p>
        </p:txBody>
      </p:sp>
      <p:sp>
        <p:nvSpPr>
          <p:cNvPr id="19" name="Subtitle 16"/>
          <p:cNvSpPr txBox="1">
            <a:spLocks/>
          </p:cNvSpPr>
          <p:nvPr/>
        </p:nvSpPr>
        <p:spPr>
          <a:xfrm>
            <a:off x="4229365" y="4557479"/>
            <a:ext cx="5511282" cy="496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Gill Sans MT (Body)"/>
              </a:rPr>
              <a:t>Test and improve the model’s performance</a:t>
            </a:r>
            <a:endParaRPr lang="en-US" sz="2000" dirty="0">
              <a:latin typeface="Gill Sans MT (Body)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24851">
            <a:off x="3120143" y="3684744"/>
            <a:ext cx="1186622" cy="1186622"/>
          </a:xfrm>
          <a:prstGeom prst="rect">
            <a:avLst/>
          </a:prstGeom>
        </p:spPr>
      </p:pic>
      <p:sp>
        <p:nvSpPr>
          <p:cNvPr id="21" name="Subtitle 16"/>
          <p:cNvSpPr txBox="1">
            <a:spLocks/>
          </p:cNvSpPr>
          <p:nvPr/>
        </p:nvSpPr>
        <p:spPr>
          <a:xfrm>
            <a:off x="4497948" y="3463520"/>
            <a:ext cx="5317855" cy="496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Gill Sans MT (Body)"/>
              </a:rPr>
              <a:t>Build a Machine Learning model </a:t>
            </a:r>
            <a:endParaRPr lang="en-US" sz="20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7556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50"/>
            <a:ext cx="8804564" cy="1014153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Thesis Workflow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5</a:t>
            </a:fld>
            <a:endParaRPr lang="it-IT" dirty="0"/>
          </a:p>
        </p:txBody>
      </p:sp>
      <p:sp>
        <p:nvSpPr>
          <p:cNvPr id="45" name="Rounded Rectangle 44"/>
          <p:cNvSpPr/>
          <p:nvPr/>
        </p:nvSpPr>
        <p:spPr>
          <a:xfrm>
            <a:off x="625236" y="2279809"/>
            <a:ext cx="1446245" cy="11196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MEETING</a:t>
            </a:r>
            <a:endParaRPr lang="en-US" dirty="0"/>
          </a:p>
        </p:txBody>
      </p:sp>
      <p:sp>
        <p:nvSpPr>
          <p:cNvPr id="48" name="Flowchart: Magnetic Disk 47"/>
          <p:cNvSpPr/>
          <p:nvPr/>
        </p:nvSpPr>
        <p:spPr>
          <a:xfrm>
            <a:off x="3138612" y="2354682"/>
            <a:ext cx="1017036" cy="559836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 smtClean="0"/>
              <a:t>Wireshark</a:t>
            </a:r>
            <a:endParaRPr lang="en-US" sz="1500" b="1" dirty="0"/>
          </a:p>
        </p:txBody>
      </p:sp>
      <p:sp>
        <p:nvSpPr>
          <p:cNvPr id="56" name="Flowchart: Magnetic Disk 55"/>
          <p:cNvSpPr/>
          <p:nvPr/>
        </p:nvSpPr>
        <p:spPr>
          <a:xfrm>
            <a:off x="3138612" y="2802550"/>
            <a:ext cx="1017036" cy="559837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logs</a:t>
            </a:r>
            <a:endParaRPr lang="en-US" dirty="0"/>
          </a:p>
        </p:txBody>
      </p:sp>
      <p:sp>
        <p:nvSpPr>
          <p:cNvPr id="58" name="Subtitle 16"/>
          <p:cNvSpPr txBox="1">
            <a:spLocks/>
          </p:cNvSpPr>
          <p:nvPr/>
        </p:nvSpPr>
        <p:spPr>
          <a:xfrm>
            <a:off x="2845221" y="2055353"/>
            <a:ext cx="1603818" cy="272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DATA COLLECTION</a:t>
            </a:r>
            <a:endParaRPr lang="en-US" sz="1800" b="1" dirty="0">
              <a:latin typeface="+mj-lt"/>
            </a:endParaRPr>
          </a:p>
        </p:txBody>
      </p:sp>
      <p:sp>
        <p:nvSpPr>
          <p:cNvPr id="61" name="Diamond 60"/>
          <p:cNvSpPr/>
          <p:nvPr/>
        </p:nvSpPr>
        <p:spPr>
          <a:xfrm>
            <a:off x="5083933" y="2170975"/>
            <a:ext cx="1943162" cy="1377988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Statistic producer tool</a:t>
            </a:r>
            <a:endParaRPr lang="en-US" sz="1600" dirty="0"/>
          </a:p>
        </p:txBody>
      </p:sp>
      <p:sp>
        <p:nvSpPr>
          <p:cNvPr id="62" name="Subtitle 16"/>
          <p:cNvSpPr txBox="1">
            <a:spLocks/>
          </p:cNvSpPr>
          <p:nvPr/>
        </p:nvSpPr>
        <p:spPr>
          <a:xfrm>
            <a:off x="5195145" y="1877025"/>
            <a:ext cx="2121371" cy="402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DATA PRE-PROCESSING</a:t>
            </a:r>
            <a:endParaRPr lang="en-US" sz="1800" b="1" dirty="0">
              <a:latin typeface="+mj-lt"/>
            </a:endParaRPr>
          </a:p>
        </p:txBody>
      </p:sp>
      <p:sp>
        <p:nvSpPr>
          <p:cNvPr id="64" name="Flowchart: Display 63"/>
          <p:cNvSpPr/>
          <p:nvPr/>
        </p:nvSpPr>
        <p:spPr>
          <a:xfrm>
            <a:off x="7760309" y="2354682"/>
            <a:ext cx="1352006" cy="955157"/>
          </a:xfrm>
          <a:prstGeom prst="flowChartDisplay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QoS-QoE</a:t>
            </a:r>
            <a:r>
              <a:rPr lang="en-US" sz="1400" b="1" dirty="0" smtClean="0"/>
              <a:t> mapping via ML approach</a:t>
            </a:r>
            <a:endParaRPr lang="en-US" sz="1400" b="1" dirty="0"/>
          </a:p>
        </p:txBody>
      </p:sp>
      <p:sp>
        <p:nvSpPr>
          <p:cNvPr id="66" name="Vertical Scroll 65"/>
          <p:cNvSpPr/>
          <p:nvPr/>
        </p:nvSpPr>
        <p:spPr>
          <a:xfrm>
            <a:off x="9945049" y="2378778"/>
            <a:ext cx="1494760" cy="1143000"/>
          </a:xfrm>
          <a:prstGeom prst="verticalScroll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Performance evaluation</a:t>
            </a:r>
            <a:endParaRPr lang="en-US" sz="1500" dirty="0"/>
          </a:p>
        </p:txBody>
      </p:sp>
      <p:sp>
        <p:nvSpPr>
          <p:cNvPr id="69" name="Right Arrow 68"/>
          <p:cNvSpPr/>
          <p:nvPr/>
        </p:nvSpPr>
        <p:spPr>
          <a:xfrm>
            <a:off x="2263978" y="2770075"/>
            <a:ext cx="711378" cy="194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4341703" y="2789815"/>
            <a:ext cx="646680" cy="17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7081935" y="2758029"/>
            <a:ext cx="530541" cy="15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9205567" y="2770075"/>
            <a:ext cx="828832" cy="199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6"/>
          <p:cNvSpPr txBox="1">
            <a:spLocks/>
          </p:cNvSpPr>
          <p:nvPr/>
        </p:nvSpPr>
        <p:spPr>
          <a:xfrm>
            <a:off x="625236" y="3531175"/>
            <a:ext cx="1664614" cy="406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+mj-lt"/>
              </a:rPr>
              <a:t>v</a:t>
            </a:r>
            <a:r>
              <a:rPr lang="en-US" sz="1700" b="1" dirty="0" smtClean="0">
                <a:latin typeface="+mj-lt"/>
              </a:rPr>
              <a:t>ia JITSI  </a:t>
            </a:r>
            <a:endParaRPr lang="en-US" sz="1700" b="1" dirty="0">
              <a:latin typeface="+mj-lt"/>
            </a:endParaRPr>
          </a:p>
        </p:txBody>
      </p:sp>
      <p:sp>
        <p:nvSpPr>
          <p:cNvPr id="18" name="Subtitle 16"/>
          <p:cNvSpPr txBox="1">
            <a:spLocks/>
          </p:cNvSpPr>
          <p:nvPr/>
        </p:nvSpPr>
        <p:spPr>
          <a:xfrm>
            <a:off x="2916781" y="3464471"/>
            <a:ext cx="1652207" cy="290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 smtClean="0">
                <a:latin typeface="+mj-lt"/>
              </a:rPr>
              <a:t>QoS</a:t>
            </a:r>
            <a:r>
              <a:rPr lang="en-US" sz="1800" b="1" dirty="0" smtClean="0">
                <a:latin typeface="+mj-lt"/>
              </a:rPr>
              <a:t> features</a:t>
            </a:r>
            <a:endParaRPr lang="en-US" sz="1800" b="1" dirty="0">
              <a:latin typeface="+mj-lt"/>
            </a:endParaRPr>
          </a:p>
        </p:txBody>
      </p:sp>
      <p:sp>
        <p:nvSpPr>
          <p:cNvPr id="19" name="Subtitle 16"/>
          <p:cNvSpPr txBox="1">
            <a:spLocks/>
          </p:cNvSpPr>
          <p:nvPr/>
        </p:nvSpPr>
        <p:spPr>
          <a:xfrm>
            <a:off x="2896212" y="3937712"/>
            <a:ext cx="1652207" cy="290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 smtClean="0">
                <a:latin typeface="+mj-lt"/>
              </a:rPr>
              <a:t>QoE</a:t>
            </a:r>
            <a:r>
              <a:rPr lang="en-US" sz="1800" b="1" dirty="0" smtClean="0">
                <a:latin typeface="+mj-lt"/>
              </a:rPr>
              <a:t> features</a:t>
            </a:r>
            <a:endParaRPr lang="en-US" sz="1800" b="1" dirty="0">
              <a:latin typeface="+mj-lt"/>
            </a:endParaRPr>
          </a:p>
        </p:txBody>
      </p:sp>
      <p:sp>
        <p:nvSpPr>
          <p:cNvPr id="21" name="Subtitle 16"/>
          <p:cNvSpPr txBox="1">
            <a:spLocks/>
          </p:cNvSpPr>
          <p:nvPr/>
        </p:nvSpPr>
        <p:spPr>
          <a:xfrm>
            <a:off x="7460108" y="4426429"/>
            <a:ext cx="1652207" cy="290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800" b="1" dirty="0" smtClean="0">
                <a:latin typeface="+mj-lt"/>
              </a:rPr>
              <a:t>Classification</a:t>
            </a:r>
            <a:endParaRPr lang="en-US" sz="1800" b="1" dirty="0">
              <a:latin typeface="+mj-lt"/>
            </a:endParaRPr>
          </a:p>
        </p:txBody>
      </p:sp>
      <p:sp>
        <p:nvSpPr>
          <p:cNvPr id="22" name="Subtitle 16"/>
          <p:cNvSpPr txBox="1">
            <a:spLocks/>
          </p:cNvSpPr>
          <p:nvPr/>
        </p:nvSpPr>
        <p:spPr>
          <a:xfrm>
            <a:off x="7215442" y="3446189"/>
            <a:ext cx="2637687" cy="1125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Courier New" panose="02070309020205020404" pitchFamily="49" charset="0"/>
              <a:buChar char="o"/>
            </a:pPr>
            <a:r>
              <a:rPr lang="en-US" dirty="0"/>
              <a:t>Number of samples (1s):</a:t>
            </a:r>
            <a:endParaRPr lang="en-US" sz="1800" dirty="0"/>
          </a:p>
          <a:p>
            <a:pPr lvl="1" fontAlgn="base"/>
            <a:r>
              <a:rPr lang="en-US" dirty="0"/>
              <a:t>Total 403 264</a:t>
            </a:r>
          </a:p>
          <a:p>
            <a:pPr lvl="1" fontAlgn="base"/>
            <a:r>
              <a:rPr lang="en-US" dirty="0"/>
              <a:t>Train 284 243 (70%)</a:t>
            </a:r>
          </a:p>
          <a:p>
            <a:pPr lvl="1" fontAlgn="base"/>
            <a:r>
              <a:rPr lang="en-US" dirty="0"/>
              <a:t>Test 119 021 (30%)</a:t>
            </a:r>
          </a:p>
        </p:txBody>
      </p:sp>
      <p:sp>
        <p:nvSpPr>
          <p:cNvPr id="23" name="Subtitle 16"/>
          <p:cNvSpPr txBox="1">
            <a:spLocks/>
          </p:cNvSpPr>
          <p:nvPr/>
        </p:nvSpPr>
        <p:spPr>
          <a:xfrm>
            <a:off x="9907969" y="3667499"/>
            <a:ext cx="1652207" cy="290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800" b="1" dirty="0" smtClean="0">
                <a:latin typeface="+mj-lt"/>
              </a:rPr>
              <a:t>f-1 score</a:t>
            </a:r>
            <a:endParaRPr lang="en-US" sz="1800" b="1" dirty="0">
              <a:latin typeface="+mj-lt"/>
            </a:endParaRPr>
          </a:p>
        </p:txBody>
      </p:sp>
      <p:sp>
        <p:nvSpPr>
          <p:cNvPr id="24" name="Subtitle 16"/>
          <p:cNvSpPr txBox="1">
            <a:spLocks/>
          </p:cNvSpPr>
          <p:nvPr/>
        </p:nvSpPr>
        <p:spPr>
          <a:xfrm>
            <a:off x="9915514" y="4048562"/>
            <a:ext cx="1967358" cy="494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700" b="1" dirty="0" smtClean="0">
                <a:latin typeface="+mj-lt"/>
              </a:rPr>
              <a:t>Mean Absolute Error</a:t>
            </a:r>
            <a:endParaRPr lang="en-US" sz="1700" b="1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28" y="3512522"/>
            <a:ext cx="416681" cy="416681"/>
          </a:xfrm>
          <a:prstGeom prst="rect">
            <a:avLst/>
          </a:prstGeom>
        </p:spPr>
      </p:pic>
      <p:sp>
        <p:nvSpPr>
          <p:cNvPr id="27" name="Subtitle 16"/>
          <p:cNvSpPr txBox="1">
            <a:spLocks/>
          </p:cNvSpPr>
          <p:nvPr/>
        </p:nvSpPr>
        <p:spPr>
          <a:xfrm>
            <a:off x="625236" y="3999304"/>
            <a:ext cx="1135328" cy="406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700" b="1" dirty="0" err="1" smtClean="0">
                <a:latin typeface="+mj-lt"/>
              </a:rPr>
              <a:t>WebRTC</a:t>
            </a:r>
            <a:endParaRPr lang="en-US" sz="1700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702" y="3847670"/>
            <a:ext cx="507180" cy="507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62" y="3340370"/>
            <a:ext cx="431960" cy="431960"/>
          </a:xfrm>
          <a:prstGeom prst="rect">
            <a:avLst/>
          </a:prstGeom>
        </p:spPr>
      </p:pic>
      <p:sp>
        <p:nvSpPr>
          <p:cNvPr id="28" name="Subtitle 16"/>
          <p:cNvSpPr txBox="1">
            <a:spLocks/>
          </p:cNvSpPr>
          <p:nvPr/>
        </p:nvSpPr>
        <p:spPr>
          <a:xfrm>
            <a:off x="625236" y="4467433"/>
            <a:ext cx="2513376" cy="406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700" b="1" dirty="0" smtClean="0">
                <a:latin typeface="+mj-lt"/>
              </a:rPr>
              <a:t>50 </a:t>
            </a:r>
            <a:r>
              <a:rPr lang="en-US" sz="1700" b="1" dirty="0" err="1" smtClean="0">
                <a:latin typeface="+mj-lt"/>
              </a:rPr>
              <a:t>pcaps</a:t>
            </a:r>
            <a:r>
              <a:rPr lang="en-US" sz="1700" b="1" dirty="0" smtClean="0">
                <a:latin typeface="+mj-lt"/>
              </a:rPr>
              <a:t> (50 GB of data)</a:t>
            </a:r>
            <a:endParaRPr lang="en-US" sz="1700" b="1" dirty="0">
              <a:latin typeface="+mj-lt"/>
            </a:endParaRPr>
          </a:p>
        </p:txBody>
      </p:sp>
      <p:sp>
        <p:nvSpPr>
          <p:cNvPr id="29" name="Subtitle 16"/>
          <p:cNvSpPr txBox="1">
            <a:spLocks/>
          </p:cNvSpPr>
          <p:nvPr/>
        </p:nvSpPr>
        <p:spPr>
          <a:xfrm>
            <a:off x="5244959" y="3594026"/>
            <a:ext cx="1638010" cy="1435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+mj-lt"/>
              </a:rPr>
              <a:t>Mean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+mj-lt"/>
              </a:rPr>
              <a:t>Min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+mj-lt"/>
              </a:rPr>
              <a:t>Max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+mj-lt"/>
              </a:rPr>
              <a:t>Standard deviation etc.</a:t>
            </a:r>
            <a:endParaRPr lang="en-US" sz="1800" b="1" dirty="0">
              <a:latin typeface="+mj-lt"/>
            </a:endParaRPr>
          </a:p>
        </p:txBody>
      </p:sp>
      <p:pic>
        <p:nvPicPr>
          <p:cNvPr id="31" name="Picture 22" descr="Related image">
            <a:extLst>
              <a:ext uri="{FF2B5EF4-FFF2-40B4-BE49-F238E27FC236}">
                <a16:creationId xmlns:a16="http://schemas.microsoft.com/office/drawing/2014/main" id="{0AA61A9F-7457-49EB-8C99-4AE58CED1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4" r="24544"/>
          <a:stretch/>
        </p:blipFill>
        <p:spPr bwMode="auto">
          <a:xfrm>
            <a:off x="6135140" y="3594026"/>
            <a:ext cx="788629" cy="8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ubtitle 16"/>
          <p:cNvSpPr txBox="1">
            <a:spLocks/>
          </p:cNvSpPr>
          <p:nvPr/>
        </p:nvSpPr>
        <p:spPr>
          <a:xfrm>
            <a:off x="7460108" y="4707948"/>
            <a:ext cx="1652207" cy="290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800" b="1" dirty="0" smtClean="0">
                <a:latin typeface="+mj-lt"/>
              </a:rPr>
              <a:t>Regression</a:t>
            </a:r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83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56" grpId="0" animBg="1"/>
      <p:bldP spid="58" grpId="0"/>
      <p:bldP spid="61" grpId="0" animBg="1"/>
      <p:bldP spid="62" grpId="0"/>
      <p:bldP spid="64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16" grpId="0"/>
      <p:bldP spid="18" grpId="0"/>
      <p:bldP spid="19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24" y="23150"/>
            <a:ext cx="9202189" cy="101415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Feature Description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922" y="1138335"/>
            <a:ext cx="6293022" cy="571966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err="1" smtClean="0"/>
              <a:t>QoS</a:t>
            </a:r>
            <a:r>
              <a:rPr lang="en-US" sz="1800" dirty="0" smtClean="0"/>
              <a:t> features categories: </a:t>
            </a:r>
          </a:p>
          <a:p>
            <a:pPr marL="0" indent="0">
              <a:buNone/>
            </a:pPr>
            <a:r>
              <a:rPr lang="en-US" sz="1600" b="1" dirty="0" smtClean="0"/>
              <a:t>a) </a:t>
            </a:r>
            <a:r>
              <a:rPr lang="en-US" sz="1600" b="1" dirty="0" err="1" smtClean="0"/>
              <a:t>Interarrival</a:t>
            </a:r>
            <a:r>
              <a:rPr lang="en-US" sz="1600" dirty="0" smtClean="0"/>
              <a:t>: The time difference between 2 successfully       received consecutive packets in a UDP stream </a:t>
            </a:r>
          </a:p>
          <a:p>
            <a:pPr marL="457200" indent="-457200">
              <a:buAutoNum type="alphaLcParenR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b) Packet length</a:t>
            </a:r>
            <a:r>
              <a:rPr lang="en-US" sz="1600" dirty="0" smtClean="0"/>
              <a:t>: The size of a packet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c) </a:t>
            </a:r>
            <a:r>
              <a:rPr lang="en-US" sz="1600" b="1" dirty="0" err="1" smtClean="0"/>
              <a:t>Interlength</a:t>
            </a:r>
            <a:r>
              <a:rPr lang="en-US" sz="1600" dirty="0" smtClean="0"/>
              <a:t>: </a:t>
            </a:r>
            <a:r>
              <a:rPr lang="it-IT" sz="1600" dirty="0" smtClean="0">
                <a:latin typeface="DIN" panose="00000400000000000000" pitchFamily="2" charset="0"/>
              </a:rPr>
              <a:t>The difference </a:t>
            </a:r>
            <a:r>
              <a:rPr lang="it-IT" sz="1600" dirty="0">
                <a:latin typeface="DIN" panose="00000400000000000000" pitchFamily="2" charset="0"/>
              </a:rPr>
              <a:t>between the lengths of </a:t>
            </a:r>
            <a:r>
              <a:rPr lang="it-IT" sz="1600" dirty="0" smtClean="0">
                <a:latin typeface="DIN" panose="00000400000000000000" pitchFamily="2" charset="0"/>
              </a:rPr>
              <a:t>2 </a:t>
            </a:r>
            <a:r>
              <a:rPr lang="en-US" sz="1600" dirty="0"/>
              <a:t>successfully </a:t>
            </a:r>
            <a:r>
              <a:rPr lang="en-US" sz="1600" dirty="0" smtClean="0"/>
              <a:t>received </a:t>
            </a:r>
            <a:r>
              <a:rPr lang="en-US" sz="1600" dirty="0"/>
              <a:t>consecutive packets in a UDP </a:t>
            </a:r>
            <a:r>
              <a:rPr lang="en-US" sz="1600" dirty="0" smtClean="0"/>
              <a:t>stream.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d) Inter RTP timestamp</a:t>
            </a:r>
            <a:r>
              <a:rPr lang="en-US" sz="1600" dirty="0" smtClean="0"/>
              <a:t>: </a:t>
            </a:r>
            <a:r>
              <a:rPr lang="it-IT" sz="1600" dirty="0">
                <a:latin typeface="DIN" panose="00000400000000000000" pitchFamily="2" charset="0"/>
              </a:rPr>
              <a:t>Difference between consecutive </a:t>
            </a:r>
            <a:r>
              <a:rPr lang="it-IT" sz="1600" dirty="0" smtClean="0">
                <a:latin typeface="DIN" panose="00000400000000000000" pitchFamily="2" charset="0"/>
              </a:rPr>
              <a:t>              RTP </a:t>
            </a:r>
            <a:r>
              <a:rPr lang="it-IT" sz="1600" dirty="0">
                <a:latin typeface="DIN" panose="00000400000000000000" pitchFamily="2" charset="0"/>
              </a:rPr>
              <a:t>timestamps</a:t>
            </a:r>
          </a:p>
          <a:p>
            <a:pPr marL="0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Packet </a:t>
            </a:r>
            <a:r>
              <a:rPr lang="en-US" sz="1500" dirty="0"/>
              <a:t>level </a:t>
            </a:r>
            <a:r>
              <a:rPr lang="en-US" sz="1500" dirty="0" smtClean="0"/>
              <a:t>statistics: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500" dirty="0" smtClean="0"/>
              <a:t>Mean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500" dirty="0" smtClean="0"/>
              <a:t>Standard deviation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500" dirty="0" smtClean="0"/>
              <a:t>Percentiles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500" dirty="0" smtClean="0"/>
              <a:t>Skewness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500" dirty="0" err="1" smtClean="0"/>
              <a:t>Kurtossis</a:t>
            </a:r>
            <a:r>
              <a:rPr lang="en-US" sz="1500" dirty="0" smtClean="0"/>
              <a:t> 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9521" y="1138334"/>
            <a:ext cx="4648978" cy="56543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err="1" smtClean="0"/>
              <a:t>QoE</a:t>
            </a:r>
            <a:r>
              <a:rPr lang="en-US" sz="2000" dirty="0" smtClean="0"/>
              <a:t> metrics (targets):</a:t>
            </a:r>
          </a:p>
          <a:p>
            <a:pPr marL="457200" indent="-457200">
              <a:buAutoNum type="arabicParenR"/>
            </a:pPr>
            <a:r>
              <a:rPr lang="en-US" sz="1600" b="1" dirty="0"/>
              <a:t>Resolution</a:t>
            </a:r>
            <a:r>
              <a:rPr lang="en-US" sz="1600" dirty="0"/>
              <a:t> </a:t>
            </a:r>
            <a:r>
              <a:rPr lang="en-US" sz="1600" dirty="0" smtClean="0"/>
              <a:t>: The size in pixels of the received video frames</a:t>
            </a:r>
          </a:p>
          <a:p>
            <a:pPr marL="457200" indent="-457200">
              <a:buAutoNum type="arabicParenR"/>
            </a:pPr>
            <a:endParaRPr lang="en-US" sz="1600" dirty="0"/>
          </a:p>
          <a:p>
            <a:pPr marL="457200" indent="-457200">
              <a:buAutoNum type="arabicParenR"/>
            </a:pPr>
            <a:endParaRPr lang="en-US" sz="1600" dirty="0" smtClean="0"/>
          </a:p>
          <a:p>
            <a:pPr marL="457200" indent="-457200">
              <a:buAutoNum type="arabicParenR"/>
            </a:pPr>
            <a:endParaRPr lang="en-US" sz="1600" dirty="0"/>
          </a:p>
          <a:p>
            <a:pPr marL="457200" indent="-457200">
              <a:buAutoNum type="arabicParenR"/>
            </a:pPr>
            <a:r>
              <a:rPr lang="en-US" sz="1600" b="1" dirty="0"/>
              <a:t>Smoothness</a:t>
            </a:r>
            <a:r>
              <a:rPr lang="en-US" sz="1600" dirty="0"/>
              <a:t> </a:t>
            </a:r>
            <a:r>
              <a:rPr lang="en-US" sz="1600" dirty="0" smtClean="0"/>
              <a:t>: The number of frames per second perceived at the user side</a:t>
            </a:r>
          </a:p>
          <a:p>
            <a:pPr marL="457200" indent="-457200">
              <a:buAutoNum type="arabicParenR"/>
            </a:pPr>
            <a:endParaRPr lang="en-US" sz="1600" dirty="0" smtClean="0"/>
          </a:p>
          <a:p>
            <a:pPr marL="457200" indent="-457200">
              <a:buAutoNum type="arabicParenR"/>
            </a:pPr>
            <a:endParaRPr lang="en-US" sz="1600" dirty="0"/>
          </a:p>
          <a:p>
            <a:pPr marL="457200" indent="-457200">
              <a:buAutoNum type="arabicParenR"/>
            </a:pPr>
            <a:endParaRPr lang="en-US" sz="1600" dirty="0" smtClean="0"/>
          </a:p>
          <a:p>
            <a:pPr marL="457200" indent="-457200">
              <a:buAutoNum type="arabicParenR"/>
            </a:pPr>
            <a:endParaRPr lang="en-US" sz="1600" dirty="0"/>
          </a:p>
          <a:p>
            <a:pPr marL="457200" indent="-457200">
              <a:buAutoNum type="arabicParenR"/>
            </a:pPr>
            <a:r>
              <a:rPr lang="en-US" sz="1600" b="1" dirty="0" smtClean="0"/>
              <a:t>Concealment </a:t>
            </a:r>
            <a:r>
              <a:rPr lang="en-US" sz="1600" dirty="0" smtClean="0"/>
              <a:t>: Time spent by the decoder rendering frames that are partially received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6</a:t>
            </a:fld>
            <a:endParaRPr lang="it-IT"/>
          </a:p>
        </p:txBody>
      </p:sp>
      <p:sp>
        <p:nvSpPr>
          <p:cNvPr id="7" name="AutoShape 2" descr="data:image/png;base64,%20iVBORw0KGgoAAAANSUhEUgAAAGoAAABvCAYAAAAE7FUkAAAAAXNSR0IArs4c6QAAAARnQU1BAACxjwv8YQUAAAAJcEhZcwAADsMAAA7DAcdvqGQAABizSURBVHhe7Z0JeFTl1cfP3WafySSTZRKybxABUUBB0KIVW8Cl9VMRq+DSD6211a9ftSpt8eljLdSvVatV6r61UpeiooViFdGiPGyCBAhECCSQhISETDLJrHf5zrlzg0nIMjOZJbT5Pc+FmffO3Hnv+3/Pec9573tvYJRRRhlllFFGKIz2/2mDoijc0bVrs9179th9ra1GnuNSsMwMPG+SfD5GkmX1czqDARSG8QsAnoDX2wF2e5c5N9edOm1ac0ZFhVv90GnEiBcKRbB89fjjZZ6mpmKQpEKpq8upCMJYEMUsFCaF5fkshuPsNhJGkkDRhOIEATzBIARF0SeLYjOwbBuv17fgZ2oYne4oCEItb7UeNsyYcbD8oouOql8awYxIoWRFse3+zW+mSR0d08DnqwgGAuMYWS7VA9iYUOPTZ0AJfZbEVP9XT4YJnRKVMfiaxdcsy6r76D1PZTodeBlGZli2hhGEr3DbLVgsX9pnzNicP2fOAfUAI4wRJVTta69Nbdu9ey4KNF30+8dxilKsQysJoDCSJka3EMOFjsKRcCQiWp+fYdpYjqti9PrtptzcDRV3370ahRVDn04+I0Ko6qeeuqzz4MEFwY6OKejeSvWKwpPVkDhkNYmAow1FU3geZI5rQPe43zBmzOr8O+54NSUlpTX0qeSRVKH2Pvnkt7wHDtwpu91T0LU5FRIHx5hEidMf1CAsWRoKJrKsG63toCEvb+X4++//E7rQjtCnEk9ShDr42mtnunbs+GWwtfUiRpIcKJJqPSMNdXzjOFBY1gNG4z5zQcHDZ/zsZ2+gS0x4ZRMqVNU771jFXbvu9NbX3yl5PBnYEIw67oxwqJHUwESn8+gyMz9OnTTpvvwFC3aH9iaGhAiFERhb/dxzUz0HDvxBamo6V5QklqKy042Tglmtrca8vCXmBQteKSoq8oX2xpe4C7X7jTcsck3N9f6ammVoRamnnzz9gJ1MbzIBl57+iqWw8Jclt91Wp+2JG3EVaseKFWPYxsalUkPDrX5fQjpeQqGcjM/KqtJlZNyGY9fGeI5dcRNqz/Ll4wMu1wqpsfGCIOZC/65QWA8WSxtGhndOXLLkdRQrqO6IMXERaueDD54vnTjxnNzSMlY8DceiSKFG5CwW0Gdn/zTj1lufzs7O7grtiR0xF2rPsmWzvUeOPKN0dhaJ2rzbfwLUkDyOW7zT+esx1133cKwnfilViBmVv/71tztra58GFKl7Fvs/BfIbktcLgfr6+4+++uoSmkwO7YkNMROq8re/vcjX0PAE5/UWB5M8u5As1JwwEOCCTU0/2XH//T9BsXht17BRx8LhUvXII1PR3f2RcbvHRxQ44Hmp+RSpOoI3hhxbmIMEfQWTRJ4JBie37NjRsWLDhi2hPcNj2GPU4WeeKWrdv/+PSmvrPFEU1YqGgyIpwPAM6Gw6YLiYD5WxA09I9IggdolqfcNF4DiQDYbjpjFj/nvC0qWrteKoGVYLHa+qsta//PKv4PjxH/v8fj5ckWRRBmuBBbJmZoI+VY+NEe43kwC2kByQ4USlC5q3Hse3WBBmqwk0G2+z7dLl5d086d57v9CKo2JYQu1YuvR6ubHxedHn04c7Z6fICuhSdJB7SQ6klFnxvbZjBEPTRgF3ABo2NMKJXS5ghfCHdh2Pw5TD8Zp9ypT/Lfne95q04oiJOpjY9dBDZ2KutFyKQCSCXJ4xwwAG3EgkEm6kb7Iko4sWwJxjRvPSTiRMgsEg8G73AveePfNxPI7aMKISqu3FF+2YJy1h2ttzI748gVWV0PWpY9Sw7DmBYD3pNCV0gSidVhgeCp6kz+Nhg+3tD+xetmyqVhwxUQlV39g4F4OHawNR5Eosx4LraBc017SjYAqwLINl2oa1YbAhkr4xWK/uOuFGrq/taCccq24Djo+8yaiV2PZ2h+h231v7/vupodLIiLhP71+xYkxXVdWGQGtrKfWWSKGrp61eP7RwQSg+Jwuyi1KAIYUQwWoFwWZTXycTWQyCr7kZzSH0vtPlh6otDSAd9UKp3RbdRU78jtFiAaG4eMH4e+99XSsNm4hbunL58uWBvXvvjcaaCBLKjX77kLsTOv1BYNSTDlXDMX06ZF14YcjPJAusn7/5ONS88jLQ0oBuWAzNcy1myDWZor4aTd2Rczh2YWBxSemiRdgTwiciO/7q2WdLfXV1t0crEkEJrglzjDS9DvQ6Dlh1Y9WNYWnsCiR9AyV4sk608XoO7AY92HW6SGOJXqjfbW8/019ff51aEAERWdSuBx54ynvgwO1yFC6vJ/RtmmZyYY/1UZKs9dBMtKbsOXOTblG+Y43w1ZNPgoyWT1A+lCJg1EcrlNSS4cGnpNSlXHrp1PJ5845rRUMSdos3rl1bWPe3v21VfL70WDQj/TAN0kS3UGOuuAJyr7lGfZ1MfPX1ULl0KSa6aF0I1ZNq2F3P4cKjRzFUVPxk4n33PaYVDUnYru/41q2LMWdyxKqv03Eo/6JNbQTakmlJPZC1SeXuTa1jDOsmSRL4jh79IR7ToBUNSVhC4QHtvsbGa7luExhlWJDkkttdtOfxxy8LlQxNWA2/56GH5ndUV7/ASJI5dv3qVMZcdhnkXXut9i6Ez++X31nzCWzfWcUKOkErHT6SLEFGmh2+O+9CKC3K00pDdB05AnseeODkGBUPsM8r+tzcj85etuwSrWhQwhJq+09/+k7w+PErFFmOq0U5MJgo+/73tXchyOU8/fIqeOu99WA06rXS4SMGRSgryYe7bl0AJYW5WmmItr17ofp3v8PgL35CUZqi8Hxz0eLFM7NmzBjyxoQhXV/t1q0lYnv7RHYY81Th4m5o0F59DXnbHGeGbDEbZTo5Wh8ei43ITE+F3OxM9XVPOo8do4FKexcfqAMqkmRpXrfuW1rRoAwpVPuHH87CxM8Ry8G0X/D47XV1IGmRVk/GjytiC/KyWTFGq5noXMxmI1SUFcp6ve4URVqrq6H7Pqt4Qa2JHc8kut2XYX2GNIIhhQo2Nc1gFMUaZ5nIdABDf2jes0cr+JqSwjyYNvkMRYe5DEVkw4UEH1taCBeeP4XOv1cbyLivtaoqJr8zFOilwN/eXu6pq8vWigZkUKFQaaPk908UGIaNu1AIh41T++mn2rveXDFnljRr5hSJbkobjnVTaFxSMEZZcOUlkiPVrpV+TePOnSC6XNrUVnxRLw9JUkrN66+fpxUNyKBCHX722UmK35+WqBVFPFa88YsvoAMTzr5YzCb+1oXf5WbPOle9gzAasURRguLCXPm2G69iJlaUnrJeRBZFOPjBB8CT+01AJqKeA8OkyB0d07WiARlUqM6GhvF4qPiPTxrqQO/10np1tdH6YjIaYPHCK2HuxedFLFYQo7wzyouUH95ytTR+XLFW2pv6LVvg+O7doMPXiUgZqfbYOYUAur9QycAMKpTY1UXdzpoIf62CjWPG7ejmzXBo/XqtsDd6zKVuvu5y+M7cWUDXtsIRKxAQ4awJ5fDD71/NjC0p6DcZa8fcqRI7CI/jJEeXzxMEuVj0WmPQDQ56fWdQoTDhK9GxbNiLVmKBEQMGzu+HXStXQt3nn2ulvRHwMzdcPReuufxiGXs+9qOBO5LfH4BzJp8h337zVVCYl6OV9qbj6FH44oUXoP3wYbDpdIM3SoyhulOYXvvmm/2bucaAdcKeapC8XqvqghLgBrqhXCnVYABvSwt88fzzAwYXPM/B/O/MhkXXXqoK159lBQJBmDVjMtx245WQm5OllfaGUoLtKFI9jo1WtCRDAq2JoHpjZ0sJHDsWnVDHNmxwotwpCXN7PTBiY6UajdDZ1KT29EMff6zt6Q3P8+wVc77BLrx6noIhd6+KkiVNnzpBvnHBZUpOFt3ceCqu2lrY9uyzUL9tm3qNLEWvD/9yQoygq+SYEgi+hgarVtQvAwoltbTkMDyfqoaQCYYaKwVdUKrJBF2trapl1Xz0kTr49oUuGcyedQ6DlsOQBRHUuTIcqXDlvIuY7Kz0ftu+HUXa+tRT0Pjll6q7dWDHQDev7U0gNEah9wp2dQ26lmLAmnXU1QkYzyah5iHIBaZhD0/DBvS1t6s9v2bdun5nDCwWE1x8wTmMIPCqKwkEgzBt6gQoKcrtVyQXurtNjz0GzZjYkvVm4O8YKIrU9icS+k2O40yM2dx7wrEPAwrhPXhQETGfSESYOhD0y6nYiOQGRQzbt6JYB1Gs/kL3rEyHUlyQI9GsA9W5oqxIDef74sKAYePDD0NrTY1qSZl4bD1aZTJEIqhjCRzHYHQdXdQndnZS1qy9Sx4kFllWCj3rCAXa+swzcGjDhlMsy2IyMjnOTI6SWrvNCqn2U12++9gx+HTZMjXKM5El4THJ3SVLpG7IfWNiOOhtOgMLRb02CePTQDhwzKLBHgcg2PfuuyBiCN8TARueLIjGJwN+jtxgT6jnUgRJM/QU2Y0UkcIlaWNQNKShq6Igw1FcjMlunxkgNL1uN83gWamL+XtA+1Ly8sBqtUImHoeegTSSRML69a5wHwYUiregJWLPGymQq6OGLZ42DSbfdBNwKFhPyPjlIe44yJs+HaZcfz3o8dx6rtlLNnRemLkPepVyQKEs2PswGhkRvY5Eog7nOPdcKF68GHSpUa0Kpm4LYy69FPLmzwfeZovrpfZwofPy0SSw3z/o0rEBheJycmTQ6bAbJ1cqVSR0U+kzZ0LhokWgS0nR9kSPc/ZsKFiwAPQOx8klYclEkiQ/WniL9rZfBhTKlJnpwv88gzrOOENPtGTQqmlhZv5114HOfur1o6jAXkzHLMBjGjIzkyoWWRRuXobnB33U3IBC2S69tAEbykWJZzIgkVgc9LO++U3Iu/rq2InUDZ6XA620AMcsg9OZNDdIrYseI2jIyMB8aGAGFCqFngip03XQs1kT7f7I3ZFIGdjr8666CoSw3B1NxWgvw4R6cxqOeySWniwrCQGGagYM42YtliNqwQAMKBSehMKZzcfEkGlqpQmAWht/zzZ+vGpJPIbT4aBGfSiwduphQ+Nf2tSpkDNvnhrp9k2k4w21LeZ4HY6LL67RivplQKEICaAqKIqdiRSKGkqflgYF116r3i+VCEgscrGpEyaorxPpQVhMgTiTqcNRXn5MK+qXQYXCBLEGE8v2hMmEDcTp9ZBxwQVgKijQChMDPbk554or1NA/UVZF7RrAkI/j+Uo0hkHn6wYVKu3883dg32pJZEDB43jknDNHe5dYzEVFkDJxImAEppXEF2pVtOAuwencGyoZmEGFSj/77HrOZmtI2AwFjRdTpkTl8vq652jddeasWerDpxLh/rTxyZVSWPgvrWhABhWKwEb7TJRlbyJsivw13R4aBcqJtg5obmkDnmPB4/FBU0urFlxEhrW8HHSYCCcCEoo1mY7lzZ8/5PNphxTKWFb2ER6xLe7uD3swRV2W4kGXDvSHUlPboLy4cjV8sWsf6PU66PJ44cXX3oNPNu1QV8VGiq2iQrXueIPJgGjMyPgMBRvSfIesTdkNN2zDqKQOxdJK4gQe35Sbq85EREJV9SHmqRfeZDdtq1SXkhE0R9nm6oAVL74Faz/8XL3iGwmWwsKI6xEp1PExUPOY8vNXaUWDMqRQqLaIyeBa7Jdxn2ehpDMStnyxBx5/9q8oVg0Y0JJ6QmL5fH54/i/vwlvvfQQeb/jPtNVlZKhuKZ7QohbMEWuLb7ml/zVxfQjLvnVFRa9i2OyOt/vjjUbt1dB8+MlmeAot5kh9s7pcrD9oNS0tzlm56gN4+a/vg6s9vIdSRlKPaMHxUzI4nfQM2rAG0rCEGrdo0SHB4dhIyb9WFB/C6AgUIKx6/2N44S+rofVEu7q+bzBUF4Pb3//5GTz9yipoaBp0kjoE1SOOnZKOLFgsHdaJE18KlQxN2COmqbDwEUYQ4n832yCgK5Nfef3vysq310EnBgwcRnjhQG6MXOG/Nu0EHM+U6oO1iZ0n6gtaud7pfC//8stPvRtiAMIWqvy22z7TpaWRVSWF9o5OeO7P7zLv/uNThhZXkluLBDIQEnZnZTUGH3+jCDFpYjFmc8BUXPx/2tuwCPtssVdKxtLS5TwtMEkwTcdPwIqX3oJ/frKZoQWxkYrUTbdlHTx8hH3mlbeZjZu/1PYkDqo55ml/Llm4cMjZiJ5EdMZjzz9/PY5Va6JrpgEgE+3eTkU+VNcoPfHcG0CNSpMF1Nj0f7QbQROvRxuOM8+8+jZ88HF/j3xF86PP9txiBGu1es35+b8PN4joJuIh56snnph8orJyi+zxDCvRoOVb+jQDGDMNmLOEylLPPjs0M4H7WIYFF7q7jzduh+oDteotNiRSzMDGp8UwFrMJLpk1DcaW5mJyjG2HvxFobYUjq1adXAATdAfB0+AFesbgcBDw2LrS0t+yFRVLJ8yfH1G6E/GZy2vW6Hdv2bLcX1PzP9E+gJ5OOH2yA5znZ2IozAM9ZVJFrU3vKpGg8YSOTvr3XV520vw0XNXtUP9BI0h+zCgjbjUcH/FHeIej1pyePnPsL34RdhDRTcRejJ03z2+22x9lUlMP0MOcIoVEMjmNkHZmKvCW0Fpx9cRPnjw10Neb2ohx3Fj6n362z++erBNteJoppTassx3kYOSdk25W05tMAV1m5s/Lf/7zU5/REAZRDTfFd911xDhmzBLBbPbQnd2RQNYj2ATMI/h4Z2WxA0+RM3KgoydKR4EeE3LZZlsJGRlr0X1H1mAaUQlFP5ZZXv4PxW5/QaCFkJGIhV040BFUnyVODyvsr5ePuI1j1Edq+9v8oETYznQDgmS1fmVwOn8/YfHiE1pxxGA1oqfyD38oEQ8ffgVcrhneCO788EsS2M5KhbxpmWC0otDDqkX8EdHdNe1rg2Mbm0HnQaHCrC8FD5zZ3MLn5/+I/mSRVhwVw26iqieeuNC7f/+L4HYXkgBDQT/YGQzCCTEI9gILpGSZMVwO7Rup+DtFaDrgAsEjg9NiCj0fYggokOUMBh/ndC5Pu/XWh/Pz872hPdExbKEwGGD3Llt2ve/w4d+Bz5cZzmNMg3iizV4vdNEzZU+DcYrmzXiBg3R6XCmNN1r5QFCj0nI3ITPzVdukSfcM58H03QxbKEKWZf2uBx/8sXTkyFLZ77eG88e9ujBHcfn94MfPRub1E4va6OjCbNjwJNJQVxBoLz3+gElL+4e5rOz2ittvPxzaMzxiIhRRtXGjVVq//mddhw/fA8FgWH9dgKxvJP793b5QI9G9VJQLDVbbbpH41NTPzZMmLSq/6aaDoT3DJ2ZCEdVr1tj8O3bc5zlwgMTiw3ERpwvhdCeyNi49fVPa5Mk3Fy9cuF8rjgkxb6vGdevMrVu33tl58OCvUCxh5NtLbKCIV+d0fmqtqLih7JZbBl2eHA1x6dTKtm3Cno8+uhkt6zHJ643/5dJkgyJZSkpWG887b3Hpt78d0YPnwyVu3gejQabqT3+a3VlZ+bLsdmdTUvzvZl1q3shxAXNJyaN6m+2B8rvu6n1jcQyJ+zBR/9Zb45o3b34+0NR0DqMowukQPAyFmvZhcMEYjU0o0t1n3HPPayhaXBONuAtFyDt3mivffvtXYn39jXIwmE5PmTwN0qd+UW/SZlmfkJ6+OW3ixLsLbrxxm7YrriREqG6qnnzy8q79++9DVziFw9yL/nDl6WJf9OfGFY4DVq8/xGVnv5r3ox/9Pj09vUPbHXcSKhTRsW9f+qGVK+8MNjX9FybH4zkUazh/lCXe0FQQT7MRgtCsGI0f2isq/lj2gx9sCu1NHAkXqpuql16a4qmsXKh0dX2LE8UKuo82QHOFNEAnGxxHKbmlhw2Len27IgjrDU7nGxOWLHkTx6LI10jHgKS3SuUjj8wM1tXNUYLBubwsT5G6utS/hJMMG6MLfDQGGYxG8HBcIysIH+oyMtblL1q0xl5Q0KZ9LCmMgO4bYv+jj57V1dQ0Q/H5ZuP2DV0g4AiKItDl/niK1i0O/d3coMEAjMGwWWGYNTq7fVPOHXdsTuQ4NBgjRqhuat95J6d9+/Yy0ec7i5Gki6RgcJbg89nJNdLToim8V+cRo3GR+D36Fj1kmKZ7aCm0HzdGp9vCm82fKDy/yeR07ht7xx1VoS+MHEacUN1Qwlz79NPOruZmpyhJJSjUZCYYnBr0essNPF+gdHaChBZHonUvgKF/aaOT6nliJAqtBeRMJvDzfBfDcXs5g+FLRhC2YMK6z6DT1Zffd98xHH882ldGHCNWqL5sW73aZN+/39LuchkRh8jzDqmtLYuzWMah5WWInZ0cy/N2dJMmFEaUAoFWThD8nNnsRfd2OBAMHjCkp7dJjY3NnF7v0Y0f31V8zTXueCeqseK0Eao/6KLlV2vXCmZR5KCxETpcLg4thZHMZsXf1iZn2GyKZLcrefPnB1GQkfOUqlFGGWWUUUYZZZRRRhlllFFGGWWUUUYZZZRRRjIA/w/wsxZzP6IjHgAAAABJRU5ErkJggg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8" descr="Image result for time icon">
            <a:extLst>
              <a:ext uri="{FF2B5EF4-FFF2-40B4-BE49-F238E27FC236}">
                <a16:creationId xmlns:a16="http://schemas.microsoft.com/office/drawing/2014/main" id="{86CE9FE4-6694-464A-8C87-357568827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293" y="1282705"/>
            <a:ext cx="778362" cy="81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66" y="2259565"/>
            <a:ext cx="706894" cy="70689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284985" y="2259565"/>
            <a:ext cx="604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62">
            <a:extLst>
              <a:ext uri="{FF2B5EF4-FFF2-40B4-BE49-F238E27FC236}">
                <a16:creationId xmlns:a16="http://schemas.microsoft.com/office/drawing/2014/main" id="{6575F8A1-9247-4F5B-8B4A-4E388F45D38A}"/>
              </a:ext>
            </a:extLst>
          </p:cNvPr>
          <p:cNvSpPr/>
          <p:nvPr/>
        </p:nvSpPr>
        <p:spPr>
          <a:xfrm rot="5400000">
            <a:off x="6283354" y="3082652"/>
            <a:ext cx="149739" cy="4195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63">
            <a:extLst>
              <a:ext uri="{FF2B5EF4-FFF2-40B4-BE49-F238E27FC236}">
                <a16:creationId xmlns:a16="http://schemas.microsoft.com/office/drawing/2014/main" id="{B17DB666-2763-4528-BA1E-0EBAAAC81220}"/>
              </a:ext>
            </a:extLst>
          </p:cNvPr>
          <p:cNvSpPr/>
          <p:nvPr/>
        </p:nvSpPr>
        <p:spPr>
          <a:xfrm rot="5400000">
            <a:off x="6467958" y="3097753"/>
            <a:ext cx="138322" cy="805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F251EC-632B-4A1A-B4D9-78D718299429}"/>
              </a:ext>
            </a:extLst>
          </p:cNvPr>
          <p:cNvCxnSpPr>
            <a:cxnSpLocks/>
          </p:cNvCxnSpPr>
          <p:nvPr/>
        </p:nvCxnSpPr>
        <p:spPr>
          <a:xfrm flipV="1">
            <a:off x="6568012" y="3292440"/>
            <a:ext cx="37193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32" descr="Image result for subtract icon">
            <a:extLst>
              <a:ext uri="{FF2B5EF4-FFF2-40B4-BE49-F238E27FC236}">
                <a16:creationId xmlns:a16="http://schemas.microsoft.com/office/drawing/2014/main" id="{27BB936A-3FE1-4CEA-996F-C6726826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35" y="4006412"/>
            <a:ext cx="646764" cy="64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Brace 17"/>
          <p:cNvSpPr/>
          <p:nvPr/>
        </p:nvSpPr>
        <p:spPr>
          <a:xfrm>
            <a:off x="3317572" y="5131837"/>
            <a:ext cx="401216" cy="136103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27" y="5391852"/>
            <a:ext cx="911623" cy="9529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02" y="2010933"/>
            <a:ext cx="2966386" cy="741597"/>
          </a:xfrm>
          <a:prstGeom prst="rect">
            <a:avLst/>
          </a:prstGeom>
        </p:spPr>
      </p:pic>
      <p:pic>
        <p:nvPicPr>
          <p:cNvPr id="22" name="Picture 6" descr="A Guide to Using Frame Rates in Your Videos [ Artlist">
            <a:extLst>
              <a:ext uri="{FF2B5EF4-FFF2-40B4-BE49-F238E27FC236}">
                <a16:creationId xmlns:a16="http://schemas.microsoft.com/office/drawing/2014/main" id="{5E2FA981-126C-414D-9C79-62BFBE97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14" y="3699702"/>
            <a:ext cx="2440896" cy="9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414" y="5600348"/>
            <a:ext cx="2440896" cy="9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75" y="23150"/>
            <a:ext cx="9202189" cy="1014153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Supervised ML approach</a:t>
            </a:r>
            <a:endParaRPr lang="en-US" dirty="0">
              <a:latin typeface="Gill Sans MT" panose="020B0502020104020203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7015202"/>
              </p:ext>
            </p:extLst>
          </p:nvPr>
        </p:nvGraphicFramePr>
        <p:xfrm>
          <a:off x="313634" y="1391304"/>
          <a:ext cx="4489580" cy="22332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5438">
                  <a:extLst>
                    <a:ext uri="{9D8B030D-6E8A-4147-A177-3AD203B41FA5}">
                      <a16:colId xmlns:a16="http://schemas.microsoft.com/office/drawing/2014/main" val="3031695665"/>
                    </a:ext>
                  </a:extLst>
                </a:gridCol>
                <a:gridCol w="1022868">
                  <a:extLst>
                    <a:ext uri="{9D8B030D-6E8A-4147-A177-3AD203B41FA5}">
                      <a16:colId xmlns:a16="http://schemas.microsoft.com/office/drawing/2014/main" val="147846329"/>
                    </a:ext>
                  </a:extLst>
                </a:gridCol>
                <a:gridCol w="928008">
                  <a:extLst>
                    <a:ext uri="{9D8B030D-6E8A-4147-A177-3AD203B41FA5}">
                      <a16:colId xmlns:a16="http://schemas.microsoft.com/office/drawing/2014/main" val="2180052942"/>
                    </a:ext>
                  </a:extLst>
                </a:gridCol>
                <a:gridCol w="1563266">
                  <a:extLst>
                    <a:ext uri="{9D8B030D-6E8A-4147-A177-3AD203B41FA5}">
                      <a16:colId xmlns:a16="http://schemas.microsoft.com/office/drawing/2014/main" val="943573139"/>
                    </a:ext>
                  </a:extLst>
                </a:gridCol>
              </a:tblGrid>
              <a:tr h="4440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Interarrival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std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Packet</a:t>
                      </a:r>
                      <a:r>
                        <a:rPr lang="en-US" sz="1200" baseline="0" dirty="0" smtClean="0"/>
                        <a:t> length(kbps)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Interlength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Rtp_int_timestamp</a:t>
                      </a:r>
                      <a:r>
                        <a:rPr lang="en-US" sz="1200" dirty="0" smtClean="0"/>
                        <a:t> (count)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7"/>
                  </a:ext>
                </a:extLst>
              </a:tr>
              <a:tr h="444021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0.002851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37.945312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82160"/>
                  </a:ext>
                </a:extLst>
              </a:tr>
              <a:tr h="444021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0.003035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38.687500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07165"/>
                  </a:ext>
                </a:extLst>
              </a:tr>
              <a:tr h="444021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0.002728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36.945312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48171"/>
                  </a:ext>
                </a:extLst>
              </a:tr>
              <a:tr h="444021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0.004631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36.656250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74447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4784688"/>
              </p:ext>
            </p:extLst>
          </p:nvPr>
        </p:nvGraphicFramePr>
        <p:xfrm>
          <a:off x="418118" y="4548852"/>
          <a:ext cx="4710112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528">
                  <a:extLst>
                    <a:ext uri="{9D8B030D-6E8A-4147-A177-3AD203B41FA5}">
                      <a16:colId xmlns:a16="http://schemas.microsoft.com/office/drawing/2014/main" val="3654932861"/>
                    </a:ext>
                  </a:extLst>
                </a:gridCol>
                <a:gridCol w="1177528">
                  <a:extLst>
                    <a:ext uri="{9D8B030D-6E8A-4147-A177-3AD203B41FA5}">
                      <a16:colId xmlns:a16="http://schemas.microsoft.com/office/drawing/2014/main" val="856763328"/>
                    </a:ext>
                  </a:extLst>
                </a:gridCol>
                <a:gridCol w="1177528">
                  <a:extLst>
                    <a:ext uri="{9D8B030D-6E8A-4147-A177-3AD203B41FA5}">
                      <a16:colId xmlns:a16="http://schemas.microsoft.com/office/drawing/2014/main" val="471096107"/>
                    </a:ext>
                  </a:extLst>
                </a:gridCol>
                <a:gridCol w="1177528">
                  <a:extLst>
                    <a:ext uri="{9D8B030D-6E8A-4147-A177-3AD203B41FA5}">
                      <a16:colId xmlns:a16="http://schemas.microsoft.com/office/drawing/2014/main" val="555920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Resolution (pixels)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Smoothness (fps)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Audio Conceal.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Video Conceal.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85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99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879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7</a:t>
            </a:fld>
            <a:endParaRPr lang="it-IT"/>
          </a:p>
        </p:txBody>
      </p:sp>
      <p:sp>
        <p:nvSpPr>
          <p:cNvPr id="13" name="Subtitle 16"/>
          <p:cNvSpPr txBox="1">
            <a:spLocks/>
          </p:cNvSpPr>
          <p:nvPr/>
        </p:nvSpPr>
        <p:spPr>
          <a:xfrm rot="20850734">
            <a:off x="465663" y="4195676"/>
            <a:ext cx="978235" cy="28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Target-1</a:t>
            </a:r>
            <a:endParaRPr lang="en-US" sz="1800" b="1" dirty="0">
              <a:latin typeface="+mj-lt"/>
            </a:endParaRPr>
          </a:p>
        </p:txBody>
      </p:sp>
      <p:sp>
        <p:nvSpPr>
          <p:cNvPr id="14" name="Subtitle 16"/>
          <p:cNvSpPr txBox="1">
            <a:spLocks/>
          </p:cNvSpPr>
          <p:nvPr/>
        </p:nvSpPr>
        <p:spPr>
          <a:xfrm rot="20850734">
            <a:off x="1775684" y="4165172"/>
            <a:ext cx="978235" cy="28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Target-2</a:t>
            </a:r>
            <a:endParaRPr lang="en-US" sz="1800" b="1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16200000">
            <a:off x="3860618" y="3222388"/>
            <a:ext cx="219363" cy="2315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6"/>
          <p:cNvSpPr txBox="1">
            <a:spLocks/>
          </p:cNvSpPr>
          <p:nvPr/>
        </p:nvSpPr>
        <p:spPr>
          <a:xfrm rot="20850734">
            <a:off x="3519612" y="3950724"/>
            <a:ext cx="978235" cy="28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Target-3</a:t>
            </a:r>
            <a:endParaRPr lang="en-US" sz="1800" b="1" dirty="0">
              <a:latin typeface="+mj-lt"/>
            </a:endParaRPr>
          </a:p>
        </p:txBody>
      </p:sp>
      <p:sp>
        <p:nvSpPr>
          <p:cNvPr id="17" name="Subtitle 16"/>
          <p:cNvSpPr txBox="1">
            <a:spLocks/>
          </p:cNvSpPr>
          <p:nvPr/>
        </p:nvSpPr>
        <p:spPr>
          <a:xfrm>
            <a:off x="2033858" y="1130327"/>
            <a:ext cx="1461202" cy="353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 smtClean="0">
                <a:latin typeface="Gill Sans MT" panose="020B0502020104020203" pitchFamily="34" charset="0"/>
              </a:rPr>
              <a:t>QoS</a:t>
            </a:r>
            <a:r>
              <a:rPr lang="en-US" sz="1800" b="1" dirty="0" smtClean="0">
                <a:latin typeface="Gill Sans MT" panose="020B0502020104020203" pitchFamily="34" charset="0"/>
              </a:rPr>
              <a:t> features</a:t>
            </a:r>
            <a:endParaRPr lang="en-US" sz="1800" b="1" dirty="0">
              <a:latin typeface="Gill Sans MT" panose="020B05020201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>
            <a:off x="4803214" y="2598172"/>
            <a:ext cx="2024742" cy="9248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5128230" y="3708515"/>
            <a:ext cx="1699726" cy="162519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23970" y="3123478"/>
            <a:ext cx="1026368" cy="97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65" y="3284863"/>
            <a:ext cx="656944" cy="656944"/>
          </a:xfrm>
          <a:prstGeom prst="rect">
            <a:avLst/>
          </a:prstGeom>
        </p:spPr>
      </p:pic>
      <p:sp>
        <p:nvSpPr>
          <p:cNvPr id="25" name="Subtitle 16"/>
          <p:cNvSpPr txBox="1">
            <a:spLocks/>
          </p:cNvSpPr>
          <p:nvPr/>
        </p:nvSpPr>
        <p:spPr>
          <a:xfrm>
            <a:off x="6466541" y="2771640"/>
            <a:ext cx="1715792" cy="309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 smtClean="0">
                <a:latin typeface="DIN" panose="00000400000000000000"/>
              </a:rPr>
              <a:t>Model training</a:t>
            </a:r>
            <a:endParaRPr lang="en-US" sz="1700" b="1" dirty="0">
              <a:latin typeface="DIN" panose="0000040000000000000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337154" y="4178975"/>
            <a:ext cx="0" cy="739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65" y="4905933"/>
            <a:ext cx="744590" cy="744590"/>
          </a:xfrm>
          <a:prstGeom prst="rect">
            <a:avLst/>
          </a:prstGeom>
        </p:spPr>
      </p:pic>
      <p:sp>
        <p:nvSpPr>
          <p:cNvPr id="28" name="Subtitle 16"/>
          <p:cNvSpPr txBox="1">
            <a:spLocks/>
          </p:cNvSpPr>
          <p:nvPr/>
        </p:nvSpPr>
        <p:spPr>
          <a:xfrm>
            <a:off x="6823970" y="5645570"/>
            <a:ext cx="1231397" cy="309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 smtClean="0">
                <a:latin typeface="DIN" panose="00000400000000000000"/>
              </a:rPr>
              <a:t>Algorithm</a:t>
            </a:r>
            <a:endParaRPr lang="en-US" sz="1700" b="1" dirty="0">
              <a:latin typeface="DIN" panose="0000040000000000000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7108" y="3619608"/>
            <a:ext cx="588915" cy="4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23" y="3321070"/>
            <a:ext cx="581608" cy="58160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9073024" y="3628319"/>
            <a:ext cx="1311357" cy="1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Subtitle 16"/>
          <p:cNvSpPr txBox="1">
            <a:spLocks/>
          </p:cNvSpPr>
          <p:nvPr/>
        </p:nvSpPr>
        <p:spPr>
          <a:xfrm>
            <a:off x="10642329" y="2771640"/>
            <a:ext cx="1583094" cy="416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 smtClean="0">
                <a:latin typeface="DIN" panose="00000400000000000000"/>
              </a:rPr>
              <a:t>Output (ex.)</a:t>
            </a:r>
            <a:endParaRPr lang="en-US" sz="1700" b="1" dirty="0">
              <a:latin typeface="DIN" panose="00000400000000000000"/>
            </a:endParaRPr>
          </a:p>
        </p:txBody>
      </p:sp>
      <p:sp>
        <p:nvSpPr>
          <p:cNvPr id="41" name="Subtitle 16"/>
          <p:cNvSpPr txBox="1">
            <a:spLocks/>
          </p:cNvSpPr>
          <p:nvPr/>
        </p:nvSpPr>
        <p:spPr>
          <a:xfrm>
            <a:off x="8102991" y="3081767"/>
            <a:ext cx="1444932" cy="309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 smtClean="0">
                <a:latin typeface="DIN" panose="00000400000000000000"/>
              </a:rPr>
              <a:t>Processing</a:t>
            </a:r>
            <a:endParaRPr lang="en-US" sz="1700" b="1" dirty="0">
              <a:latin typeface="DIN" panose="00000400000000000000"/>
            </a:endParaRPr>
          </a:p>
        </p:txBody>
      </p:sp>
      <p:sp>
        <p:nvSpPr>
          <p:cNvPr id="42" name="Vertical Scroll 41"/>
          <p:cNvSpPr/>
          <p:nvPr/>
        </p:nvSpPr>
        <p:spPr>
          <a:xfrm>
            <a:off x="10250932" y="3107482"/>
            <a:ext cx="1974491" cy="1310228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Resolution = 240.0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Smoothness = 3.0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Audio Conceal. = 0.0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Video </a:t>
            </a:r>
            <a:r>
              <a:rPr lang="en-US" sz="1200" b="1" dirty="0">
                <a:solidFill>
                  <a:schemeClr val="tx1"/>
                </a:solidFill>
                <a:latin typeface="Gill Sans MT" panose="020B0502020104020203" pitchFamily="34" charset="0"/>
              </a:rPr>
              <a:t>Conceal. = </a:t>
            </a:r>
            <a:r>
              <a:rPr lang="en-US" sz="12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1.0</a:t>
            </a:r>
            <a:endParaRPr lang="en-US" sz="12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20457"/>
              </p:ext>
            </p:extLst>
          </p:nvPr>
        </p:nvGraphicFramePr>
        <p:xfrm>
          <a:off x="8357991" y="5380852"/>
          <a:ext cx="2960701" cy="4064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4143">
                  <a:extLst>
                    <a:ext uri="{9D8B030D-6E8A-4147-A177-3AD203B41FA5}">
                      <a16:colId xmlns:a16="http://schemas.microsoft.com/office/drawing/2014/main" val="2162395200"/>
                    </a:ext>
                  </a:extLst>
                </a:gridCol>
                <a:gridCol w="914143">
                  <a:extLst>
                    <a:ext uri="{9D8B030D-6E8A-4147-A177-3AD203B41FA5}">
                      <a16:colId xmlns:a16="http://schemas.microsoft.com/office/drawing/2014/main" val="2526464994"/>
                    </a:ext>
                  </a:extLst>
                </a:gridCol>
                <a:gridCol w="600570">
                  <a:extLst>
                    <a:ext uri="{9D8B030D-6E8A-4147-A177-3AD203B41FA5}">
                      <a16:colId xmlns:a16="http://schemas.microsoft.com/office/drawing/2014/main" val="3513147661"/>
                    </a:ext>
                  </a:extLst>
                </a:gridCol>
                <a:gridCol w="531845">
                  <a:extLst>
                    <a:ext uri="{9D8B030D-6E8A-4147-A177-3AD203B41FA5}">
                      <a16:colId xmlns:a16="http://schemas.microsoft.com/office/drawing/2014/main" val="1614652805"/>
                    </a:ext>
                  </a:extLst>
                </a:gridCol>
              </a:tblGrid>
              <a:tr h="406456"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0.00157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32.7543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5.0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07906"/>
                  </a:ext>
                </a:extLst>
              </a:tr>
            </a:tbl>
          </a:graphicData>
        </a:graphic>
      </p:graphicFrame>
      <p:cxnSp>
        <p:nvCxnSpPr>
          <p:cNvPr id="48" name="Elbow Connector 47"/>
          <p:cNvCxnSpPr>
            <a:endCxn id="30" idx="2"/>
          </p:cNvCxnSpPr>
          <p:nvPr/>
        </p:nvCxnSpPr>
        <p:spPr>
          <a:xfrm rot="16200000" flipV="1">
            <a:off x="8668681" y="3960824"/>
            <a:ext cx="1227806" cy="1111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16"/>
          <p:cNvSpPr txBox="1">
            <a:spLocks/>
          </p:cNvSpPr>
          <p:nvPr/>
        </p:nvSpPr>
        <p:spPr>
          <a:xfrm>
            <a:off x="9073024" y="5204264"/>
            <a:ext cx="1619408" cy="353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Gill Sans MT" panose="020B0502020104020203" pitchFamily="34" charset="0"/>
              </a:rPr>
              <a:t>Test data sample</a:t>
            </a:r>
            <a:endParaRPr lang="en-US" sz="18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/>
      <p:bldP spid="17" grpId="0"/>
      <p:bldP spid="23" grpId="0" animBg="1"/>
      <p:bldP spid="25" grpId="0"/>
      <p:bldP spid="28" grpId="0"/>
      <p:bldP spid="34" grpId="0"/>
      <p:bldP spid="41" grpId="0"/>
      <p:bldP spid="42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50"/>
            <a:ext cx="8804564" cy="1014153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Smoothness Prediction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8</a:t>
            </a:fld>
            <a:endParaRPr lang="it-IT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60" y="1238017"/>
            <a:ext cx="4147834" cy="25270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77" y="3867937"/>
            <a:ext cx="3517017" cy="291748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36440"/>
              </p:ext>
            </p:extLst>
          </p:nvPr>
        </p:nvGraphicFramePr>
        <p:xfrm>
          <a:off x="6553061" y="4772959"/>
          <a:ext cx="5021943" cy="11074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26041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2451588"/>
                    </a:ext>
                  </a:extLst>
                </a:gridCol>
                <a:gridCol w="930988">
                  <a:extLst>
                    <a:ext uri="{9D8B030D-6E8A-4147-A177-3AD203B41FA5}">
                      <a16:colId xmlns:a16="http://schemas.microsoft.com/office/drawing/2014/main" val="4224629817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3529134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 (R2)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9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54542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7344357" y="1919718"/>
            <a:ext cx="867164" cy="34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44357" y="2922776"/>
            <a:ext cx="867164" cy="2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211521" y="2846649"/>
            <a:ext cx="812346" cy="8401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13" y="2101635"/>
            <a:ext cx="909622" cy="9096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749" y="3052518"/>
            <a:ext cx="533069" cy="5330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521" y="1469329"/>
            <a:ext cx="833752" cy="833752"/>
          </a:xfrm>
          <a:prstGeom prst="rect">
            <a:avLst/>
          </a:prstGeom>
        </p:spPr>
      </p:pic>
      <p:sp>
        <p:nvSpPr>
          <p:cNvPr id="21" name="Subtitle 16"/>
          <p:cNvSpPr txBox="1">
            <a:spLocks/>
          </p:cNvSpPr>
          <p:nvPr/>
        </p:nvSpPr>
        <p:spPr>
          <a:xfrm>
            <a:off x="6548775" y="3002259"/>
            <a:ext cx="1017193" cy="309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 smtClean="0">
                <a:latin typeface="DIN" panose="00000400000000000000"/>
              </a:rPr>
              <a:t>dataset</a:t>
            </a:r>
            <a:endParaRPr lang="en-US" sz="1700" b="1" dirty="0">
              <a:latin typeface="DIN" panose="00000400000000000000"/>
            </a:endParaRPr>
          </a:p>
        </p:txBody>
      </p:sp>
      <p:sp>
        <p:nvSpPr>
          <p:cNvPr id="22" name="Subtitle 16"/>
          <p:cNvSpPr txBox="1">
            <a:spLocks/>
          </p:cNvSpPr>
          <p:nvPr/>
        </p:nvSpPr>
        <p:spPr>
          <a:xfrm>
            <a:off x="7719455" y="1147932"/>
            <a:ext cx="1968332" cy="309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 smtClean="0">
                <a:latin typeface="DIN" panose="00000400000000000000"/>
              </a:rPr>
              <a:t>Feature selection</a:t>
            </a:r>
            <a:endParaRPr lang="en-US" sz="1700" b="1" dirty="0">
              <a:latin typeface="DIN" panose="00000400000000000000"/>
            </a:endParaRPr>
          </a:p>
        </p:txBody>
      </p:sp>
      <p:sp>
        <p:nvSpPr>
          <p:cNvPr id="23" name="Subtitle 16"/>
          <p:cNvSpPr txBox="1">
            <a:spLocks/>
          </p:cNvSpPr>
          <p:nvPr/>
        </p:nvSpPr>
        <p:spPr>
          <a:xfrm>
            <a:off x="7732728" y="3644884"/>
            <a:ext cx="1968332" cy="309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 smtClean="0">
                <a:latin typeface="DIN" panose="00000400000000000000"/>
              </a:rPr>
              <a:t>Outlier treatment</a:t>
            </a:r>
            <a:endParaRPr lang="en-US" sz="1700" b="1" dirty="0">
              <a:latin typeface="DIN" panose="0000040000000000000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900372" y="1559882"/>
            <a:ext cx="98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23867" y="1844970"/>
            <a:ext cx="98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903775" y="2142896"/>
            <a:ext cx="98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btitle 16"/>
          <p:cNvSpPr txBox="1">
            <a:spLocks/>
          </p:cNvSpPr>
          <p:nvPr/>
        </p:nvSpPr>
        <p:spPr>
          <a:xfrm>
            <a:off x="9937149" y="2042468"/>
            <a:ext cx="2005328" cy="26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800" b="1" dirty="0" err="1" smtClean="0">
                <a:latin typeface="+mj-lt"/>
              </a:rPr>
              <a:t>Anova</a:t>
            </a:r>
            <a:r>
              <a:rPr lang="en-US" sz="1800" b="1" dirty="0" smtClean="0">
                <a:latin typeface="+mj-lt"/>
              </a:rPr>
              <a:t> f-value</a:t>
            </a:r>
            <a:endParaRPr lang="en-US" sz="1800" b="1" dirty="0">
              <a:latin typeface="+mj-lt"/>
            </a:endParaRPr>
          </a:p>
        </p:txBody>
      </p:sp>
      <p:sp>
        <p:nvSpPr>
          <p:cNvPr id="29" name="Subtitle 16"/>
          <p:cNvSpPr txBox="1">
            <a:spLocks/>
          </p:cNvSpPr>
          <p:nvPr/>
        </p:nvSpPr>
        <p:spPr>
          <a:xfrm>
            <a:off x="10039920" y="1735007"/>
            <a:ext cx="2005328" cy="26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800" b="1" dirty="0" smtClean="0">
                <a:latin typeface="+mj-lt"/>
              </a:rPr>
              <a:t>Information Gain</a:t>
            </a:r>
            <a:endParaRPr lang="en-US" sz="1800" b="1" dirty="0">
              <a:latin typeface="+mj-lt"/>
            </a:endParaRPr>
          </a:p>
        </p:txBody>
      </p:sp>
      <p:sp>
        <p:nvSpPr>
          <p:cNvPr id="30" name="Subtitle 16"/>
          <p:cNvSpPr txBox="1">
            <a:spLocks/>
          </p:cNvSpPr>
          <p:nvPr/>
        </p:nvSpPr>
        <p:spPr>
          <a:xfrm>
            <a:off x="9937731" y="1460607"/>
            <a:ext cx="2005328" cy="26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800" b="1" dirty="0" smtClean="0">
                <a:latin typeface="+mj-lt"/>
              </a:rPr>
              <a:t>Coefficient correlation</a:t>
            </a:r>
            <a:endParaRPr lang="en-US" sz="1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949849" y="3002259"/>
            <a:ext cx="98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023867" y="3266726"/>
            <a:ext cx="98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950431" y="3503760"/>
            <a:ext cx="98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16"/>
          <p:cNvSpPr txBox="1">
            <a:spLocks/>
          </p:cNvSpPr>
          <p:nvPr/>
        </p:nvSpPr>
        <p:spPr>
          <a:xfrm>
            <a:off x="9937149" y="3152014"/>
            <a:ext cx="2005328" cy="26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800" b="1" dirty="0" smtClean="0">
                <a:latin typeface="+mj-lt"/>
              </a:rPr>
              <a:t>Trimming</a:t>
            </a:r>
            <a:endParaRPr lang="en-US" sz="1800" b="1" dirty="0">
              <a:latin typeface="+mj-lt"/>
            </a:endParaRPr>
          </a:p>
        </p:txBody>
      </p:sp>
      <p:sp>
        <p:nvSpPr>
          <p:cNvPr id="35" name="Subtitle 16"/>
          <p:cNvSpPr txBox="1">
            <a:spLocks/>
          </p:cNvSpPr>
          <p:nvPr/>
        </p:nvSpPr>
        <p:spPr>
          <a:xfrm>
            <a:off x="9887672" y="2893990"/>
            <a:ext cx="2005328" cy="26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800" b="1" dirty="0" smtClean="0">
                <a:latin typeface="+mj-lt"/>
              </a:rPr>
              <a:t>Flooring and capping</a:t>
            </a:r>
            <a:endParaRPr lang="en-US" sz="1800" b="1" dirty="0">
              <a:latin typeface="+mj-lt"/>
            </a:endParaRPr>
          </a:p>
        </p:txBody>
      </p:sp>
      <p:sp>
        <p:nvSpPr>
          <p:cNvPr id="36" name="Subtitle 16"/>
          <p:cNvSpPr txBox="1">
            <a:spLocks/>
          </p:cNvSpPr>
          <p:nvPr/>
        </p:nvSpPr>
        <p:spPr>
          <a:xfrm>
            <a:off x="9887672" y="3401698"/>
            <a:ext cx="2304328" cy="26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800" b="1" dirty="0" smtClean="0">
                <a:latin typeface="+mj-lt"/>
              </a:rPr>
              <a:t>Replacement with median</a:t>
            </a:r>
            <a:endParaRPr lang="en-US" sz="1800" b="1" dirty="0">
              <a:latin typeface="+mj-lt"/>
            </a:endParaRPr>
          </a:p>
        </p:txBody>
      </p:sp>
      <p:sp>
        <p:nvSpPr>
          <p:cNvPr id="37" name="Subtitle 16"/>
          <p:cNvSpPr txBox="1">
            <a:spLocks/>
          </p:cNvSpPr>
          <p:nvPr/>
        </p:nvSpPr>
        <p:spPr>
          <a:xfrm>
            <a:off x="5969886" y="1725092"/>
            <a:ext cx="1913357" cy="253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DATA PRE-PROCESSING</a:t>
            </a:r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73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/>
      <p:bldP spid="22" grpId="0"/>
      <p:bldP spid="23" grpId="0"/>
      <p:bldP spid="28" grpId="0"/>
      <p:bldP spid="29" grpId="0"/>
      <p:bldP spid="30" grpId="0"/>
      <p:bldP spid="34" grpId="0"/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50"/>
            <a:ext cx="8192278" cy="1014153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Resolution Prediction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E38D-9B8A-214E-A8BE-A7BF37EBEF02}" type="slidenum">
              <a:rPr lang="it-IT" smtClean="0"/>
              <a:t>9</a:t>
            </a:fld>
            <a:endParaRPr lang="it-IT"/>
          </a:p>
        </p:txBody>
      </p:sp>
      <p:pic>
        <p:nvPicPr>
          <p:cNvPr id="8" name="Content Placehold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92" y="1428027"/>
            <a:ext cx="4114168" cy="2395804"/>
          </a:xfrm>
          <a:prstGeom prst="rect">
            <a:avLst/>
          </a:prstGeom>
        </p:spPr>
      </p:pic>
      <p:pic>
        <p:nvPicPr>
          <p:cNvPr id="1026" name="Picture 2" descr="Video Resolution Icon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" t="1809" r="83420" b="9492"/>
          <a:stretch/>
        </p:blipFill>
        <p:spPr bwMode="auto">
          <a:xfrm>
            <a:off x="9584225" y="1389570"/>
            <a:ext cx="438538" cy="48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deo Resolution Icon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5" t="2895" r="62824" b="10220"/>
          <a:stretch/>
        </p:blipFill>
        <p:spPr bwMode="auto">
          <a:xfrm>
            <a:off x="9606082" y="1959348"/>
            <a:ext cx="416682" cy="45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deo Resolution Icon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65" t="3894" r="42387" b="10041"/>
          <a:stretch/>
        </p:blipFill>
        <p:spPr bwMode="auto">
          <a:xfrm>
            <a:off x="9606082" y="2516436"/>
            <a:ext cx="430203" cy="47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deo Resolution Icon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2" t="3544" r="21261" b="10043"/>
          <a:stretch/>
        </p:blipFill>
        <p:spPr bwMode="auto">
          <a:xfrm>
            <a:off x="9608279" y="3045365"/>
            <a:ext cx="451808" cy="46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Predefined Process 3"/>
          <p:cNvSpPr/>
          <p:nvPr/>
        </p:nvSpPr>
        <p:spPr>
          <a:xfrm>
            <a:off x="7651524" y="1408300"/>
            <a:ext cx="1306285" cy="374811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240 – 480</a:t>
            </a:r>
            <a:endParaRPr lang="en-US" sz="1500" b="1" dirty="0"/>
          </a:p>
        </p:txBody>
      </p:sp>
      <p:sp>
        <p:nvSpPr>
          <p:cNvPr id="6" name="Right Arrow 5"/>
          <p:cNvSpPr/>
          <p:nvPr/>
        </p:nvSpPr>
        <p:spPr>
          <a:xfrm>
            <a:off x="9042417" y="1526765"/>
            <a:ext cx="457200" cy="13787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edefined Process 15"/>
          <p:cNvSpPr/>
          <p:nvPr/>
        </p:nvSpPr>
        <p:spPr>
          <a:xfrm>
            <a:off x="7651524" y="1997992"/>
            <a:ext cx="1306285" cy="374811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480 – 960</a:t>
            </a:r>
            <a:endParaRPr lang="en-US" sz="1500" b="1" dirty="0"/>
          </a:p>
        </p:txBody>
      </p:sp>
      <p:sp>
        <p:nvSpPr>
          <p:cNvPr id="17" name="Right Arrow 16"/>
          <p:cNvSpPr/>
          <p:nvPr/>
        </p:nvSpPr>
        <p:spPr>
          <a:xfrm>
            <a:off x="9053345" y="2116457"/>
            <a:ext cx="457200" cy="13787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edefined Process 17"/>
          <p:cNvSpPr/>
          <p:nvPr/>
        </p:nvSpPr>
        <p:spPr>
          <a:xfrm>
            <a:off x="7617212" y="2511178"/>
            <a:ext cx="1390893" cy="374811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960 – 1280</a:t>
            </a:r>
            <a:endParaRPr lang="en-US" sz="1500" b="1" dirty="0"/>
          </a:p>
        </p:txBody>
      </p:sp>
      <p:sp>
        <p:nvSpPr>
          <p:cNvPr id="19" name="Right Arrow 18"/>
          <p:cNvSpPr/>
          <p:nvPr/>
        </p:nvSpPr>
        <p:spPr>
          <a:xfrm>
            <a:off x="9055031" y="2634447"/>
            <a:ext cx="457200" cy="13787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9042417" y="3136737"/>
            <a:ext cx="457200" cy="13787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edefined Process 21"/>
          <p:cNvSpPr/>
          <p:nvPr/>
        </p:nvSpPr>
        <p:spPr>
          <a:xfrm>
            <a:off x="7617212" y="2999808"/>
            <a:ext cx="1390893" cy="374811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&gt; 1280</a:t>
            </a:r>
            <a:endParaRPr lang="en-US" sz="1500" b="1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26155427"/>
              </p:ext>
            </p:extLst>
          </p:nvPr>
        </p:nvGraphicFramePr>
        <p:xfrm>
          <a:off x="1087823" y="4135488"/>
          <a:ext cx="5555440" cy="179655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09796">
                  <a:extLst>
                    <a:ext uri="{9D8B030D-6E8A-4147-A177-3AD203B41FA5}">
                      <a16:colId xmlns:a16="http://schemas.microsoft.com/office/drawing/2014/main" val="1659254522"/>
                    </a:ext>
                  </a:extLst>
                </a:gridCol>
                <a:gridCol w="1067924">
                  <a:extLst>
                    <a:ext uri="{9D8B030D-6E8A-4147-A177-3AD203B41FA5}">
                      <a16:colId xmlns:a16="http://schemas.microsoft.com/office/drawing/2014/main" val="3784718199"/>
                    </a:ext>
                  </a:extLst>
                </a:gridCol>
                <a:gridCol w="1388860">
                  <a:extLst>
                    <a:ext uri="{9D8B030D-6E8A-4147-A177-3AD203B41FA5}">
                      <a16:colId xmlns:a16="http://schemas.microsoft.com/office/drawing/2014/main" val="2721320469"/>
                    </a:ext>
                  </a:extLst>
                </a:gridCol>
                <a:gridCol w="1388860">
                  <a:extLst>
                    <a:ext uri="{9D8B030D-6E8A-4147-A177-3AD203B41FA5}">
                      <a16:colId xmlns:a16="http://schemas.microsoft.com/office/drawing/2014/main" val="172971451"/>
                    </a:ext>
                  </a:extLst>
                </a:gridCol>
              </a:tblGrid>
              <a:tr h="449138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57880"/>
                  </a:ext>
                </a:extLst>
              </a:tr>
              <a:tr h="449138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961865"/>
                  </a:ext>
                </a:extLst>
              </a:tr>
              <a:tr h="449138">
                <a:tc>
                  <a:txBody>
                    <a:bodyPr/>
                    <a:lstStyle/>
                    <a:p>
                      <a:r>
                        <a:rPr lang="en-US" dirty="0" smtClean="0"/>
                        <a:t>XG 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277233"/>
                  </a:ext>
                </a:extLst>
              </a:tr>
              <a:tr h="449138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109499"/>
                  </a:ext>
                </a:extLst>
              </a:tr>
            </a:tbl>
          </a:graphicData>
        </a:graphic>
      </p:graphicFrame>
      <p:pic>
        <p:nvPicPr>
          <p:cNvPr id="25" name="Picture 2" descr="Video Resolution Icon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" t="1809" r="83420" b="9492"/>
          <a:stretch/>
        </p:blipFill>
        <p:spPr bwMode="auto">
          <a:xfrm>
            <a:off x="7180067" y="3967930"/>
            <a:ext cx="249749" cy="27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Video Resolution Icon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5" t="2895" r="62824" b="10220"/>
          <a:stretch/>
        </p:blipFill>
        <p:spPr bwMode="auto">
          <a:xfrm>
            <a:off x="7179456" y="4588337"/>
            <a:ext cx="250360" cy="27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Video Resolution Icon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65" t="3894" r="42387" b="10041"/>
          <a:stretch/>
        </p:blipFill>
        <p:spPr bwMode="auto">
          <a:xfrm>
            <a:off x="7152074" y="5286491"/>
            <a:ext cx="249749" cy="27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Video Resolution Icon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2" t="3544" r="21261" b="10043"/>
          <a:stretch/>
        </p:blipFill>
        <p:spPr bwMode="auto">
          <a:xfrm>
            <a:off x="7166232" y="5903232"/>
            <a:ext cx="241561" cy="24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Video Resolution Icon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" t="1809" r="83420" b="9492"/>
          <a:stretch/>
        </p:blipFill>
        <p:spPr bwMode="auto">
          <a:xfrm>
            <a:off x="7650180" y="6351174"/>
            <a:ext cx="249749" cy="27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Video Resolution Icon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5" t="2895" r="62824" b="10220"/>
          <a:stretch/>
        </p:blipFill>
        <p:spPr bwMode="auto">
          <a:xfrm>
            <a:off x="8278003" y="6357931"/>
            <a:ext cx="250360" cy="27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Video Resolution Icon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65" t="3894" r="42387" b="10041"/>
          <a:stretch/>
        </p:blipFill>
        <p:spPr bwMode="auto">
          <a:xfrm>
            <a:off x="8920266" y="6356499"/>
            <a:ext cx="265398" cy="2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Video Resolution Icon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2" t="3544" r="21261" b="10043"/>
          <a:stretch/>
        </p:blipFill>
        <p:spPr bwMode="auto">
          <a:xfrm>
            <a:off x="9573069" y="6365150"/>
            <a:ext cx="260199" cy="26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171" y="3695502"/>
            <a:ext cx="3429000" cy="2676525"/>
          </a:xfrm>
          <a:prstGeom prst="rect">
            <a:avLst/>
          </a:prstGeom>
        </p:spPr>
      </p:pic>
      <p:sp>
        <p:nvSpPr>
          <p:cNvPr id="35" name="Subtitle 16"/>
          <p:cNvSpPr txBox="1">
            <a:spLocks/>
          </p:cNvSpPr>
          <p:nvPr/>
        </p:nvSpPr>
        <p:spPr>
          <a:xfrm>
            <a:off x="8081080" y="6638256"/>
            <a:ext cx="1979007" cy="309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latin typeface="DIN" panose="00000400000000000000"/>
              </a:rPr>
              <a:t>Predicted values</a:t>
            </a:r>
            <a:endParaRPr lang="en-US" sz="1500" b="1" dirty="0">
              <a:latin typeface="DIN" panose="00000400000000000000"/>
            </a:endParaRPr>
          </a:p>
        </p:txBody>
      </p:sp>
      <p:sp>
        <p:nvSpPr>
          <p:cNvPr id="37" name="Subtitle 16"/>
          <p:cNvSpPr txBox="1">
            <a:spLocks/>
          </p:cNvSpPr>
          <p:nvPr/>
        </p:nvSpPr>
        <p:spPr>
          <a:xfrm rot="16200000">
            <a:off x="6414504" y="4960746"/>
            <a:ext cx="1234426" cy="309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latin typeface="DIN" panose="00000400000000000000"/>
              </a:rPr>
              <a:t>True values</a:t>
            </a:r>
            <a:endParaRPr lang="en-US" sz="1500" b="1" dirty="0">
              <a:latin typeface="DIN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17325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35" grpId="0"/>
      <p:bldP spid="3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5561</TotalTime>
  <Words>609</Words>
  <Application>Microsoft Office PowerPoint</Application>
  <PresentationFormat>Widescreen</PresentationFormat>
  <Paragraphs>252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DIN</vt:lpstr>
      <vt:lpstr>FF DIN Pro Light</vt:lpstr>
      <vt:lpstr>Georgia</vt:lpstr>
      <vt:lpstr>Gill Sans MT</vt:lpstr>
      <vt:lpstr>Gill Sans MT (Body)</vt:lpstr>
      <vt:lpstr>Prototype</vt:lpstr>
      <vt:lpstr>Times New Roman</vt:lpstr>
      <vt:lpstr>Wingdings</vt:lpstr>
      <vt:lpstr>Tema di Office</vt:lpstr>
      <vt:lpstr>Estimating QoE from QoS in real-time traffic: a Machine Learning approach</vt:lpstr>
      <vt:lpstr>Outline</vt:lpstr>
      <vt:lpstr>Introduction</vt:lpstr>
      <vt:lpstr>Goals and Objectives</vt:lpstr>
      <vt:lpstr>Thesis Workflow</vt:lpstr>
      <vt:lpstr>Feature Description</vt:lpstr>
      <vt:lpstr>Supervised ML approach</vt:lpstr>
      <vt:lpstr>Smoothness Prediction</vt:lpstr>
      <vt:lpstr>Resolution Prediction</vt:lpstr>
      <vt:lpstr>Concealment Prediction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Ymer Gurra</cp:lastModifiedBy>
  <cp:revision>261</cp:revision>
  <dcterms:created xsi:type="dcterms:W3CDTF">2017-10-02T14:28:17Z</dcterms:created>
  <dcterms:modified xsi:type="dcterms:W3CDTF">2021-12-13T19:36:09Z</dcterms:modified>
</cp:coreProperties>
</file>