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73" r:id="rId6"/>
    <p:sldId id="271" r:id="rId7"/>
    <p:sldId id="269" r:id="rId8"/>
    <p:sldId id="274" r:id="rId9"/>
    <p:sldId id="261" r:id="rId10"/>
    <p:sldId id="275" r:id="rId11"/>
    <p:sldId id="259" r:id="rId12"/>
    <p:sldId id="270" r:id="rId13"/>
    <p:sldId id="265" r:id="rId14"/>
    <p:sldId id="278" r:id="rId15"/>
    <p:sldId id="277" r:id="rId16"/>
    <p:sldId id="276" r:id="rId17"/>
    <p:sldId id="279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5FA92-BEAD-455A-A722-6F8A3655D21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5999-7B5A-4DA0-8F71-D7FB69FE80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Speed issue in 3 points (3 types of delay), whole sentences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A3DA0-7DA4-4D61-800B-405D9730C1B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82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19E-8742-43E0-A52A-F5888697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229F9-492C-4AA1-96B8-5BBEC6D2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9CA4-2153-47C2-8E3A-55D8B0A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9268-7672-49AD-A56D-80872712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3F8-9C63-4822-880B-C4580A5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3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83D-3DBD-4335-B6E4-56B866E4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D2A9-7C86-447D-A1F4-8F54A35E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B38-F70E-45ED-8CBF-BD933FA6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AB02-415A-40D4-95B1-E84EAF5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7E53-8C3F-4A67-990B-EBFEA8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D795A-9405-4E57-A92E-0C34CD10E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3270-74BD-4636-B37D-4188CE55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99B7-912A-47A2-983E-6C4AADA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ACB-A246-49FE-BBFD-E265E3C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BB2-A364-4B61-9678-8A82FB85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5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CD91-1573-4BD8-BAF9-AFB1009D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9A01-3999-40CF-ADA2-85EB462C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4245-76EF-499F-86DF-FB5B27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33B4-5C5D-42D8-B2C3-F6A8CB1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11FB-3CC5-47FA-98A3-4423F9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1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8FB3-B32D-4FAE-9AB2-DFAC6BB8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AF8D-A2F8-4E5D-BBA7-7E922885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EC4C-7A5A-46A4-9B67-41D8BCE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7196-7F94-48DD-AE8D-F53827C3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56B4-A207-472D-8194-FCCE7F78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8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A2E-F208-4530-8AC2-A082190B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35CD-79AC-4B94-8212-F9116CD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8BC2-B050-4EB1-9C07-F4AA11B6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0F0A-5234-4841-9608-B319172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EAC8-F5BC-4661-B8FF-33B4A13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A4C-695C-4569-AB05-3AABC22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EBF9-1423-4BD8-9B15-44442A3B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1A65-BC5E-4E92-B4E5-CB685559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7D0B-70FB-43E0-8E66-969844A1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72E4-5A11-42F5-9B90-CB70B799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690E1-AD73-4DA5-A1DA-BC390843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9F913-098C-47CE-8887-C1528079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C565-C288-4BFD-97D2-5B55DE2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DE97-0CFE-4F68-85FF-D42BFDC9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52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9C1A-2009-47D5-B567-A31540D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4C73-65F1-40D9-9E20-1DA8EE2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42A-A97A-4AF3-882F-1C363878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F0269-59CD-405D-B28D-333D046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0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6516D-E678-4CE9-A218-86DFD364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9A65-4ACF-4673-9674-667BABE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911B-79BD-495A-A3AC-DB910153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4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C268-A7C5-4088-A0C6-3D4FE9B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18FC-5243-4772-9213-E5DFAE31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1FCD9-574F-4FF5-9F1B-C53A079F4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4FD-B04B-4C2D-8FB6-6E524FF0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2B79-1107-4CCB-A715-0D986DA5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1BA8-67C5-41AE-985C-26BBC426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8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F202-209B-4774-A871-9FC238C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6C8BB-E2E5-44AD-B1DA-EACE3B162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6EBC-3CFE-4754-A2F9-6E3C1EC2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0531-B277-400C-8920-51E35FD7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F341-BB16-40C4-8264-39FBDB34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F8BC-0786-44B0-ADE0-54479F7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8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5161-F667-49FF-9419-F8D046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F210-2F60-4587-AEAA-AB7FCAED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0DB0-3930-47AA-A357-81FEAF4C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3065-132F-457B-83A6-2EDBC465E42B}" type="datetimeFigureOut">
              <a:rPr lang="en-CH" smtClean="0"/>
              <a:t>12/15/2019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C68E-8F5B-4D26-AFC7-FDBF95EA5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6225-CBCC-4E84-908D-2EA5DFE1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269E-5D68-403D-B245-52CC315D07B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72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4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363243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>
            <a:normAutofit fontScale="90000"/>
          </a:bodyPr>
          <a:lstStyle/>
          <a:p>
            <a:r>
              <a:rPr lang="de-CH" sz="3600" dirty="0" err="1"/>
              <a:t>Coordinator</a:t>
            </a:r>
            <a:r>
              <a:rPr lang="de-CH" sz="3600" dirty="0"/>
              <a:t> </a:t>
            </a:r>
            <a:r>
              <a:rPr lang="de-CH" sz="3600" dirty="0" err="1"/>
              <a:t>tracks</a:t>
            </a:r>
            <a:r>
              <a:rPr lang="de-CH" sz="3600" dirty="0"/>
              <a:t> </a:t>
            </a:r>
            <a:r>
              <a:rPr lang="de-CH" sz="3600" dirty="0" err="1"/>
              <a:t>locality</a:t>
            </a:r>
            <a:r>
              <a:rPr lang="de-CH" sz="3600" dirty="0"/>
              <a:t> and </a:t>
            </a:r>
            <a:r>
              <a:rPr lang="de-CH" sz="3600" dirty="0" err="1"/>
              <a:t>number</a:t>
            </a:r>
            <a:r>
              <a:rPr lang="de-CH" sz="3600" dirty="0"/>
              <a:t> </a:t>
            </a:r>
            <a:r>
              <a:rPr lang="de-CH" sz="3600" dirty="0" err="1"/>
              <a:t>of</a:t>
            </a:r>
            <a:r>
              <a:rPr lang="de-CH" sz="3600" dirty="0"/>
              <a:t> report per </a:t>
            </a:r>
            <a:r>
              <a:rPr lang="de-CH" sz="3600" dirty="0" err="1"/>
              <a:t>flow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83255"/>
                <a:ext cx="9415584" cy="5228560"/>
              </a:xfrm>
            </p:spPr>
            <p:txBody>
              <a:bodyPr>
                <a:normAutofit/>
              </a:bodyPr>
              <a:lstStyle/>
              <a:p>
                <a:r>
                  <a:rPr lang="de-CH" sz="2200" dirty="0"/>
                  <a:t>Server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an </a:t>
                </a:r>
                <a:r>
                  <a:rPr lang="de-CH" sz="2200" dirty="0" err="1"/>
                  <a:t>exposed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RPC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service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sending</a:t>
                </a:r>
                <a:r>
                  <a:rPr lang="de-CH" sz="2200" dirty="0"/>
                  <a:t> </a:t>
                </a:r>
                <a:r>
                  <a:rPr lang="de-CH" sz="2200" dirty="0" err="1"/>
                  <a:t>hellos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reports</a:t>
                </a:r>
                <a:endParaRPr lang="de-CH" sz="2200" dirty="0"/>
              </a:p>
              <a:p>
                <a:r>
                  <a:rPr lang="de-CH" sz="2200" dirty="0"/>
                  <a:t> </a:t>
                </a:r>
                <a:r>
                  <a:rPr lang="de-CH" sz="2200" dirty="0" err="1"/>
                  <a:t>Combines</a:t>
                </a:r>
                <a:r>
                  <a:rPr lang="de-CH" sz="2200" dirty="0"/>
                  <a:t> partial </a:t>
                </a:r>
                <a:r>
                  <a:rPr lang="de-CH" sz="2200" dirty="0" err="1"/>
                  <a:t>information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calculate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store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parameters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  <a:p>
                <a:r>
                  <a:rPr lang="de-CH" sz="2200" dirty="0" err="1"/>
                  <a:t>Dynamically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on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switches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/>
                  <a:t>via </a:t>
                </a:r>
                <a:r>
                  <a:rPr lang="de-CH" sz="2200" dirty="0" err="1"/>
                  <a:t>callback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functions</a:t>
                </a:r>
                <a:endParaRPr lang="de-CH" sz="2200" dirty="0"/>
              </a:p>
              <a:p>
                <a:r>
                  <a:rPr lang="de-CH" sz="2200" dirty="0"/>
                  <a:t>Tracks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number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reports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each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i="1" dirty="0"/>
                  <a:t>f</a:t>
                </a:r>
              </a:p>
              <a:p>
                <a:pPr lvl="1"/>
                <a:r>
                  <a:rPr lang="de-CH" sz="2000" dirty="0" err="1"/>
                  <a:t>Detects</a:t>
                </a:r>
                <a:r>
                  <a:rPr lang="de-CH" sz="2000" dirty="0"/>
                  <a:t> heavy </a:t>
                </a:r>
                <a:r>
                  <a:rPr lang="de-CH" sz="2000" dirty="0" err="1"/>
                  <a:t>hitters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based</a:t>
                </a:r>
                <a:r>
                  <a:rPr lang="de-CH" sz="2000" dirty="0"/>
                  <a:t> on </a:t>
                </a: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</a:t>
                </a:r>
              </a:p>
              <a:p>
                <a:endParaRPr lang="de-CH" sz="2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83255"/>
                <a:ext cx="9415584" cy="5228560"/>
              </a:xfrm>
              <a:blipFill>
                <a:blip r:embed="rId2"/>
                <a:stretch>
                  <a:fillRect l="-77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F3E3EC2-EDBA-479D-A5FC-C2C8A260D0F6}"/>
              </a:ext>
            </a:extLst>
          </p:cNvPr>
          <p:cNvSpPr/>
          <p:nvPr/>
        </p:nvSpPr>
        <p:spPr>
          <a:xfrm>
            <a:off x="2112108" y="4226482"/>
            <a:ext cx="4999892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4966168-9BC2-4640-A08F-449F57B7EF8A}"/>
              </a:ext>
            </a:extLst>
          </p:cNvPr>
          <p:cNvSpPr/>
          <p:nvPr/>
        </p:nvSpPr>
        <p:spPr>
          <a:xfrm>
            <a:off x="2702655" y="4608021"/>
            <a:ext cx="1079991" cy="964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21B4D15-2980-46B5-A58B-5B897794D086}"/>
              </a:ext>
            </a:extLst>
          </p:cNvPr>
          <p:cNvCxnSpPr>
            <a:cxnSpLocks/>
          </p:cNvCxnSpPr>
          <p:nvPr/>
        </p:nvCxnSpPr>
        <p:spPr>
          <a:xfrm>
            <a:off x="2702655" y="4884938"/>
            <a:ext cx="1079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609FBA5-61E3-4069-8217-39F326AF3BF9}"/>
              </a:ext>
            </a:extLst>
          </p:cNvPr>
          <p:cNvCxnSpPr>
            <a:cxnSpLocks/>
          </p:cNvCxnSpPr>
          <p:nvPr/>
        </p:nvCxnSpPr>
        <p:spPr>
          <a:xfrm>
            <a:off x="2702655" y="5114007"/>
            <a:ext cx="1079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758CD55-5042-4E50-87ED-3BED9C529633}"/>
              </a:ext>
            </a:extLst>
          </p:cNvPr>
          <p:cNvCxnSpPr>
            <a:cxnSpLocks/>
          </p:cNvCxnSpPr>
          <p:nvPr/>
        </p:nvCxnSpPr>
        <p:spPr>
          <a:xfrm flipV="1">
            <a:off x="2702655" y="5329985"/>
            <a:ext cx="1079991" cy="10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773ACFE-AB89-43F4-8E52-424ABEDD51F8}"/>
              </a:ext>
            </a:extLst>
          </p:cNvPr>
          <p:cNvCxnSpPr>
            <a:cxnSpLocks/>
          </p:cNvCxnSpPr>
          <p:nvPr/>
        </p:nvCxnSpPr>
        <p:spPr>
          <a:xfrm>
            <a:off x="3179394" y="4608021"/>
            <a:ext cx="0" cy="96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4F6E15F-A510-4C14-AD95-E9A03767B668}"/>
              </a:ext>
            </a:extLst>
          </p:cNvPr>
          <p:cNvSpPr/>
          <p:nvPr/>
        </p:nvSpPr>
        <p:spPr>
          <a:xfrm>
            <a:off x="5094163" y="4598253"/>
            <a:ext cx="1508370" cy="1484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E75FF58-09D6-47FC-A0AA-F4F1E304BFD6}"/>
              </a:ext>
            </a:extLst>
          </p:cNvPr>
          <p:cNvCxnSpPr/>
          <p:nvPr/>
        </p:nvCxnSpPr>
        <p:spPr>
          <a:xfrm>
            <a:off x="5094163" y="4875170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8C25BC1-5155-463E-A510-792B0579947D}"/>
              </a:ext>
            </a:extLst>
          </p:cNvPr>
          <p:cNvCxnSpPr/>
          <p:nvPr/>
        </p:nvCxnSpPr>
        <p:spPr>
          <a:xfrm>
            <a:off x="5094163" y="5092678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73C81C4-9A6C-4C4D-B0AE-41AF69610F5B}"/>
              </a:ext>
            </a:extLst>
          </p:cNvPr>
          <p:cNvCxnSpPr/>
          <p:nvPr/>
        </p:nvCxnSpPr>
        <p:spPr>
          <a:xfrm>
            <a:off x="5094163" y="5572366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43488AE-AA9E-44BA-9C99-1C3CA33B7833}"/>
              </a:ext>
            </a:extLst>
          </p:cNvPr>
          <p:cNvCxnSpPr/>
          <p:nvPr/>
        </p:nvCxnSpPr>
        <p:spPr>
          <a:xfrm>
            <a:off x="5094163" y="534071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4E629C7-CCAD-4371-AAC5-382044FB668D}"/>
              </a:ext>
            </a:extLst>
          </p:cNvPr>
          <p:cNvCxnSpPr/>
          <p:nvPr/>
        </p:nvCxnSpPr>
        <p:spPr>
          <a:xfrm>
            <a:off x="5094163" y="5821377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7E0DC6-96DD-403A-9D6C-D5A3FDABB1B8}"/>
              </a:ext>
            </a:extLst>
          </p:cNvPr>
          <p:cNvCxnSpPr>
            <a:cxnSpLocks/>
          </p:cNvCxnSpPr>
          <p:nvPr/>
        </p:nvCxnSpPr>
        <p:spPr>
          <a:xfrm>
            <a:off x="5570902" y="4598253"/>
            <a:ext cx="0" cy="146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B86AD30-5639-426B-927B-0971AFD4DADD}"/>
              </a:ext>
            </a:extLst>
          </p:cNvPr>
          <p:cNvSpPr txBox="1"/>
          <p:nvPr/>
        </p:nvSpPr>
        <p:spPr>
          <a:xfrm>
            <a:off x="2621358" y="4276267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Locality table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68160F2-CF17-4A3D-9526-3396EC7B4716}"/>
              </a:ext>
            </a:extLst>
          </p:cNvPr>
          <p:cNvSpPr txBox="1"/>
          <p:nvPr/>
        </p:nvSpPr>
        <p:spPr>
          <a:xfrm>
            <a:off x="4996725" y="4273001"/>
            <a:ext cx="1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counts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EE03EE-EA28-4C78-A6D3-4BB48BCDAF96}"/>
                  </a:ext>
                </a:extLst>
              </p:cNvPr>
              <p:cNvSpPr txBox="1"/>
              <p:nvPr/>
            </p:nvSpPr>
            <p:spPr>
              <a:xfrm>
                <a:off x="2397128" y="4551855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EE03EE-EA28-4C78-A6D3-4BB48BCDA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28" y="4551855"/>
                <a:ext cx="1169379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171C513-AC82-48D2-942A-88368764136A}"/>
                  </a:ext>
                </a:extLst>
              </p:cNvPr>
              <p:cNvSpPr txBox="1"/>
              <p:nvPr/>
            </p:nvSpPr>
            <p:spPr>
              <a:xfrm>
                <a:off x="3171587" y="4524939"/>
                <a:ext cx="67993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171C513-AC82-48D2-942A-88368764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87" y="4524939"/>
                <a:ext cx="679939" cy="39190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EE00558-D9FC-49FA-9BC9-97ABBD5DC75E}"/>
              </a:ext>
            </a:extLst>
          </p:cNvPr>
          <p:cNvCxnSpPr>
            <a:cxnSpLocks/>
          </p:cNvCxnSpPr>
          <p:nvPr/>
        </p:nvCxnSpPr>
        <p:spPr>
          <a:xfrm>
            <a:off x="307283" y="4795991"/>
            <a:ext cx="203791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7731668C-3399-461C-95C4-72E8F44BF5B0}"/>
                  </a:ext>
                </a:extLst>
              </p:cNvPr>
              <p:cNvSpPr txBox="1"/>
              <p:nvPr/>
            </p:nvSpPr>
            <p:spPr>
              <a:xfrm>
                <a:off x="444747" y="4457667"/>
                <a:ext cx="1590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7731668C-3399-461C-95C4-72E8F44B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7" y="4457667"/>
                <a:ext cx="1590722" cy="369332"/>
              </a:xfrm>
              <a:prstGeom prst="rect">
                <a:avLst/>
              </a:prstGeom>
              <a:blipFill>
                <a:blip r:embed="rId5"/>
                <a:stretch>
                  <a:fillRect r="-114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96FC28C-F3DE-4A5A-857C-487F708D8CCA}"/>
              </a:ext>
            </a:extLst>
          </p:cNvPr>
          <p:cNvCxnSpPr>
            <a:cxnSpLocks/>
          </p:cNvCxnSpPr>
          <p:nvPr/>
        </p:nvCxnSpPr>
        <p:spPr>
          <a:xfrm flipH="1">
            <a:off x="201956" y="5299228"/>
            <a:ext cx="214632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86EA3DA-30B1-4B31-9DE1-0E17F4C7EA0D}"/>
                  </a:ext>
                </a:extLst>
              </p:cNvPr>
              <p:cNvSpPr txBox="1"/>
              <p:nvPr/>
            </p:nvSpPr>
            <p:spPr>
              <a:xfrm>
                <a:off x="159188" y="4881157"/>
                <a:ext cx="193244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186EA3DA-30B1-4B31-9DE1-0E17F4C7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8" y="4881157"/>
                <a:ext cx="1932446" cy="391902"/>
              </a:xfrm>
              <a:prstGeom prst="rect">
                <a:avLst/>
              </a:prstGeom>
              <a:blipFill>
                <a:blip r:embed="rId6"/>
                <a:stretch>
                  <a:fillRect r="-53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02335DB-3F57-4659-BCBB-E7D5C30C80E3}"/>
              </a:ext>
            </a:extLst>
          </p:cNvPr>
          <p:cNvCxnSpPr>
            <a:cxnSpLocks/>
          </p:cNvCxnSpPr>
          <p:nvPr/>
        </p:nvCxnSpPr>
        <p:spPr>
          <a:xfrm>
            <a:off x="307283" y="6061912"/>
            <a:ext cx="4689442" cy="212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D0C74D4-954C-4141-8467-3BE840B1A6A0}"/>
                  </a:ext>
                </a:extLst>
              </p:cNvPr>
              <p:cNvSpPr txBox="1"/>
              <p:nvPr/>
            </p:nvSpPr>
            <p:spPr>
              <a:xfrm>
                <a:off x="737638" y="5715929"/>
                <a:ext cx="178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D0C74D4-954C-4141-8467-3BE840B1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8" y="5715929"/>
                <a:ext cx="1786589" cy="369332"/>
              </a:xfrm>
              <a:prstGeom prst="rect">
                <a:avLst/>
              </a:prstGeom>
              <a:blipFill>
                <a:blip r:embed="rId7"/>
                <a:stretch>
                  <a:fillRect r="-20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A05E6D-F055-42C8-9633-1697C036F6BE}"/>
                  </a:ext>
                </a:extLst>
              </p:cNvPr>
              <p:cNvSpPr txBox="1"/>
              <p:nvPr/>
            </p:nvSpPr>
            <p:spPr>
              <a:xfrm>
                <a:off x="4749832" y="4524940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A05E6D-F055-42C8-9633-1697C036F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32" y="4524940"/>
                <a:ext cx="116937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5C47D93-0F4C-4D2B-AECC-B68372454F91}"/>
                  </a:ext>
                </a:extLst>
              </p:cNvPr>
              <p:cNvSpPr txBox="1"/>
              <p:nvPr/>
            </p:nvSpPr>
            <p:spPr>
              <a:xfrm>
                <a:off x="5583603" y="4590689"/>
                <a:ext cx="679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𝑒𝑝𝑜𝑟𝑡𝑠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5C47D93-0F4C-4D2B-AECC-B6837245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03" y="4590689"/>
                <a:ext cx="679939" cy="307777"/>
              </a:xfrm>
              <a:prstGeom prst="rect">
                <a:avLst/>
              </a:prstGeom>
              <a:blipFill>
                <a:blip r:embed="rId9"/>
                <a:stretch>
                  <a:fillRect r="-522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2233C1F-A98A-468B-9312-C626455FE6E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665098" y="5101508"/>
            <a:ext cx="2432891" cy="125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124785C4-AC28-446F-A4D0-095F0F3BABA2}"/>
                  </a:ext>
                </a:extLst>
              </p:cNvPr>
              <p:cNvSpPr/>
              <p:nvPr/>
            </p:nvSpPr>
            <p:spPr>
              <a:xfrm>
                <a:off x="9097989" y="4916842"/>
                <a:ext cx="2255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heavy hitter</a:t>
                </a:r>
              </a:p>
            </p:txBody>
          </p:sp>
        </mc:Choice>
        <mc:Fallback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124785C4-AC28-446F-A4D0-095F0F3BA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9" y="4916842"/>
                <a:ext cx="2255810" cy="369332"/>
              </a:xfrm>
              <a:prstGeom prst="rect">
                <a:avLst/>
              </a:prstGeom>
              <a:blipFill>
                <a:blip r:embed="rId10"/>
                <a:stretch>
                  <a:fillRect l="-2162" t="-10000" r="-21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34B1D82D-82E8-4310-899C-D488510E7CE2}"/>
              </a:ext>
            </a:extLst>
          </p:cNvPr>
          <p:cNvSpPr txBox="1"/>
          <p:nvPr/>
        </p:nvSpPr>
        <p:spPr>
          <a:xfrm>
            <a:off x="2091634" y="6160989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CBD23E5F-5A2D-4BDB-9FD5-2A7976F6B317}"/>
                  </a:ext>
                </a:extLst>
              </p:cNvPr>
              <p:cNvSpPr/>
              <p:nvPr/>
            </p:nvSpPr>
            <p:spPr>
              <a:xfrm>
                <a:off x="7188639" y="4720891"/>
                <a:ext cx="1805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𝑟𝑒𝑝𝑜𝑟𝑡𝑠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CBD23E5F-5A2D-4BDB-9FD5-2A7976F6B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39" y="4720891"/>
                <a:ext cx="180511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1" grpId="0"/>
      <p:bldP spid="23" grpId="0"/>
      <p:bldP spid="37" grpId="0"/>
      <p:bldP spid="38" grpId="0"/>
      <p:bldP spid="42" grpId="0"/>
      <p:bldP spid="47" grpId="0"/>
      <p:bldP spid="51" grpId="0"/>
      <p:bldP spid="52" grpId="0"/>
      <p:bldP spid="53" grpId="0"/>
      <p:bldP spid="57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E8A5A6D-0436-4A42-B0BE-DB77260F39B9}"/>
              </a:ext>
            </a:extLst>
          </p:cNvPr>
          <p:cNvCxnSpPr>
            <a:cxnSpLocks/>
          </p:cNvCxnSpPr>
          <p:nvPr/>
        </p:nvCxnSpPr>
        <p:spPr>
          <a:xfrm>
            <a:off x="259080" y="3810000"/>
            <a:ext cx="1514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2A8A9A-AADE-43C0-ABE5-AC8E8B46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434"/>
          </a:xfrm>
        </p:spPr>
        <p:txBody>
          <a:bodyPr>
            <a:normAutofit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</a:t>
            </a:r>
            <a:r>
              <a:rPr lang="de-CH" sz="3600" dirty="0" err="1"/>
              <a:t>communicate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coordinator</a:t>
            </a:r>
            <a:endParaRPr lang="en-CH" sz="36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9559D64-875B-488B-B9BD-2C3BE7754F4C}"/>
              </a:ext>
            </a:extLst>
          </p:cNvPr>
          <p:cNvSpPr/>
          <p:nvPr/>
        </p:nvSpPr>
        <p:spPr>
          <a:xfrm>
            <a:off x="125730" y="365566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8C66069B-81B6-48D1-8CA3-00A048701C7B}"/>
              </a:ext>
            </a:extLst>
          </p:cNvPr>
          <p:cNvSpPr/>
          <p:nvPr/>
        </p:nvSpPr>
        <p:spPr>
          <a:xfrm rot="14199003">
            <a:off x="2046187" y="1334797"/>
            <a:ext cx="6219092" cy="5608881"/>
          </a:xfrm>
          <a:prstGeom prst="arc">
            <a:avLst>
              <a:gd name="adj1" fmla="val 15046518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FDB8D48-32C1-4DC0-BFA8-4E5AF03C9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39" y="3429000"/>
            <a:ext cx="1006039" cy="508000"/>
          </a:xfrm>
        </p:spPr>
      </p:pic>
      <p:pic>
        <p:nvPicPr>
          <p:cNvPr id="25" name="Inhaltsplatzhalter 13">
            <a:extLst>
              <a:ext uri="{FF2B5EF4-FFF2-40B4-BE49-F238E27FC236}">
                <a16:creationId xmlns:a16="http://schemas.microsoft.com/office/drawing/2014/main" id="{3C5B9A9C-5C20-44F6-9D84-6789233D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86" y="1917464"/>
            <a:ext cx="772407" cy="390027"/>
          </a:xfrm>
          <a:prstGeom prst="rect">
            <a:avLst/>
          </a:prstGeom>
        </p:spPr>
      </p:pic>
      <p:pic>
        <p:nvPicPr>
          <p:cNvPr id="27" name="Inhaltsplatzhalter 13">
            <a:extLst>
              <a:ext uri="{FF2B5EF4-FFF2-40B4-BE49-F238E27FC236}">
                <a16:creationId xmlns:a16="http://schemas.microsoft.com/office/drawing/2014/main" id="{3A77D09E-D020-4AC1-8926-A887C228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8" y="5295053"/>
            <a:ext cx="772407" cy="390027"/>
          </a:xfrm>
          <a:prstGeom prst="rect">
            <a:avLst/>
          </a:prstGeom>
        </p:spPr>
      </p:pic>
      <p:sp>
        <p:nvSpPr>
          <p:cNvPr id="28" name="Bogen 27">
            <a:extLst>
              <a:ext uri="{FF2B5EF4-FFF2-40B4-BE49-F238E27FC236}">
                <a16:creationId xmlns:a16="http://schemas.microsoft.com/office/drawing/2014/main" id="{991496E1-8A4D-40BD-9433-861D2FD80D2F}"/>
              </a:ext>
            </a:extLst>
          </p:cNvPr>
          <p:cNvSpPr/>
          <p:nvPr/>
        </p:nvSpPr>
        <p:spPr>
          <a:xfrm rot="11552431">
            <a:off x="3346864" y="619149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ogen 29">
            <a:extLst>
              <a:ext uri="{FF2B5EF4-FFF2-40B4-BE49-F238E27FC236}">
                <a16:creationId xmlns:a16="http://schemas.microsoft.com/office/drawing/2014/main" id="{DE57DC72-706E-494E-B839-298D2EC78660}"/>
              </a:ext>
            </a:extLst>
          </p:cNvPr>
          <p:cNvSpPr/>
          <p:nvPr/>
        </p:nvSpPr>
        <p:spPr>
          <a:xfrm rot="19239659">
            <a:off x="2963481" y="1582209"/>
            <a:ext cx="969929" cy="354505"/>
          </a:xfrm>
          <a:prstGeom prst="arc">
            <a:avLst>
              <a:gd name="adj1" fmla="val 18814936"/>
              <a:gd name="adj2" fmla="val 20877216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Wolke 20">
            <a:extLst>
              <a:ext uri="{FF2B5EF4-FFF2-40B4-BE49-F238E27FC236}">
                <a16:creationId xmlns:a16="http://schemas.microsoft.com/office/drawing/2014/main" id="{F46B2F0E-4C51-43A6-B806-E7E0B86750FC}"/>
              </a:ext>
            </a:extLst>
          </p:cNvPr>
          <p:cNvSpPr/>
          <p:nvPr/>
        </p:nvSpPr>
        <p:spPr>
          <a:xfrm>
            <a:off x="4876648" y="1597414"/>
            <a:ext cx="1814833" cy="10273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727C176-14CD-4226-9536-FD2317A60E52}"/>
              </a:ext>
            </a:extLst>
          </p:cNvPr>
          <p:cNvSpPr/>
          <p:nvPr/>
        </p:nvSpPr>
        <p:spPr>
          <a:xfrm>
            <a:off x="1343109" y="2462530"/>
            <a:ext cx="861060" cy="93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F6B2BDA-6881-489C-A1FD-AB42D6470718}"/>
              </a:ext>
            </a:extLst>
          </p:cNvPr>
          <p:cNvSpPr txBox="1"/>
          <p:nvPr/>
        </p:nvSpPr>
        <p:spPr>
          <a:xfrm>
            <a:off x="632879" y="2166254"/>
            <a:ext cx="196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 values MAT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DE39CEF-BCF7-4DD5-9622-6F1F7F5E684F}"/>
              </a:ext>
            </a:extLst>
          </p:cNvPr>
          <p:cNvCxnSpPr>
            <a:cxnSpLocks/>
          </p:cNvCxnSpPr>
          <p:nvPr/>
        </p:nvCxnSpPr>
        <p:spPr>
          <a:xfrm flipV="1">
            <a:off x="2689358" y="2117152"/>
            <a:ext cx="2096970" cy="1195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4EEF0C-5C9D-497F-A35C-EC5FCD10F806}"/>
              </a:ext>
            </a:extLst>
          </p:cNvPr>
          <p:cNvCxnSpPr>
            <a:cxnSpLocks/>
          </p:cNvCxnSpPr>
          <p:nvPr/>
        </p:nvCxnSpPr>
        <p:spPr>
          <a:xfrm flipH="1">
            <a:off x="2831589" y="2307491"/>
            <a:ext cx="1979235" cy="1121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/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E52F6DB8-20C5-45FA-A9EA-6161F8B2F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2969873" y="2384888"/>
                <a:ext cx="137563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/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11C5D18-CA6B-499C-9E7F-16328260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302" y="3597994"/>
                <a:ext cx="4717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/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792BFBF-6342-410C-B33C-CF9D7140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595754" y="2761760"/>
                <a:ext cx="856123" cy="358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83EFA9D-F348-4E4A-A5CD-DA9B8E8EB8AB}"/>
              </a:ext>
            </a:extLst>
          </p:cNvPr>
          <p:cNvCxnSpPr/>
          <p:nvPr/>
        </p:nvCxnSpPr>
        <p:spPr>
          <a:xfrm>
            <a:off x="1343109" y="2624797"/>
            <a:ext cx="861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E686CA3-3F13-4788-851C-6A633B952D34}"/>
              </a:ext>
            </a:extLst>
          </p:cNvPr>
          <p:cNvCxnSpPr>
            <a:cxnSpLocks/>
          </p:cNvCxnSpPr>
          <p:nvPr/>
        </p:nvCxnSpPr>
        <p:spPr>
          <a:xfrm>
            <a:off x="1608857" y="2462530"/>
            <a:ext cx="7101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EDEDA0C-7303-4638-9CE3-DE100CB8BC09}"/>
              </a:ext>
            </a:extLst>
          </p:cNvPr>
          <p:cNvCxnSpPr>
            <a:cxnSpLocks/>
          </p:cNvCxnSpPr>
          <p:nvPr/>
        </p:nvCxnSpPr>
        <p:spPr>
          <a:xfrm flipV="1">
            <a:off x="2773178" y="2185732"/>
            <a:ext cx="2096970" cy="11958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/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77BF0C1-892A-432D-B57D-5A185B93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073008" y="2472412"/>
                <a:ext cx="137563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311E8439-8691-47C4-862B-3BA6F31B58B9}"/>
              </a:ext>
            </a:extLst>
          </p:cNvPr>
          <p:cNvSpPr txBox="1"/>
          <p:nvPr/>
        </p:nvSpPr>
        <p:spPr>
          <a:xfrm>
            <a:off x="1100042" y="1228271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4CE2CF0-0976-48C4-9A76-1B04724AF738}"/>
              </a:ext>
            </a:extLst>
          </p:cNvPr>
          <p:cNvSpPr txBox="1"/>
          <p:nvPr/>
        </p:nvSpPr>
        <p:spPr>
          <a:xfrm>
            <a:off x="4240700" y="1228082"/>
            <a:ext cx="106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/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𝑟𝑒𝑝𝑜𝑟𝑡𝑠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53686DC6-3689-4B3E-887B-EDB9FEEB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300" y="2641689"/>
                <a:ext cx="177754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648" y="1206322"/>
                <a:ext cx="4930272" cy="5026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Flow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f</a:t>
                </a:r>
                <a:r>
                  <a:rPr lang="de-CH" sz="2200" b="1" i="1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unknown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group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i="1" dirty="0">
                    <a:solidFill>
                      <a:srgbClr val="FF0000"/>
                    </a:solidFill>
                  </a:rPr>
                  <a:t>g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arrives</a:t>
                </a:r>
                <a:endParaRPr lang="de-CH" sz="2200" dirty="0"/>
              </a:p>
              <a:p>
                <a:pPr lvl="1"/>
                <a:r>
                  <a:rPr lang="de-CH" sz="1800" dirty="0" err="1"/>
                  <a:t>group</a:t>
                </a:r>
                <a:r>
                  <a:rPr lang="de-CH" sz="1800" dirty="0"/>
                  <a:t> </a:t>
                </a:r>
                <a:r>
                  <a:rPr lang="de-CH" sz="1800" dirty="0" err="1"/>
                  <a:t>values</a:t>
                </a:r>
                <a:r>
                  <a:rPr lang="de-CH" sz="1800" dirty="0"/>
                  <a:t> MAT miss!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to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stores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</a:t>
                </a:r>
              </a:p>
              <a:p>
                <a:r>
                  <a:rPr lang="de-CH" sz="2200" i="1" dirty="0"/>
                  <a:t>f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sampled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:r>
                  <a:rPr lang="de-CH" sz="2200" i="1" dirty="0"/>
                  <a:t>s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1800" dirty="0"/>
                  <a:t> </a:t>
                </a:r>
                <a:r>
                  <a:rPr lang="de-CH" sz="1800" dirty="0" err="1"/>
                  <a:t>sends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1800" dirty="0">
                    <a:solidFill>
                      <a:srgbClr val="FF0000"/>
                    </a:solidFill>
                  </a:rPr>
                  <a:t> </a:t>
                </a:r>
                <a:r>
                  <a:rPr lang="de-CH" sz="1800" dirty="0" err="1"/>
                  <a:t>with</a:t>
                </a:r>
                <a:r>
                  <a:rPr lang="de-CH" sz="1800" dirty="0"/>
                  <a:t> </a:t>
                </a:r>
                <a:r>
                  <a:rPr lang="de-CH" sz="1800" dirty="0" err="1"/>
                  <a:t>probability</a:t>
                </a:r>
                <a:r>
                  <a:rPr lang="de-CH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1800" dirty="0"/>
              </a:p>
              <a:p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receives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𝑒𝑝𝑜𝑟𝑡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endParaRPr lang="de-CH" sz="2200" dirty="0"/>
              </a:p>
              <a:p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𝑟𝑒𝑝𝑜𝑟𝑡𝑠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CH" sz="2200" dirty="0"/>
              </a:p>
              <a:p>
                <a:pPr lvl="1"/>
                <a:r>
                  <a:rPr lang="de-CH" sz="1800" i="1" dirty="0"/>
                  <a:t>f </a:t>
                </a:r>
                <a:r>
                  <a:rPr lang="de-CH" sz="1800" dirty="0"/>
                  <a:t> </a:t>
                </a:r>
                <a:r>
                  <a:rPr lang="de-CH" sz="1800" dirty="0" err="1"/>
                  <a:t>is</a:t>
                </a:r>
                <a:r>
                  <a:rPr lang="de-CH" sz="1800" dirty="0"/>
                  <a:t> a </a:t>
                </a:r>
                <a:r>
                  <a:rPr lang="de-CH" sz="1800" dirty="0">
                    <a:solidFill>
                      <a:srgbClr val="FF0000"/>
                    </a:solidFill>
                  </a:rPr>
                  <a:t>heavy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hitter</a:t>
                </a:r>
                <a:endParaRPr lang="de-CH" sz="1800" i="1" dirty="0">
                  <a:solidFill>
                    <a:srgbClr val="FF0000"/>
                  </a:solidFill>
                </a:endParaRPr>
              </a:p>
              <a:p>
                <a:endParaRPr lang="de-CH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25039C51-1E25-4BF5-87D3-9069F782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48" y="1206322"/>
                <a:ext cx="4930272" cy="5026838"/>
              </a:xfrm>
              <a:prstGeom prst="rect">
                <a:avLst/>
              </a:prstGeom>
              <a:blipFill>
                <a:blip r:embed="rId8"/>
                <a:stretch>
                  <a:fillRect l="-1483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/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3E1A-B080-4348-807B-B601FD39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198" y="2620392"/>
                <a:ext cx="993819" cy="391902"/>
              </a:xfrm>
              <a:prstGeom prst="rect">
                <a:avLst/>
              </a:prstGeom>
              <a:blipFill>
                <a:blip r:embed="rId9"/>
                <a:stretch>
                  <a:fillRect l="-490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>
            <a:extLst>
              <a:ext uri="{FF2B5EF4-FFF2-40B4-BE49-F238E27FC236}">
                <a16:creationId xmlns:a16="http://schemas.microsoft.com/office/drawing/2014/main" id="{AEA2E179-9530-4E35-AE3B-3B9C5A9D727E}"/>
              </a:ext>
            </a:extLst>
          </p:cNvPr>
          <p:cNvSpPr/>
          <p:nvPr/>
        </p:nvSpPr>
        <p:spPr>
          <a:xfrm>
            <a:off x="1185046" y="4007152"/>
            <a:ext cx="1006039" cy="56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5436F19-4BD3-4247-852F-B03675E7B2D3}"/>
              </a:ext>
            </a:extLst>
          </p:cNvPr>
          <p:cNvCxnSpPr>
            <a:cxnSpLocks/>
          </p:cNvCxnSpPr>
          <p:nvPr/>
        </p:nvCxnSpPr>
        <p:spPr>
          <a:xfrm>
            <a:off x="1179766" y="4217298"/>
            <a:ext cx="1005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/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DC93FC7-DAF8-4232-94D1-D5312EFC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87" y="4198911"/>
                <a:ext cx="1040366" cy="369332"/>
              </a:xfrm>
              <a:prstGeom prst="rect">
                <a:avLst/>
              </a:prstGeom>
              <a:blipFill>
                <a:blip r:embed="rId10"/>
                <a:stretch>
                  <a:fillRect r="-701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feld 67">
            <a:extLst>
              <a:ext uri="{FF2B5EF4-FFF2-40B4-BE49-F238E27FC236}">
                <a16:creationId xmlns:a16="http://schemas.microsoft.com/office/drawing/2014/main" id="{6064EDB6-EC55-4D9E-A89A-E990A78DB751}"/>
              </a:ext>
            </a:extLst>
          </p:cNvPr>
          <p:cNvSpPr txBox="1"/>
          <p:nvPr/>
        </p:nvSpPr>
        <p:spPr>
          <a:xfrm>
            <a:off x="1120731" y="4567753"/>
            <a:ext cx="142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Multi-stage hash table</a:t>
            </a:r>
          </a:p>
        </p:txBody>
      </p:sp>
      <p:pic>
        <p:nvPicPr>
          <p:cNvPr id="74" name="Google Shape;64;p14">
            <a:extLst>
              <a:ext uri="{FF2B5EF4-FFF2-40B4-BE49-F238E27FC236}">
                <a16:creationId xmlns:a16="http://schemas.microsoft.com/office/drawing/2014/main" id="{834B567B-AD31-4469-9ADB-5290E6E73B0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1">
            <a:alphaModFix/>
          </a:blip>
          <a:srcRect l="8923" t="10650" r="10248"/>
          <a:stretch/>
        </p:blipFill>
        <p:spPr>
          <a:xfrm flipH="1">
            <a:off x="5171239" y="3206372"/>
            <a:ext cx="1391444" cy="11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DBB684E1-7BC0-444E-9861-26E4A472AFAE}"/>
              </a:ext>
            </a:extLst>
          </p:cNvPr>
          <p:cNvSpPr txBox="1"/>
          <p:nvPr/>
        </p:nvSpPr>
        <p:spPr>
          <a:xfrm>
            <a:off x="6064511" y="3190651"/>
            <a:ext cx="58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f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6889ED5-DD3E-426D-A520-F0B8C4667472}"/>
              </a:ext>
            </a:extLst>
          </p:cNvPr>
          <p:cNvSpPr/>
          <p:nvPr/>
        </p:nvSpPr>
        <p:spPr>
          <a:xfrm>
            <a:off x="531736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1377F9E-C35E-47A6-88BA-E92DC7A6E499}"/>
              </a:ext>
            </a:extLst>
          </p:cNvPr>
          <p:cNvSpPr/>
          <p:nvPr/>
        </p:nvSpPr>
        <p:spPr>
          <a:xfrm>
            <a:off x="830533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E1EA408-AF24-46DF-9784-A645F0374B91}"/>
              </a:ext>
            </a:extLst>
          </p:cNvPr>
          <p:cNvSpPr/>
          <p:nvPr/>
        </p:nvSpPr>
        <p:spPr>
          <a:xfrm>
            <a:off x="1139748" y="3683000"/>
            <a:ext cx="26670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6FBB5D9-70E4-46D9-A8D9-1E7B508AB3B1}"/>
              </a:ext>
            </a:extLst>
          </p:cNvPr>
          <p:cNvCxnSpPr>
            <a:cxnSpLocks/>
          </p:cNvCxnSpPr>
          <p:nvPr/>
        </p:nvCxnSpPr>
        <p:spPr>
          <a:xfrm flipV="1">
            <a:off x="2864334" y="2397881"/>
            <a:ext cx="2004901" cy="1163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/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2126F50-1CD1-4391-96D8-EC4243C5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67538">
                <a:off x="3368880" y="2888779"/>
                <a:ext cx="137563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430F8B3B-864E-40B2-B4F5-0B3B9D0E9594}"/>
              </a:ext>
            </a:extLst>
          </p:cNvPr>
          <p:cNvCxnSpPr>
            <a:cxnSpLocks/>
          </p:cNvCxnSpPr>
          <p:nvPr/>
        </p:nvCxnSpPr>
        <p:spPr>
          <a:xfrm>
            <a:off x="3285624" y="2024565"/>
            <a:ext cx="1525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/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𝑒𝑝𝑜𝑟𝑡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1F76C9DC-B5B2-4E27-9189-36AF903B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76" y="1658765"/>
                <a:ext cx="1375634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16888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2" grpId="0"/>
      <p:bldP spid="42" grpId="1"/>
      <p:bldP spid="47" grpId="0"/>
      <p:bldP spid="47" grpId="1"/>
      <p:bldP spid="57" grpId="0"/>
      <p:bldP spid="57" grpId="1"/>
      <p:bldP spid="61" grpId="0"/>
      <p:bldP spid="61" grpId="1"/>
      <p:bldP spid="63" grpId="0"/>
      <p:bldP spid="67" grpId="0"/>
      <p:bldP spid="75" grpId="0"/>
      <p:bldP spid="76" grpId="0" animBg="1"/>
      <p:bldP spid="77" grpId="0" animBg="1"/>
      <p:bldP spid="78" grpId="0" animBg="1"/>
      <p:bldP spid="81" grpId="0"/>
      <p:bldP spid="81" grpId="1"/>
      <p:bldP spid="83" grpId="0"/>
      <p:bldP spid="8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7E4-2CF4-4325-B5E4-7CB7487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37558"/>
            <a:ext cx="10515600" cy="889664"/>
          </a:xfrm>
        </p:spPr>
        <p:txBody>
          <a:bodyPr>
            <a:noAutofit/>
          </a:bodyPr>
          <a:lstStyle/>
          <a:p>
            <a:r>
              <a:rPr lang="de-CH" sz="3600" dirty="0"/>
              <a:t>The </a:t>
            </a:r>
            <a:r>
              <a:rPr lang="de-CH" sz="3600" dirty="0" err="1"/>
              <a:t>evaluation</a:t>
            </a:r>
            <a:r>
              <a:rPr lang="de-CH" sz="3600" dirty="0"/>
              <a:t> </a:t>
            </a:r>
            <a:r>
              <a:rPr lang="de-CH" sz="3600" dirty="0" err="1"/>
              <a:t>topology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representative</a:t>
            </a:r>
            <a:r>
              <a:rPr lang="de-CH" sz="3600" dirty="0"/>
              <a:t> </a:t>
            </a:r>
            <a:r>
              <a:rPr lang="de-CH" sz="3600" dirty="0" err="1"/>
              <a:t>of</a:t>
            </a:r>
            <a:r>
              <a:rPr lang="de-CH" sz="3600" dirty="0"/>
              <a:t> a </a:t>
            </a:r>
            <a:br>
              <a:rPr lang="de-CH" sz="3600" dirty="0"/>
            </a:br>
            <a:r>
              <a:rPr lang="de-CH" sz="3600" dirty="0" err="1"/>
              <a:t>wide</a:t>
            </a:r>
            <a:r>
              <a:rPr lang="de-CH" sz="3600" dirty="0"/>
              <a:t>-area network</a:t>
            </a:r>
            <a:endParaRPr lang="en-CH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005F6-6EFF-40AB-B7E7-A97DFCAE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2" y="2109526"/>
            <a:ext cx="5731686" cy="3085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CH" sz="2200" i="1" dirty="0"/>
                  <a:t> </a:t>
                </a:r>
                <a:r>
                  <a:rPr lang="de-CH" sz="2200" dirty="0" err="1"/>
                  <a:t>sends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traffic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towards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>
                    <a:solidFill>
                      <a:srgbClr val="FF0000"/>
                    </a:solidFill>
                  </a:rPr>
                  <a:t>400’000 packets </a:t>
                </a:r>
                <a:r>
                  <a:rPr lang="en-US" sz="2000" dirty="0"/>
                  <a:t>using</a:t>
                </a:r>
                <a:r>
                  <a:rPr lang="en-US" sz="2000" i="1" dirty="0"/>
                  <a:t> </a:t>
                </a:r>
                <a:r>
                  <a:rPr lang="en-US" sz="2000" i="1" dirty="0" err="1"/>
                  <a:t>tcpreplay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CAIDA anonymized internet packet trace</a:t>
                </a:r>
                <a:endParaRPr lang="en-US" sz="2000" i="1" dirty="0"/>
              </a:p>
              <a:p>
                <a:pPr lvl="1">
                  <a:buClr>
                    <a:schemeClr val="bg1"/>
                  </a:buClr>
                </a:pPr>
                <a:r>
                  <a:rPr lang="en-US" sz="2000" dirty="0"/>
                  <a:t>Limited sending rate (300pps) due to </a:t>
                </a:r>
                <a:r>
                  <a:rPr lang="en-US" sz="2000" dirty="0" err="1"/>
                  <a:t>mininet</a:t>
                </a:r>
                <a:r>
                  <a:rPr lang="en-US" sz="2000" dirty="0"/>
                  <a:t> constraints</a:t>
                </a:r>
              </a:p>
              <a:p>
                <a:r>
                  <a:rPr lang="de-CH" sz="2200" dirty="0"/>
                  <a:t>Load </a:t>
                </a:r>
                <a:r>
                  <a:rPr lang="de-CH" sz="2200" dirty="0" err="1"/>
                  <a:t>balancer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distributes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flow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packets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over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two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(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)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based</a:t>
                </a:r>
                <a:r>
                  <a:rPr lang="de-CH" sz="2000" dirty="0"/>
                  <a:t> on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source IP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𝑝𝑟𝑖𝑚𝑎𝑟𝑦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=0.95,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𝑠𝑒𝑐𝑜𝑛𝑑𝑎𝑟𝑦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CH" sz="1800" dirty="0"/>
              </a:p>
              <a:p>
                <a:pPr>
                  <a:buClr>
                    <a:schemeClr val="tx1"/>
                  </a:buClr>
                </a:pPr>
                <a:r>
                  <a:rPr lang="de-CH" sz="2200" dirty="0">
                    <a:solidFill>
                      <a:srgbClr val="FF0000"/>
                    </a:solidFill>
                  </a:rPr>
                  <a:t>Ingress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switches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run</a:t>
                </a:r>
                <a:r>
                  <a:rPr lang="de-CH" sz="2200" dirty="0"/>
                  <a:t> Herd</a:t>
                </a:r>
              </a:p>
              <a:p>
                <a:pPr>
                  <a:buClr>
                    <a:schemeClr val="tx1"/>
                  </a:buClr>
                </a:pPr>
                <a:endParaRPr lang="de-CH" sz="22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4B2CC9-7BE7-43C7-A3FA-15249B0F0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5753" y="1555262"/>
                <a:ext cx="5731686" cy="5056553"/>
              </a:xfrm>
              <a:blipFill>
                <a:blip r:embed="rId3"/>
                <a:stretch>
                  <a:fillRect l="-1169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0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202-3D7D-407C-8EE0-91BF00CB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de-CH" sz="3600" dirty="0"/>
              <a:t>Herd(s=0.1) </a:t>
            </a:r>
            <a:r>
              <a:rPr lang="de-CH" sz="3600" dirty="0" err="1"/>
              <a:t>achieves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same </a:t>
            </a:r>
            <a:r>
              <a:rPr lang="de-CH" sz="3600" dirty="0" err="1"/>
              <a:t>detection</a:t>
            </a:r>
            <a:r>
              <a:rPr lang="de-CH" sz="3600" dirty="0"/>
              <a:t> </a:t>
            </a:r>
            <a:r>
              <a:rPr lang="de-CH" sz="3600" dirty="0" err="1"/>
              <a:t>accuracy</a:t>
            </a:r>
            <a:r>
              <a:rPr lang="de-CH" sz="3600" dirty="0"/>
              <a:t> </a:t>
            </a:r>
            <a:r>
              <a:rPr lang="de-CH" sz="3600" dirty="0" err="1"/>
              <a:t>as</a:t>
            </a:r>
            <a:r>
              <a:rPr lang="de-CH" sz="3600" dirty="0"/>
              <a:t> a </a:t>
            </a:r>
            <a:r>
              <a:rPr lang="de-CH" sz="3600" dirty="0" err="1"/>
              <a:t>protocol</a:t>
            </a:r>
            <a:r>
              <a:rPr lang="de-CH" sz="3600" dirty="0"/>
              <a:t> </a:t>
            </a:r>
            <a:r>
              <a:rPr lang="en-US" sz="3600" dirty="0"/>
              <a:t>that</a:t>
            </a:r>
            <a:r>
              <a:rPr lang="de-CH" sz="3600" dirty="0"/>
              <a:t> </a:t>
            </a:r>
            <a:r>
              <a:rPr lang="de-CH" sz="3600" dirty="0" err="1"/>
              <a:t>samples</a:t>
            </a:r>
            <a:r>
              <a:rPr lang="de-CH" sz="3600" dirty="0"/>
              <a:t> </a:t>
            </a:r>
            <a:r>
              <a:rPr lang="de-CH" sz="3600" dirty="0" err="1"/>
              <a:t>every</a:t>
            </a:r>
            <a:r>
              <a:rPr lang="de-CH" sz="3600" dirty="0"/>
              <a:t> </a:t>
            </a:r>
            <a:r>
              <a:rPr lang="de-CH" sz="3600" dirty="0" err="1"/>
              <a:t>flow</a:t>
            </a:r>
            <a:r>
              <a:rPr lang="de-CH" sz="3600" dirty="0"/>
              <a:t> (s=1.0)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361-FD38-4046-8377-3FE1D473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68" y="1639942"/>
            <a:ext cx="6361723" cy="4940612"/>
          </a:xfrm>
        </p:spPr>
        <p:txBody>
          <a:bodyPr>
            <a:normAutofit/>
          </a:bodyPr>
          <a:lstStyle/>
          <a:p>
            <a:r>
              <a:rPr lang="en-US" sz="2200" dirty="0"/>
              <a:t>Herd(s=0.1) achieves </a:t>
            </a:r>
            <a:r>
              <a:rPr lang="en-US" sz="2200" dirty="0">
                <a:solidFill>
                  <a:srgbClr val="FF0000"/>
                </a:solidFill>
              </a:rPr>
              <a:t>87% F1 score</a:t>
            </a:r>
          </a:p>
          <a:p>
            <a:r>
              <a:rPr lang="en-US" sz="2200" dirty="0"/>
              <a:t>Herd(s=1.0) achieves </a:t>
            </a:r>
            <a:r>
              <a:rPr lang="en-US" sz="2200" dirty="0">
                <a:solidFill>
                  <a:srgbClr val="FF0000"/>
                </a:solidFill>
              </a:rPr>
              <a:t>86% F1 score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needs </a:t>
            </a:r>
            <a:r>
              <a:rPr lang="en-US" dirty="0">
                <a:solidFill>
                  <a:srgbClr val="FF0000"/>
                </a:solidFill>
              </a:rPr>
              <a:t>10x more switch memory</a:t>
            </a:r>
            <a:r>
              <a:rPr lang="en-US" dirty="0"/>
              <a:t> than Herd(s=0.1)</a:t>
            </a:r>
          </a:p>
          <a:p>
            <a:endParaRPr lang="en-US" dirty="0"/>
          </a:p>
          <a:p>
            <a:r>
              <a:rPr lang="en-US" sz="2200" dirty="0"/>
              <a:t>Successfully proves that Herd works under switch memory constraints</a:t>
            </a:r>
          </a:p>
          <a:p>
            <a:endParaRPr lang="en-US" dirty="0"/>
          </a:p>
          <a:p>
            <a:r>
              <a:rPr lang="en-US" sz="2200" dirty="0"/>
              <a:t>The decrease in precision can be explained with the </a:t>
            </a:r>
            <a:r>
              <a:rPr lang="en-US" sz="2200" dirty="0">
                <a:solidFill>
                  <a:srgbClr val="FF0000"/>
                </a:solidFill>
              </a:rPr>
              <a:t>static report threshold R</a:t>
            </a:r>
            <a:endParaRPr lang="en-CH" sz="2200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A9D6F4-82F3-4838-AEEE-14972BE5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9" y="1761241"/>
            <a:ext cx="5004203" cy="37531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466ED6E-6704-4D39-B428-7F84282AB2EF}"/>
              </a:ext>
            </a:extLst>
          </p:cNvPr>
          <p:cNvSpPr/>
          <p:nvPr/>
        </p:nvSpPr>
        <p:spPr>
          <a:xfrm>
            <a:off x="1352061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6462D0-386A-4CAD-86CB-8ACEE5512FFB}"/>
              </a:ext>
            </a:extLst>
          </p:cNvPr>
          <p:cNvSpPr/>
          <p:nvPr/>
        </p:nvSpPr>
        <p:spPr>
          <a:xfrm>
            <a:off x="4513384" y="2516553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24F9B5-1FBC-42E0-BBDA-DE46A3AD55A3}"/>
              </a:ext>
            </a:extLst>
          </p:cNvPr>
          <p:cNvCxnSpPr>
            <a:cxnSpLocks/>
          </p:cNvCxnSpPr>
          <p:nvPr/>
        </p:nvCxnSpPr>
        <p:spPr>
          <a:xfrm>
            <a:off x="1531815" y="2692399"/>
            <a:ext cx="0" cy="2395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257B420-D48C-4EA8-92AF-C321F9196073}"/>
              </a:ext>
            </a:extLst>
          </p:cNvPr>
          <p:cNvCxnSpPr>
            <a:cxnSpLocks/>
          </p:cNvCxnSpPr>
          <p:nvPr/>
        </p:nvCxnSpPr>
        <p:spPr>
          <a:xfrm>
            <a:off x="4700956" y="2704129"/>
            <a:ext cx="0" cy="182879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E32B3A-AAC0-4630-A2EB-2D6460AA9462}"/>
              </a:ext>
            </a:extLst>
          </p:cNvPr>
          <p:cNvCxnSpPr>
            <a:cxnSpLocks/>
          </p:cNvCxnSpPr>
          <p:nvPr/>
        </p:nvCxnSpPr>
        <p:spPr>
          <a:xfrm>
            <a:off x="4700958" y="5044836"/>
            <a:ext cx="0" cy="5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5EF4AEC-87FE-4824-A1B4-69A60542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4" y="1969476"/>
            <a:ext cx="4830435" cy="3622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1E7202-3D7D-407C-8EE0-91BF00CB8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158875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Herd achieves maximal detection accuracy for an approximation factor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CH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1E7202-3D7D-407C-8EE0-91BF00CB8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158875"/>
              </a:xfrm>
              <a:blipFill>
                <a:blip r:embed="rId3"/>
                <a:stretch>
                  <a:fillRect l="-1797" t="-9474" b="-1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C2361-FD38-4046-8377-3FE1D473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5568" y="2383692"/>
                <a:ext cx="6361723" cy="419686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approximation factor determines the mule threshold: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Smaller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 → more reports → more communication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Proves that Herd works under communication constraints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C2361-FD38-4046-8377-3FE1D473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568" y="2383692"/>
                <a:ext cx="6361723" cy="4196862"/>
              </a:xfrm>
              <a:blipFill>
                <a:blip r:embed="rId4"/>
                <a:stretch>
                  <a:fillRect l="-1054" t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236462D0-386A-4CAD-86CB-8ACEE5512FFB}"/>
              </a:ext>
            </a:extLst>
          </p:cNvPr>
          <p:cNvSpPr/>
          <p:nvPr/>
        </p:nvSpPr>
        <p:spPr>
          <a:xfrm>
            <a:off x="3299070" y="2633784"/>
            <a:ext cx="359507" cy="3516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724F9B5-1FBC-42E0-BBDA-DE46A3AD55A3}"/>
              </a:ext>
            </a:extLst>
          </p:cNvPr>
          <p:cNvCxnSpPr>
            <a:cxnSpLocks/>
          </p:cNvCxnSpPr>
          <p:nvPr/>
        </p:nvCxnSpPr>
        <p:spPr>
          <a:xfrm>
            <a:off x="3478823" y="2868245"/>
            <a:ext cx="0" cy="23954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E32B3A-AAC0-4630-A2EB-2D6460AA9462}"/>
              </a:ext>
            </a:extLst>
          </p:cNvPr>
          <p:cNvCxnSpPr>
            <a:cxnSpLocks/>
          </p:cNvCxnSpPr>
          <p:nvPr/>
        </p:nvCxnSpPr>
        <p:spPr>
          <a:xfrm>
            <a:off x="4700958" y="5044836"/>
            <a:ext cx="0" cy="5860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D3F-977C-4D6A-9CB5-A593B38E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DD4D-BBC9-446A-B602-6FB6CE11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20"/>
            <a:ext cx="4439652" cy="429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Limited sending rate</a:t>
            </a:r>
          </a:p>
          <a:p>
            <a:r>
              <a:rPr lang="de-CH" dirty="0"/>
              <a:t>Delay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sending</a:t>
            </a:r>
            <a:r>
              <a:rPr lang="de-CH" dirty="0"/>
              <a:t> a </a:t>
            </a:r>
            <a:r>
              <a:rPr lang="de-CH" dirty="0" err="1"/>
              <a:t>hello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MAT</a:t>
            </a:r>
          </a:p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dropping</a:t>
            </a:r>
            <a:r>
              <a:rPr lang="de-CH" dirty="0"/>
              <a:t> </a:t>
            </a:r>
            <a:r>
              <a:rPr lang="de-CH" dirty="0" err="1"/>
              <a:t>packets</a:t>
            </a:r>
            <a:r>
              <a:rPr lang="de-CH" dirty="0"/>
              <a:t> at 400pps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1C35F6-EC4E-4270-B2F5-7BD904E21991}"/>
              </a:ext>
            </a:extLst>
          </p:cNvPr>
          <p:cNvSpPr txBox="1">
            <a:spLocks/>
          </p:cNvSpPr>
          <p:nvPr/>
        </p:nvSpPr>
        <p:spPr>
          <a:xfrm>
            <a:off x="5939975" y="2069620"/>
            <a:ext cx="5938887" cy="42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Original paper</a:t>
            </a:r>
          </a:p>
          <a:p>
            <a:r>
              <a:rPr lang="de-CH" dirty="0"/>
              <a:t>Often vague and </a:t>
            </a:r>
            <a:r>
              <a:rPr lang="de-CH" dirty="0" err="1"/>
              <a:t>omits</a:t>
            </a:r>
            <a:r>
              <a:rPr lang="de-CH" dirty="0"/>
              <a:t> </a:t>
            </a:r>
            <a:r>
              <a:rPr lang="de-CH" dirty="0" err="1"/>
              <a:t>crucial</a:t>
            </a:r>
            <a:r>
              <a:rPr lang="de-CH" dirty="0"/>
              <a:t> </a:t>
            </a:r>
            <a:r>
              <a:rPr lang="de-CH" dirty="0" err="1"/>
              <a:t>details</a:t>
            </a:r>
            <a:endParaRPr lang="de-CH" dirty="0"/>
          </a:p>
          <a:p>
            <a:r>
              <a:rPr lang="de-CH" dirty="0"/>
              <a:t>Authors stress importance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, but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flawed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07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Conclusion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D92D-0A8F-4359-9364-1EEF2EC5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08" y="2069465"/>
            <a:ext cx="8652412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reproduce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claims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Herd, </a:t>
            </a:r>
            <a:r>
              <a:rPr lang="de-CH" dirty="0" err="1"/>
              <a:t>namely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constraints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Future work</a:t>
            </a:r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endParaRPr lang="de-CH" dirty="0"/>
          </a:p>
          <a:p>
            <a:r>
              <a:rPr lang="de-CH" dirty="0" err="1"/>
              <a:t>Dynamically</a:t>
            </a:r>
            <a:r>
              <a:rPr lang="de-CH" dirty="0"/>
              <a:t> </a:t>
            </a:r>
            <a:r>
              <a:rPr lang="de-CH" dirty="0" err="1"/>
              <a:t>adjust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(report </a:t>
            </a:r>
            <a:r>
              <a:rPr lang="de-CH" dirty="0" err="1"/>
              <a:t>threshold</a:t>
            </a:r>
            <a:r>
              <a:rPr lang="de-CH" dirty="0"/>
              <a:t> R)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02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000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AD8-3BC2-4CD5-B6E4-C0DA489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Questions?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377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2598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4;p14">
            <a:extLst>
              <a:ext uri="{FF2B5EF4-FFF2-40B4-BE49-F238E27FC236}">
                <a16:creationId xmlns:a16="http://schemas.microsoft.com/office/drawing/2014/main" id="{00E7E4C7-7800-428E-A141-DA2CFEB110C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8923" t="10650" r="10248"/>
          <a:stretch/>
        </p:blipFill>
        <p:spPr>
          <a:xfrm flipH="1">
            <a:off x="8489929" y="3680857"/>
            <a:ext cx="3390096" cy="280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AC8ABEF6-3EDE-4C9D-A850-5D4DC55CAC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75832" y="5831138"/>
            <a:ext cx="1220894" cy="6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2EAE4-7C08-45E4-8EE2-EFCF591D43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5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Network operators need to effectively separate small flows from large flows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39E9C8-9D22-4240-A3EE-494AD623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726" y="1756612"/>
            <a:ext cx="4744021" cy="2117556"/>
          </a:xfrm>
        </p:spPr>
        <p:txBody>
          <a:bodyPr>
            <a:normAutofit/>
          </a:bodyPr>
          <a:lstStyle/>
          <a:p>
            <a:r>
              <a:rPr lang="de-CH" sz="2400" dirty="0" err="1"/>
              <a:t>Detect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Denial</a:t>
            </a:r>
            <a:r>
              <a:rPr lang="de-CH" sz="2400" dirty="0">
                <a:solidFill>
                  <a:srgbClr val="FF0000"/>
                </a:solidFill>
              </a:rPr>
              <a:t>-</a:t>
            </a:r>
            <a:r>
              <a:rPr lang="de-CH" sz="2400" dirty="0" err="1">
                <a:solidFill>
                  <a:srgbClr val="FF0000"/>
                </a:solidFill>
              </a:rPr>
              <a:t>of</a:t>
            </a:r>
            <a:r>
              <a:rPr lang="de-CH" sz="2400" dirty="0">
                <a:solidFill>
                  <a:srgbClr val="FF0000"/>
                </a:solidFill>
              </a:rPr>
              <a:t>-Service </a:t>
            </a:r>
            <a:r>
              <a:rPr lang="de-CH" sz="2400" dirty="0" err="1">
                <a:solidFill>
                  <a:srgbClr val="FF0000"/>
                </a:solidFill>
              </a:rPr>
              <a:t>attacks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Optimize</a:t>
            </a:r>
            <a:r>
              <a:rPr lang="de-CH" sz="2400" dirty="0"/>
              <a:t> network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detecting</a:t>
            </a:r>
            <a:r>
              <a:rPr lang="de-CH" sz="2400" dirty="0"/>
              <a:t> </a:t>
            </a:r>
            <a:r>
              <a:rPr lang="de-CH" sz="2400" dirty="0" err="1">
                <a:solidFill>
                  <a:srgbClr val="FF0000"/>
                </a:solidFill>
              </a:rPr>
              <a:t>congestion</a:t>
            </a:r>
            <a:r>
              <a:rPr lang="de-CH" sz="2400" dirty="0"/>
              <a:t> and </a:t>
            </a:r>
            <a:r>
              <a:rPr lang="de-CH" sz="2400" dirty="0" err="1">
                <a:solidFill>
                  <a:srgbClr val="FF0000"/>
                </a:solidFill>
              </a:rPr>
              <a:t>failures</a:t>
            </a:r>
            <a:endParaRPr lang="de-CH" sz="2400" dirty="0">
              <a:solidFill>
                <a:srgbClr val="FF0000"/>
              </a:solidFill>
            </a:endParaRPr>
          </a:p>
          <a:p>
            <a:r>
              <a:rPr lang="de-CH" sz="2400" dirty="0" err="1"/>
              <a:t>Usage</a:t>
            </a:r>
            <a:r>
              <a:rPr lang="de-CH" sz="2400" dirty="0"/>
              <a:t> </a:t>
            </a:r>
            <a:r>
              <a:rPr lang="de-CH" sz="2400" dirty="0" err="1"/>
              <a:t>based</a:t>
            </a:r>
            <a:r>
              <a:rPr lang="de-CH" sz="2400" dirty="0"/>
              <a:t> </a:t>
            </a:r>
            <a:r>
              <a:rPr lang="de-CH" sz="2400" dirty="0" err="1"/>
              <a:t>pricing</a:t>
            </a:r>
            <a:endParaRPr lang="en-CH" sz="2400" dirty="0"/>
          </a:p>
        </p:txBody>
      </p:sp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770ECDFD-7FF2-41C4-A0CF-571F8352D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1" y="3424116"/>
            <a:ext cx="1006039" cy="5080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D1AC832-973E-47D3-AE98-A4A06412584F}"/>
              </a:ext>
            </a:extLst>
          </p:cNvPr>
          <p:cNvCxnSpPr/>
          <p:nvPr/>
        </p:nvCxnSpPr>
        <p:spPr>
          <a:xfrm>
            <a:off x="382555" y="3778898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88B036CA-E47B-474F-932F-2037B5059C4F}"/>
              </a:ext>
            </a:extLst>
          </p:cNvPr>
          <p:cNvSpPr/>
          <p:nvPr/>
        </p:nvSpPr>
        <p:spPr>
          <a:xfrm>
            <a:off x="461727" y="368976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531837-8141-43A6-AAE1-1D121C944D1D}"/>
              </a:ext>
            </a:extLst>
          </p:cNvPr>
          <p:cNvSpPr/>
          <p:nvPr/>
        </p:nvSpPr>
        <p:spPr>
          <a:xfrm>
            <a:off x="573142" y="3689763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83DB49-6D65-4CDA-ADCD-F40364DAC741}"/>
              </a:ext>
            </a:extLst>
          </p:cNvPr>
          <p:cNvSpPr/>
          <p:nvPr/>
        </p:nvSpPr>
        <p:spPr>
          <a:xfrm>
            <a:off x="667905" y="368976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359081-44BD-4C34-AEC9-327DF71F8585}"/>
              </a:ext>
            </a:extLst>
          </p:cNvPr>
          <p:cNvSpPr/>
          <p:nvPr/>
        </p:nvSpPr>
        <p:spPr>
          <a:xfrm>
            <a:off x="726890" y="369073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B301A9D-5599-4DEE-9717-727BFDA00D7D}"/>
              </a:ext>
            </a:extLst>
          </p:cNvPr>
          <p:cNvSpPr/>
          <p:nvPr/>
        </p:nvSpPr>
        <p:spPr>
          <a:xfrm>
            <a:off x="791407" y="369073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57DAE7-642C-4857-A461-396C5712DF87}"/>
              </a:ext>
            </a:extLst>
          </p:cNvPr>
          <p:cNvSpPr/>
          <p:nvPr/>
        </p:nvSpPr>
        <p:spPr>
          <a:xfrm>
            <a:off x="851692" y="368976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1F86297-D614-4C4A-BA1E-92D71F381F6A}"/>
              </a:ext>
            </a:extLst>
          </p:cNvPr>
          <p:cNvSpPr/>
          <p:nvPr/>
        </p:nvSpPr>
        <p:spPr>
          <a:xfrm>
            <a:off x="915933" y="368878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88A6BCA-A5BB-479B-8CA9-11437015B07E}"/>
              </a:ext>
            </a:extLst>
          </p:cNvPr>
          <p:cNvSpPr/>
          <p:nvPr/>
        </p:nvSpPr>
        <p:spPr>
          <a:xfrm>
            <a:off x="973747" y="36929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6451F68-BBE1-4EBC-A749-630932C8DD0F}"/>
              </a:ext>
            </a:extLst>
          </p:cNvPr>
          <p:cNvSpPr/>
          <p:nvPr/>
        </p:nvSpPr>
        <p:spPr>
          <a:xfrm>
            <a:off x="1035766" y="36920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73AE5CE-2F35-4047-93AD-3C20C9E6AA54}"/>
              </a:ext>
            </a:extLst>
          </p:cNvPr>
          <p:cNvSpPr/>
          <p:nvPr/>
        </p:nvSpPr>
        <p:spPr>
          <a:xfrm>
            <a:off x="1094386" y="368814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C404ADE-4561-4968-B7E7-7711F674651B}"/>
              </a:ext>
            </a:extLst>
          </p:cNvPr>
          <p:cNvSpPr/>
          <p:nvPr/>
        </p:nvSpPr>
        <p:spPr>
          <a:xfrm>
            <a:off x="1151216" y="36889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AD7E92-01F3-4590-A504-C8ED07A2813F}"/>
              </a:ext>
            </a:extLst>
          </p:cNvPr>
          <p:cNvSpPr/>
          <p:nvPr/>
        </p:nvSpPr>
        <p:spPr>
          <a:xfrm>
            <a:off x="1209836" y="369293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1369AB-5ACF-4C48-B29F-46733B5D81F4}"/>
              </a:ext>
            </a:extLst>
          </p:cNvPr>
          <p:cNvSpPr/>
          <p:nvPr/>
        </p:nvSpPr>
        <p:spPr>
          <a:xfrm>
            <a:off x="1257515" y="368600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F73B381-CE33-41CC-BD71-A25E2D399C96}"/>
              </a:ext>
            </a:extLst>
          </p:cNvPr>
          <p:cNvSpPr/>
          <p:nvPr/>
        </p:nvSpPr>
        <p:spPr>
          <a:xfrm>
            <a:off x="1314345" y="36868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2F6EC13-7BC3-47A4-8183-51E285A3D27C}"/>
              </a:ext>
            </a:extLst>
          </p:cNvPr>
          <p:cNvSpPr/>
          <p:nvPr/>
        </p:nvSpPr>
        <p:spPr>
          <a:xfrm>
            <a:off x="1394479" y="369293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AC045F0-BA0B-4988-8894-50C370346F3A}"/>
              </a:ext>
            </a:extLst>
          </p:cNvPr>
          <p:cNvSpPr/>
          <p:nvPr/>
        </p:nvSpPr>
        <p:spPr>
          <a:xfrm>
            <a:off x="1480435" y="3685205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9C82903-8559-47CE-806B-66BB83AA7ED4}"/>
              </a:ext>
            </a:extLst>
          </p:cNvPr>
          <p:cNvSpPr/>
          <p:nvPr/>
        </p:nvSpPr>
        <p:spPr>
          <a:xfrm>
            <a:off x="1567994" y="369292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B235F1-ED05-4904-886A-5DF03A7F95D3}"/>
              </a:ext>
            </a:extLst>
          </p:cNvPr>
          <p:cNvSpPr/>
          <p:nvPr/>
        </p:nvSpPr>
        <p:spPr>
          <a:xfrm>
            <a:off x="1629770" y="369076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E8AB874-131E-49F9-8BD3-5568308E9BC5}"/>
              </a:ext>
            </a:extLst>
          </p:cNvPr>
          <p:cNvSpPr/>
          <p:nvPr/>
        </p:nvSpPr>
        <p:spPr>
          <a:xfrm>
            <a:off x="1688390" y="368686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1AF922C-4EDA-44FA-BF54-F1262872395F}"/>
              </a:ext>
            </a:extLst>
          </p:cNvPr>
          <p:cNvSpPr/>
          <p:nvPr/>
        </p:nvSpPr>
        <p:spPr>
          <a:xfrm>
            <a:off x="1747010" y="3692042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2B91FF3-B532-451A-B069-CF8891AD5D42}"/>
              </a:ext>
            </a:extLst>
          </p:cNvPr>
          <p:cNvCxnSpPr>
            <a:cxnSpLocks/>
          </p:cNvCxnSpPr>
          <p:nvPr/>
        </p:nvCxnSpPr>
        <p:spPr>
          <a:xfrm flipV="1">
            <a:off x="3262524" y="2454031"/>
            <a:ext cx="1645538" cy="114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8FEA17F-BE41-4F16-ADAC-D4F89E29131A}"/>
              </a:ext>
            </a:extLst>
          </p:cNvPr>
          <p:cNvCxnSpPr>
            <a:cxnSpLocks/>
          </p:cNvCxnSpPr>
          <p:nvPr/>
        </p:nvCxnSpPr>
        <p:spPr>
          <a:xfrm flipV="1">
            <a:off x="3248784" y="3601916"/>
            <a:ext cx="16983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997ED4E-04A0-4D95-A306-C519FD685514}"/>
              </a:ext>
            </a:extLst>
          </p:cNvPr>
          <p:cNvCxnSpPr>
            <a:cxnSpLocks/>
          </p:cNvCxnSpPr>
          <p:nvPr/>
        </p:nvCxnSpPr>
        <p:spPr>
          <a:xfrm>
            <a:off x="3254534" y="3594101"/>
            <a:ext cx="1606635" cy="1196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8670132-741B-4167-9F3B-79586ECAEE9C}"/>
              </a:ext>
            </a:extLst>
          </p:cNvPr>
          <p:cNvSpPr/>
          <p:nvPr/>
        </p:nvSpPr>
        <p:spPr>
          <a:xfrm>
            <a:off x="4861169" y="222048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213ABE-554D-480B-AE28-8FD3BACAEC28}"/>
              </a:ext>
            </a:extLst>
          </p:cNvPr>
          <p:cNvSpPr/>
          <p:nvPr/>
        </p:nvSpPr>
        <p:spPr>
          <a:xfrm>
            <a:off x="4980352" y="22526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8E7D16-4AE5-4DAA-8315-7FA282B89938}"/>
              </a:ext>
            </a:extLst>
          </p:cNvPr>
          <p:cNvSpPr/>
          <p:nvPr/>
        </p:nvSpPr>
        <p:spPr>
          <a:xfrm>
            <a:off x="5099535" y="216339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2632C2F-DDF4-42E1-927B-99E8C10DC1A4}"/>
              </a:ext>
            </a:extLst>
          </p:cNvPr>
          <p:cNvSpPr/>
          <p:nvPr/>
        </p:nvSpPr>
        <p:spPr>
          <a:xfrm>
            <a:off x="5043364" y="232834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5080A8D-2282-4451-8FAA-3374F993CE1B}"/>
              </a:ext>
            </a:extLst>
          </p:cNvPr>
          <p:cNvSpPr/>
          <p:nvPr/>
        </p:nvSpPr>
        <p:spPr>
          <a:xfrm>
            <a:off x="5218718" y="22634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66B898C-9E06-43E7-BE7D-338355575F8B}"/>
              </a:ext>
            </a:extLst>
          </p:cNvPr>
          <p:cNvSpPr/>
          <p:nvPr/>
        </p:nvSpPr>
        <p:spPr>
          <a:xfrm>
            <a:off x="5043364" y="249492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79EDDF0-E873-4CDC-A1C8-68BE56AAC910}"/>
              </a:ext>
            </a:extLst>
          </p:cNvPr>
          <p:cNvSpPr/>
          <p:nvPr/>
        </p:nvSpPr>
        <p:spPr>
          <a:xfrm>
            <a:off x="5248517" y="241589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1AAC04-63A1-4E61-B351-5BFF340E9A95}"/>
              </a:ext>
            </a:extLst>
          </p:cNvPr>
          <p:cNvSpPr/>
          <p:nvPr/>
        </p:nvSpPr>
        <p:spPr>
          <a:xfrm>
            <a:off x="4854329" y="239047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16352D8-AE04-4E86-B4A7-44A2C41EA1A9}"/>
              </a:ext>
            </a:extLst>
          </p:cNvPr>
          <p:cNvSpPr/>
          <p:nvPr/>
        </p:nvSpPr>
        <p:spPr>
          <a:xfrm>
            <a:off x="4876795" y="252831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28E6346-1F90-48B0-9F31-5C6416749402}"/>
              </a:ext>
            </a:extLst>
          </p:cNvPr>
          <p:cNvSpPr/>
          <p:nvPr/>
        </p:nvSpPr>
        <p:spPr>
          <a:xfrm>
            <a:off x="5144960" y="25964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806179D-B78D-4918-9943-4951A5CBF725}"/>
              </a:ext>
            </a:extLst>
          </p:cNvPr>
          <p:cNvSpPr/>
          <p:nvPr/>
        </p:nvSpPr>
        <p:spPr>
          <a:xfrm>
            <a:off x="5296524" y="252901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36D262F-9D22-435D-805E-39F0E6A648D2}"/>
              </a:ext>
            </a:extLst>
          </p:cNvPr>
          <p:cNvSpPr/>
          <p:nvPr/>
        </p:nvSpPr>
        <p:spPr>
          <a:xfrm>
            <a:off x="4965204" y="265795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93E9130-8A30-4926-911B-A58C6E5121BE}"/>
              </a:ext>
            </a:extLst>
          </p:cNvPr>
          <p:cNvSpPr/>
          <p:nvPr/>
        </p:nvSpPr>
        <p:spPr>
          <a:xfrm>
            <a:off x="4773973" y="259187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C4C7B4B-CB4B-46F6-934F-6E08A437744C}"/>
              </a:ext>
            </a:extLst>
          </p:cNvPr>
          <p:cNvSpPr/>
          <p:nvPr/>
        </p:nvSpPr>
        <p:spPr>
          <a:xfrm>
            <a:off x="5230685" y="270194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253AEA1-3BFF-4FF7-AF81-60B64D89412E}"/>
              </a:ext>
            </a:extLst>
          </p:cNvPr>
          <p:cNvSpPr/>
          <p:nvPr/>
        </p:nvSpPr>
        <p:spPr>
          <a:xfrm>
            <a:off x="4877531" y="33377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DF5EA1B-16A4-458D-B2BE-8F8604E3C5D9}"/>
              </a:ext>
            </a:extLst>
          </p:cNvPr>
          <p:cNvSpPr/>
          <p:nvPr/>
        </p:nvSpPr>
        <p:spPr>
          <a:xfrm>
            <a:off x="5027026" y="3349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EAE9A71-FD92-4B1F-9F57-433C8578D1F9}"/>
              </a:ext>
            </a:extLst>
          </p:cNvPr>
          <p:cNvSpPr/>
          <p:nvPr/>
        </p:nvSpPr>
        <p:spPr>
          <a:xfrm>
            <a:off x="4958397" y="34662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E51010-C444-4466-8443-97218F1E27DA}"/>
              </a:ext>
            </a:extLst>
          </p:cNvPr>
          <p:cNvSpPr/>
          <p:nvPr/>
        </p:nvSpPr>
        <p:spPr>
          <a:xfrm>
            <a:off x="5156463" y="339173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F6865A3-7B22-4119-920B-6BABB55C7659}"/>
              </a:ext>
            </a:extLst>
          </p:cNvPr>
          <p:cNvSpPr/>
          <p:nvPr/>
        </p:nvSpPr>
        <p:spPr>
          <a:xfrm>
            <a:off x="5110797" y="361866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7A8729-18D9-4E46-A6F1-BBE100342273}"/>
              </a:ext>
            </a:extLst>
          </p:cNvPr>
          <p:cNvSpPr/>
          <p:nvPr/>
        </p:nvSpPr>
        <p:spPr>
          <a:xfrm>
            <a:off x="4818196" y="361121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0A897F1-CD9D-4340-A877-60CC7F739A59}"/>
              </a:ext>
            </a:extLst>
          </p:cNvPr>
          <p:cNvSpPr/>
          <p:nvPr/>
        </p:nvSpPr>
        <p:spPr>
          <a:xfrm>
            <a:off x="4982087" y="3505200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B0BDCC-736D-4F48-9D3D-154BFC4E05BE}"/>
              </a:ext>
            </a:extLst>
          </p:cNvPr>
          <p:cNvSpPr/>
          <p:nvPr/>
        </p:nvSpPr>
        <p:spPr>
          <a:xfrm>
            <a:off x="4890641" y="458388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35B96F4-2E15-4D30-A9D4-CBE781367E14}"/>
              </a:ext>
            </a:extLst>
          </p:cNvPr>
          <p:cNvSpPr/>
          <p:nvPr/>
        </p:nvSpPr>
        <p:spPr>
          <a:xfrm>
            <a:off x="4826512" y="477943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1BDF417-0EC0-4411-8ECC-C4DC6F5C7760}"/>
              </a:ext>
            </a:extLst>
          </p:cNvPr>
          <p:cNvSpPr/>
          <p:nvPr/>
        </p:nvSpPr>
        <p:spPr>
          <a:xfrm>
            <a:off x="5002818" y="468743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384CEF3-D270-4A9E-8D1F-ABE6ABFC8717}"/>
              </a:ext>
            </a:extLst>
          </p:cNvPr>
          <p:cNvSpPr/>
          <p:nvPr/>
        </p:nvSpPr>
        <p:spPr>
          <a:xfrm>
            <a:off x="5291983" y="351697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C7D62A3-BD8C-4E6F-A9AE-6C201F654923}"/>
              </a:ext>
            </a:extLst>
          </p:cNvPr>
          <p:cNvSpPr/>
          <p:nvPr/>
        </p:nvSpPr>
        <p:spPr>
          <a:xfrm>
            <a:off x="5029674" y="375180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EA678E4-A6E5-4F6A-8126-8B052652A3A3}"/>
              </a:ext>
            </a:extLst>
          </p:cNvPr>
          <p:cNvSpPr/>
          <p:nvPr/>
        </p:nvSpPr>
        <p:spPr>
          <a:xfrm>
            <a:off x="5358421" y="21804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44B08D-57C2-4F05-A06E-CEA7A99BCD2C}"/>
              </a:ext>
            </a:extLst>
          </p:cNvPr>
          <p:cNvSpPr/>
          <p:nvPr/>
        </p:nvSpPr>
        <p:spPr>
          <a:xfrm>
            <a:off x="5430120" y="235607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D123109-0E91-4CDF-A4D6-3CD0AC54A0EB}"/>
              </a:ext>
            </a:extLst>
          </p:cNvPr>
          <p:cNvSpPr/>
          <p:nvPr/>
        </p:nvSpPr>
        <p:spPr>
          <a:xfrm>
            <a:off x="5481527" y="257795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A6B4F3-DC23-4DC4-B1D7-FC376003162E}"/>
              </a:ext>
            </a:extLst>
          </p:cNvPr>
          <p:cNvSpPr/>
          <p:nvPr/>
        </p:nvSpPr>
        <p:spPr>
          <a:xfrm>
            <a:off x="5430120" y="2739315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BA5E2987-09CB-4171-B87C-5294C814990C}"/>
              </a:ext>
            </a:extLst>
          </p:cNvPr>
          <p:cNvSpPr/>
          <p:nvPr/>
        </p:nvSpPr>
        <p:spPr>
          <a:xfrm>
            <a:off x="5090842" y="279109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6A0344E-B08E-4077-90E5-F0972A50FFB5}"/>
              </a:ext>
            </a:extLst>
          </p:cNvPr>
          <p:cNvSpPr/>
          <p:nvPr/>
        </p:nvSpPr>
        <p:spPr>
          <a:xfrm>
            <a:off x="4835365" y="27701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2779EDA-F71A-4048-A1EF-D885E19B9A81}"/>
              </a:ext>
            </a:extLst>
          </p:cNvPr>
          <p:cNvSpPr/>
          <p:nvPr/>
        </p:nvSpPr>
        <p:spPr>
          <a:xfrm>
            <a:off x="5273622" y="28421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36FE1A3-5812-4FA1-9C8A-092A76BAED06}"/>
              </a:ext>
            </a:extLst>
          </p:cNvPr>
          <p:cNvSpPr/>
          <p:nvPr/>
        </p:nvSpPr>
        <p:spPr>
          <a:xfrm>
            <a:off x="5425349" y="2905640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23DC10A-9D10-4082-8C40-74220616733A}"/>
              </a:ext>
            </a:extLst>
          </p:cNvPr>
          <p:cNvSpPr/>
          <p:nvPr/>
        </p:nvSpPr>
        <p:spPr>
          <a:xfrm>
            <a:off x="5569218" y="272843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/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𝑑𝑠𝑡𝐼𝑃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𝑠𝑟𝑐𝑃𝑜𝑟𝑡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𝑑𝑠𝑡𝑃𝑜𝑟𝑡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𝑝𝑟𝑜𝑡𝑜𝑐𝑜𝑙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3533BE45-9871-4D55-AAF8-A3AAC702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42" y="5392615"/>
                <a:ext cx="54290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226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117941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202-3359-48FC-A25F-B2642D2A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Herding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/>
              <a:t>Elephants</a:t>
            </a:r>
            <a:br>
              <a:rPr lang="de-CH" dirty="0"/>
            </a:br>
            <a:r>
              <a:rPr lang="en-US" sz="3200" dirty="0"/>
              <a:t>Detecting Network-Wide</a:t>
            </a:r>
            <a:br>
              <a:rPr lang="en-US" sz="3200" dirty="0"/>
            </a:br>
            <a:r>
              <a:rPr lang="en-US" sz="3200" dirty="0"/>
              <a:t>Heavy Hitters with Limited Resources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0C4E-34D7-4D09-8057-D3D9C062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622"/>
            <a:ext cx="9144000" cy="1655762"/>
          </a:xfrm>
        </p:spPr>
        <p:txBody>
          <a:bodyPr/>
          <a:lstStyle/>
          <a:p>
            <a:r>
              <a:rPr lang="de-CH" dirty="0"/>
              <a:t>Yannick Merkli, Tim Bohren, Felix Rüssli</a:t>
            </a:r>
          </a:p>
          <a:p>
            <a:r>
              <a:rPr lang="de-CH" dirty="0"/>
              <a:t>Advisor: Albert Gran Alcoz</a:t>
            </a:r>
          </a:p>
          <a:p>
            <a:r>
              <a:rPr lang="de-CH" dirty="0"/>
              <a:t>Supervisor: Laurent Vanbever</a:t>
            </a:r>
          </a:p>
        </p:txBody>
      </p:sp>
    </p:spTree>
    <p:extLst>
      <p:ext uri="{BB962C8B-B14F-4D97-AF65-F5344CB8AC3E}">
        <p14:creationId xmlns:p14="http://schemas.microsoft.com/office/powerpoint/2010/main" val="61942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Just measure each flow on the switch…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852448"/>
            <a:ext cx="5621590" cy="4626505"/>
          </a:xfrm>
        </p:spPr>
        <p:txBody>
          <a:bodyPr>
            <a:normAutofit/>
          </a:bodyPr>
          <a:lstStyle/>
          <a:p>
            <a:r>
              <a:rPr lang="en-US" sz="2400" dirty="0"/>
              <a:t>Heavy hitters </a:t>
            </a:r>
            <a:r>
              <a:rPr lang="en-US" sz="2400" dirty="0">
                <a:solidFill>
                  <a:srgbClr val="FF0000"/>
                </a:solidFill>
              </a:rPr>
              <a:t>exceed some threshold </a:t>
            </a:r>
            <a:r>
              <a:rPr lang="en-US" sz="2400" dirty="0"/>
              <a:t>of packets or bytes</a:t>
            </a:r>
          </a:p>
          <a:p>
            <a:r>
              <a:rPr lang="en-US" sz="2400" dirty="0"/>
              <a:t>Network switches are </a:t>
            </a:r>
            <a:r>
              <a:rPr lang="en-US" sz="2400" dirty="0">
                <a:solidFill>
                  <a:srgbClr val="FF0000"/>
                </a:solidFill>
              </a:rPr>
              <a:t>constrained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memory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computation</a:t>
            </a:r>
          </a:p>
          <a:p>
            <a:pPr lvl="1"/>
            <a:r>
              <a:rPr lang="en-US" sz="2000" dirty="0"/>
              <a:t>Measuring each flow is infeasible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Prior work focused heavy hitter detection on a </a:t>
            </a:r>
            <a:r>
              <a:rPr lang="en-US" sz="2400" dirty="0">
                <a:solidFill>
                  <a:srgbClr val="FF0000"/>
                </a:solidFill>
              </a:rPr>
              <a:t>single switch </a:t>
            </a:r>
            <a:r>
              <a:rPr lang="en-US" sz="2400" dirty="0"/>
              <a:t>under these </a:t>
            </a:r>
            <a:r>
              <a:rPr lang="en-US" sz="2400" dirty="0">
                <a:solidFill>
                  <a:srgbClr val="FF0000"/>
                </a:solidFill>
              </a:rPr>
              <a:t>constraints</a:t>
            </a:r>
          </a:p>
        </p:txBody>
      </p:sp>
      <p:pic>
        <p:nvPicPr>
          <p:cNvPr id="82" name="Inhaltsplatzhalter 13">
            <a:extLst>
              <a:ext uri="{FF2B5EF4-FFF2-40B4-BE49-F238E27FC236}">
                <a16:creationId xmlns:a16="http://schemas.microsoft.com/office/drawing/2014/main" id="{11AC438A-87B2-46E5-8449-B3E354DC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89" y="2767180"/>
            <a:ext cx="1006039" cy="508000"/>
          </a:xfrm>
          <a:prstGeom prst="rect">
            <a:avLst/>
          </a:prstGeom>
        </p:spPr>
      </p:pic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086F6E3-4695-420D-A58B-961F439CFE3B}"/>
              </a:ext>
            </a:extLst>
          </p:cNvPr>
          <p:cNvCxnSpPr/>
          <p:nvPr/>
        </p:nvCxnSpPr>
        <p:spPr>
          <a:xfrm>
            <a:off x="7265043" y="3121962"/>
            <a:ext cx="19780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0A8D532-A67A-40A5-B558-DB95E9D85F20}"/>
              </a:ext>
            </a:extLst>
          </p:cNvPr>
          <p:cNvSpPr/>
          <p:nvPr/>
        </p:nvSpPr>
        <p:spPr>
          <a:xfrm>
            <a:off x="7344215" y="3032827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97BF9982-C977-443F-AE73-B54CED874A72}"/>
              </a:ext>
            </a:extLst>
          </p:cNvPr>
          <p:cNvSpPr/>
          <p:nvPr/>
        </p:nvSpPr>
        <p:spPr>
          <a:xfrm>
            <a:off x="7455630" y="3032827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295FBED5-18C2-48AE-AFE6-48853A59AA9B}"/>
              </a:ext>
            </a:extLst>
          </p:cNvPr>
          <p:cNvSpPr/>
          <p:nvPr/>
        </p:nvSpPr>
        <p:spPr>
          <a:xfrm>
            <a:off x="7550393" y="303282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325ABC1-F15D-43B4-A572-B57CF17A9622}"/>
              </a:ext>
            </a:extLst>
          </p:cNvPr>
          <p:cNvSpPr/>
          <p:nvPr/>
        </p:nvSpPr>
        <p:spPr>
          <a:xfrm>
            <a:off x="7609378" y="3033802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69D55A4-CEE3-46EC-8712-9DD30D62139E}"/>
              </a:ext>
            </a:extLst>
          </p:cNvPr>
          <p:cNvSpPr/>
          <p:nvPr/>
        </p:nvSpPr>
        <p:spPr>
          <a:xfrm>
            <a:off x="7673895" y="303380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3EC6778-E522-4D25-80DA-9485F5BE487A}"/>
              </a:ext>
            </a:extLst>
          </p:cNvPr>
          <p:cNvSpPr/>
          <p:nvPr/>
        </p:nvSpPr>
        <p:spPr>
          <a:xfrm>
            <a:off x="7734180" y="3032826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DB0C2D0-9BE6-4C06-B04E-C8B3921EB1E0}"/>
              </a:ext>
            </a:extLst>
          </p:cNvPr>
          <p:cNvSpPr/>
          <p:nvPr/>
        </p:nvSpPr>
        <p:spPr>
          <a:xfrm>
            <a:off x="7798421" y="3031851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30E2B4F5-DE40-4EDB-A5D8-281F7B6FBD8D}"/>
              </a:ext>
            </a:extLst>
          </p:cNvPr>
          <p:cNvSpPr/>
          <p:nvPr/>
        </p:nvSpPr>
        <p:spPr>
          <a:xfrm>
            <a:off x="7856235" y="3035994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BE4E3F3-23A4-4C34-99B4-1F870FEF5235}"/>
              </a:ext>
            </a:extLst>
          </p:cNvPr>
          <p:cNvSpPr/>
          <p:nvPr/>
        </p:nvSpPr>
        <p:spPr>
          <a:xfrm>
            <a:off x="7918254" y="30351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B2F0848-6B48-42AD-84DB-972CD72055C5}"/>
              </a:ext>
            </a:extLst>
          </p:cNvPr>
          <p:cNvSpPr/>
          <p:nvPr/>
        </p:nvSpPr>
        <p:spPr>
          <a:xfrm>
            <a:off x="7976874" y="3031206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B0D3C32-1FA6-4141-BE70-1737CDB772E3}"/>
              </a:ext>
            </a:extLst>
          </p:cNvPr>
          <p:cNvSpPr/>
          <p:nvPr/>
        </p:nvSpPr>
        <p:spPr>
          <a:xfrm>
            <a:off x="8033704" y="3032011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56B6765-107B-455F-A708-4AD56151CBC0}"/>
              </a:ext>
            </a:extLst>
          </p:cNvPr>
          <p:cNvSpPr/>
          <p:nvPr/>
        </p:nvSpPr>
        <p:spPr>
          <a:xfrm>
            <a:off x="8092324" y="303599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83AC9861-D661-46D9-883A-17CAF9FBFC24}"/>
              </a:ext>
            </a:extLst>
          </p:cNvPr>
          <p:cNvSpPr/>
          <p:nvPr/>
        </p:nvSpPr>
        <p:spPr>
          <a:xfrm>
            <a:off x="8140003" y="3029073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E5992572-E82C-4088-910F-67BD242DF94C}"/>
              </a:ext>
            </a:extLst>
          </p:cNvPr>
          <p:cNvSpPr/>
          <p:nvPr/>
        </p:nvSpPr>
        <p:spPr>
          <a:xfrm>
            <a:off x="8196833" y="302987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2780A50-A59D-451F-8866-C7AD06C6F17F}"/>
              </a:ext>
            </a:extLst>
          </p:cNvPr>
          <p:cNvSpPr/>
          <p:nvPr/>
        </p:nvSpPr>
        <p:spPr>
          <a:xfrm>
            <a:off x="8276967" y="303599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BA0E43B-28CC-47BC-B916-8F68488AA9D2}"/>
              </a:ext>
            </a:extLst>
          </p:cNvPr>
          <p:cNvSpPr/>
          <p:nvPr/>
        </p:nvSpPr>
        <p:spPr>
          <a:xfrm>
            <a:off x="8362923" y="303608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720FFCC1-4472-4059-A150-A062C8F5187E}"/>
              </a:ext>
            </a:extLst>
          </p:cNvPr>
          <p:cNvSpPr/>
          <p:nvPr/>
        </p:nvSpPr>
        <p:spPr>
          <a:xfrm>
            <a:off x="8450482" y="3035993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ABEDF6-46E1-4E06-8148-55BDFB628518}"/>
              </a:ext>
            </a:extLst>
          </p:cNvPr>
          <p:cNvSpPr/>
          <p:nvPr/>
        </p:nvSpPr>
        <p:spPr>
          <a:xfrm>
            <a:off x="8512258" y="303382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5497F61-9141-4E9F-A62A-1C124B37B107}"/>
              </a:ext>
            </a:extLst>
          </p:cNvPr>
          <p:cNvSpPr/>
          <p:nvPr/>
        </p:nvSpPr>
        <p:spPr>
          <a:xfrm>
            <a:off x="8570878" y="3029924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2052A09E-832A-429A-9794-2AB82343C796}"/>
              </a:ext>
            </a:extLst>
          </p:cNvPr>
          <p:cNvSpPr/>
          <p:nvPr/>
        </p:nvSpPr>
        <p:spPr>
          <a:xfrm>
            <a:off x="8629498" y="3035106"/>
            <a:ext cx="20378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1" i="1" kern="120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elle 103">
                <a:extLst>
                  <a:ext uri="{FF2B5EF4-FFF2-40B4-BE49-F238E27FC236}">
                    <a16:creationId xmlns:a16="http://schemas.microsoft.com/office/drawing/2014/main" id="{CEA43CB9-E1B7-4035-9F96-9426490D8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484227"/>
                  </p:ext>
                </p:extLst>
              </p:nvPr>
            </p:nvGraphicFramePr>
            <p:xfrm>
              <a:off x="9020846" y="1397738"/>
              <a:ext cx="133218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3571" r="-122000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87415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207273" r="-12200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674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3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5" name="Ellipse 104">
            <a:extLst>
              <a:ext uri="{FF2B5EF4-FFF2-40B4-BE49-F238E27FC236}">
                <a16:creationId xmlns:a16="http://schemas.microsoft.com/office/drawing/2014/main" id="{D926AB80-1436-4EFB-803F-79B16AEE0DAF}"/>
              </a:ext>
            </a:extLst>
          </p:cNvPr>
          <p:cNvSpPr/>
          <p:nvPr/>
        </p:nvSpPr>
        <p:spPr>
          <a:xfrm>
            <a:off x="8945679" y="2409213"/>
            <a:ext cx="1482522" cy="3328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652F567-DF19-4076-83B2-D09298C98732}"/>
              </a:ext>
            </a:extLst>
          </p:cNvPr>
          <p:cNvSpPr txBox="1"/>
          <p:nvPr/>
        </p:nvSpPr>
        <p:spPr>
          <a:xfrm>
            <a:off x="10428201" y="2369526"/>
            <a:ext cx="72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100</a:t>
            </a:r>
          </a:p>
        </p:txBody>
      </p:sp>
    </p:spTree>
    <p:extLst>
      <p:ext uri="{BB962C8B-B14F-4D97-AF65-F5344CB8AC3E}">
        <p14:creationId xmlns:p14="http://schemas.microsoft.com/office/powerpoint/2010/main" val="41960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en-US" sz="3600" dirty="0"/>
              <a:t>Reality is more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20FF-C16D-4499-A70C-C632DB5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10" y="1575674"/>
            <a:ext cx="5621590" cy="5376984"/>
          </a:xfrm>
        </p:spPr>
        <p:txBody>
          <a:bodyPr>
            <a:normAutofit/>
          </a:bodyPr>
          <a:lstStyle/>
          <a:p>
            <a:r>
              <a:rPr lang="en-US" sz="2400" dirty="0"/>
              <a:t>Real networks consist of multiple ingress switches</a:t>
            </a:r>
          </a:p>
          <a:p>
            <a:r>
              <a:rPr lang="en-US" sz="2400" dirty="0"/>
              <a:t>Heavy hitters are often </a:t>
            </a:r>
            <a:r>
              <a:rPr lang="en-US" sz="2400" i="1" dirty="0">
                <a:solidFill>
                  <a:srgbClr val="FF0000"/>
                </a:solidFill>
              </a:rPr>
              <a:t>network-wide</a:t>
            </a:r>
          </a:p>
          <a:p>
            <a:pPr lvl="1"/>
            <a:r>
              <a:rPr lang="en-US" sz="2000" dirty="0"/>
              <a:t>Heavy hitter detection on a single switch is not enough</a:t>
            </a:r>
          </a:p>
          <a:p>
            <a:r>
              <a:rPr lang="en-US" sz="2400" dirty="0"/>
              <a:t>We need coordination among network switches for </a:t>
            </a:r>
            <a:r>
              <a:rPr lang="en-US" sz="2400" dirty="0">
                <a:solidFill>
                  <a:srgbClr val="FF0000"/>
                </a:solidFill>
              </a:rPr>
              <a:t>network-wide detection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E6EE1FFB-E70D-4F6C-A908-D04CD933663A}"/>
              </a:ext>
            </a:extLst>
          </p:cNvPr>
          <p:cNvSpPr/>
          <p:nvPr/>
        </p:nvSpPr>
        <p:spPr>
          <a:xfrm>
            <a:off x="7096369" y="811028"/>
            <a:ext cx="4618892" cy="3635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nhaltsplatzhalter 13">
            <a:extLst>
              <a:ext uri="{FF2B5EF4-FFF2-40B4-BE49-F238E27FC236}">
                <a16:creationId xmlns:a16="http://schemas.microsoft.com/office/drawing/2014/main" id="{6D024C4F-7B97-46E0-9541-067915B2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32" y="3041162"/>
            <a:ext cx="1006039" cy="508000"/>
          </a:xfrm>
          <a:prstGeom prst="rect">
            <a:avLst/>
          </a:prstGeom>
        </p:spPr>
      </p:pic>
      <p:pic>
        <p:nvPicPr>
          <p:cNvPr id="31" name="Inhaltsplatzhalter 13">
            <a:extLst>
              <a:ext uri="{FF2B5EF4-FFF2-40B4-BE49-F238E27FC236}">
                <a16:creationId xmlns:a16="http://schemas.microsoft.com/office/drawing/2014/main" id="{5988CD8C-8986-4374-AD4D-DFBC024A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63" y="901808"/>
            <a:ext cx="1006039" cy="508000"/>
          </a:xfrm>
          <a:prstGeom prst="rect">
            <a:avLst/>
          </a:prstGeom>
        </p:spPr>
      </p:pic>
      <p:pic>
        <p:nvPicPr>
          <p:cNvPr id="32" name="Inhaltsplatzhalter 13">
            <a:extLst>
              <a:ext uri="{FF2B5EF4-FFF2-40B4-BE49-F238E27FC236}">
                <a16:creationId xmlns:a16="http://schemas.microsoft.com/office/drawing/2014/main" id="{623EF101-E40E-4121-A745-1829CD97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70" y="2720731"/>
            <a:ext cx="1006039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78AAF179-531F-40CE-BF87-DDF4D4D136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07650"/>
                  </p:ext>
                </p:extLst>
              </p:nvPr>
            </p:nvGraphicFramePr>
            <p:xfrm>
              <a:off x="6806170" y="2014341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elle 34">
                <a:extLst>
                  <a:ext uri="{FF2B5EF4-FFF2-40B4-BE49-F238E27FC236}">
                    <a16:creationId xmlns:a16="http://schemas.microsoft.com/office/drawing/2014/main" id="{765DD49F-8F84-4139-B6F7-18F4E95FE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3126"/>
                  </p:ext>
                </p:extLst>
              </p:nvPr>
            </p:nvGraphicFramePr>
            <p:xfrm>
              <a:off x="9264444" y="185858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" t="-107273" r="-12200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1995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kumimoji="0" lang="en-US" sz="16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D7D3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08DD32DE-1BB4-45B6-9CA2-80405B26BC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961197"/>
                  </p:ext>
                </p:extLst>
              </p:nvPr>
            </p:nvGraphicFramePr>
            <p:xfrm>
              <a:off x="10270483" y="3593606"/>
              <a:ext cx="1332188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583">
                      <a:extLst>
                        <a:ext uri="{9D8B030D-6E8A-4147-A177-3AD203B41FA5}">
                          <a16:colId xmlns:a16="http://schemas.microsoft.com/office/drawing/2014/main" val="2062887607"/>
                        </a:ext>
                      </a:extLst>
                    </a:gridCol>
                    <a:gridCol w="728605">
                      <a:extLst>
                        <a:ext uri="{9D8B030D-6E8A-4147-A177-3AD203B41FA5}">
                          <a16:colId xmlns:a16="http://schemas.microsoft.com/office/drawing/2014/main" val="4392104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Flow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463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" t="-105455" r="-122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88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C1212D5-04CA-4579-92D2-7FB2D0CA38B4}"/>
              </a:ext>
            </a:extLst>
          </p:cNvPr>
          <p:cNvSpPr txBox="1"/>
          <p:nvPr/>
        </p:nvSpPr>
        <p:spPr>
          <a:xfrm>
            <a:off x="8619851" y="2026455"/>
            <a:ext cx="197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flows with count &gt;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/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  <a:r>
                  <a:rPr lang="en-US" dirty="0"/>
                  <a:t>remains </a:t>
                </a:r>
                <a:r>
                  <a:rPr lang="en-US" dirty="0">
                    <a:solidFill>
                      <a:srgbClr val="FF0000"/>
                    </a:solidFill>
                  </a:rPr>
                  <a:t>undetected</a:t>
                </a:r>
                <a:r>
                  <a:rPr lang="en-US" dirty="0"/>
                  <a:t> although exceeding the threshold</a:t>
                </a:r>
                <a:endParaRPr lang="en-US" sz="105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EBDB840D-7CA5-4A9C-94F8-80EC0B0F3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629" y="4537733"/>
                <a:ext cx="3403223" cy="646331"/>
              </a:xfrm>
              <a:prstGeom prst="rect">
                <a:avLst/>
              </a:prstGeom>
              <a:blipFill>
                <a:blip r:embed="rId6"/>
                <a:stretch>
                  <a:fillRect l="-143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FF68536-43AF-4BFD-9CBB-5235F00BDC72}"/>
              </a:ext>
            </a:extLst>
          </p:cNvPr>
          <p:cNvSpPr txBox="1">
            <a:spLocks/>
          </p:cNvSpPr>
          <p:nvPr/>
        </p:nvSpPr>
        <p:spPr>
          <a:xfrm>
            <a:off x="779210" y="5721374"/>
            <a:ext cx="10621425" cy="168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Herd</a:t>
            </a:r>
            <a:r>
              <a:rPr lang="en-US" dirty="0"/>
              <a:t> tries to solve network-wide detection under resource constraints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69"/>
            <a:ext cx="10515600" cy="1231193"/>
          </a:xfrm>
        </p:spPr>
        <p:txBody>
          <a:bodyPr>
            <a:normAutofit/>
          </a:bodyPr>
          <a:lstStyle/>
          <a:p>
            <a:r>
              <a:rPr lang="en-US" sz="3600" dirty="0"/>
              <a:t>Herd is a distributed technique to detect network-wide heavy hitters under resource constraints</a:t>
            </a:r>
          </a:p>
        </p:txBody>
      </p:sp>
      <p:pic>
        <p:nvPicPr>
          <p:cNvPr id="16" name="Inhaltsplatzhalter 13">
            <a:extLst>
              <a:ext uri="{FF2B5EF4-FFF2-40B4-BE49-F238E27FC236}">
                <a16:creationId xmlns:a16="http://schemas.microsoft.com/office/drawing/2014/main" id="{D7174967-9D06-4FDC-BC61-3AC3983D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8" y="2313132"/>
            <a:ext cx="1006039" cy="508000"/>
          </a:xfrm>
          <a:prstGeom prst="rect">
            <a:avLst/>
          </a:prstGeom>
        </p:spPr>
      </p:pic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138973CC-4DD0-49B0-9624-8EC617A6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27" y="3930354"/>
            <a:ext cx="1006039" cy="508000"/>
          </a:xfrm>
          <a:prstGeom prst="rect">
            <a:avLst/>
          </a:prstGeom>
        </p:spPr>
      </p:pic>
      <p:pic>
        <p:nvPicPr>
          <p:cNvPr id="1026" name="Picture 2" descr="data:image/png;base64,iVBORw0KGgoAAAANSUhEUgAAAOEAAADhCAMAAAAJbSJIAAAAaVBMVEX///8AAADs7Oza2to3Nzejo6Py8vJdXV2Dg4P6+vp7e3v39/fm5ubMzMyenp6UlJQPDw9FRUXT09Pf398hISFOTk4ZGRm9vb1ra2suLi4nJyeRkZFERERkZGQKCgrHx8e0tLRWVlY0NDQdqgDZAAADEUlEQVR4nO3d21LiQBCA4bTBGCScjwKK+v4PuVi769aSw0WnZ3oM/39rVeNXE8IhoSbLiIiIiIiIiIiyrKjysFWFo25anhcSvsWynHrwinkE3L/m0Zcyru+rWVTf+hgdKPJSxQNOHXxfRXs6rpyAIqs4wMoNKPIQRThyFI5iAGeOwChn1IkrUGQcXOi7hCKPwYUbZ+ExNDB3BoqsAwu9D9Lwh+mTN1BeAwvfvIGyCSz09l0LCyy8eRL6FfGh/oDbx5Bt6w8Y9r1pg/A56AM+I7QOoXkIzUNoHkLzOoWFXWkKx/W/qft+Z4YQIUKECBEiRIgQIUKECBEijC8s7UpTGCSE5iE0D6F5CM1DaN59C+/gXRtChAgRIkSIECFChAgRIkR4H8Inu9IUBgmheQjNQ2geQvMQmneXwt0oZLsEhNFDiBChfwgRIvQPIUKE/iFEiNA/hAgR+ocQIUL/ECJE6B9ChAj9Q4gQoX8IESL0L2nhYbbf72eHoQq3l+8xl+UAhW+X/wbtByfc3u5KMVYvY5rCQ8Ms7ZY1SQo/GocpVzFJYfPGKcoNzlIU7lumvQ9FeG4d9zIQYdsSKhcxQWH7ONUP+tITNp9If6fZDzM94aljXsOPDX6g8L1jnmYrvp8l1Jxq0hN2bY46jDXs+tnQMJ6Hnx3zNC/56QmlfeN31WaDCQrbdw5V7WqaoHDXOm4xEGHr2XSumpaiUKrGYWvdsCSFx6aPwBPl9tBJCuVzUhtVHJWz0hTK7naz6Vx1lklYePMRY1zqByUrvJ5S//5vD6c+YxIWimwO5ak8NPw+ezBCkxAiROgfQoQI/UOIEKF/CPulvLnAtPoXIqZ586TrkrJJ6m9XzGr/ftkm7Y1Mdr0GFqquNJjWdTnSotwbKHlgYdbza6TebUID3Q/T0Aep/yti802ApvkuYvvVVsNUt9sZNYoB1F72M6n5QqR5UzfgKg7QjziNBcyySnt1s0/HSIfon3Q3GfRpHtV3rYhrnLffdhSwaXmO8WFqsSwjPgFrFVUetspl8YiIiIiIiIgouX4BorxusvOC4CkAAAAASUVORK5CYII=">
            <a:extLst>
              <a:ext uri="{FF2B5EF4-FFF2-40B4-BE49-F238E27FC236}">
                <a16:creationId xmlns:a16="http://schemas.microsoft.com/office/drawing/2014/main" id="{BD420D3B-D0F5-4076-98E2-ADCC7CB5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61" y="2478984"/>
            <a:ext cx="1705370" cy="17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B7DC22C-886B-43DB-9A1E-729E9837F93D}"/>
              </a:ext>
            </a:extLst>
          </p:cNvPr>
          <p:cNvSpPr txBox="1"/>
          <p:nvPr/>
        </p:nvSpPr>
        <p:spPr>
          <a:xfrm>
            <a:off x="636415" y="3768855"/>
            <a:ext cx="182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Ingress switches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333641-559B-4413-AFA3-75B713BFB6EA}"/>
              </a:ext>
            </a:extLst>
          </p:cNvPr>
          <p:cNvSpPr txBox="1"/>
          <p:nvPr/>
        </p:nvSpPr>
        <p:spPr>
          <a:xfrm>
            <a:off x="6804549" y="3976689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Coordinator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7D621F-74F8-47FF-A0AC-6D20AFB46D6A}"/>
              </a:ext>
            </a:extLst>
          </p:cNvPr>
          <p:cNvSpPr txBox="1"/>
          <p:nvPr/>
        </p:nvSpPr>
        <p:spPr>
          <a:xfrm>
            <a:off x="2505212" y="2821132"/>
            <a:ext cx="35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4DB7F46-8423-445A-B543-C51D1196C073}"/>
              </a:ext>
            </a:extLst>
          </p:cNvPr>
          <p:cNvCxnSpPr/>
          <p:nvPr/>
        </p:nvCxnSpPr>
        <p:spPr>
          <a:xfrm>
            <a:off x="3389586" y="3236629"/>
            <a:ext cx="491847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66BB8D5-1D15-4FCC-A3C3-E7D8AD11D688}"/>
              </a:ext>
            </a:extLst>
          </p:cNvPr>
          <p:cNvSpPr txBox="1"/>
          <p:nvPr/>
        </p:nvSpPr>
        <p:spPr>
          <a:xfrm>
            <a:off x="4832897" y="2774964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Communication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10C36BE-7AE4-45D1-92BD-6C706C19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5" y="4589630"/>
            <a:ext cx="4990662" cy="1884514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probabilistic </a:t>
            </a:r>
            <a:r>
              <a:rPr lang="en-US" sz="2400" dirty="0"/>
              <a:t>sample-and-hold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flows → less switch memory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probabilistically report </a:t>
            </a:r>
            <a:r>
              <a:rPr lang="en-US" sz="2400" dirty="0"/>
              <a:t>to the coordinator → less communication overhead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C514BE-5DF0-478F-8033-83EF7170210F}"/>
              </a:ext>
            </a:extLst>
          </p:cNvPr>
          <p:cNvSpPr txBox="1">
            <a:spLocks/>
          </p:cNvSpPr>
          <p:nvPr/>
        </p:nvSpPr>
        <p:spPr>
          <a:xfrm>
            <a:off x="6804549" y="4589630"/>
            <a:ext cx="4751036" cy="188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combines partial information to attain a </a:t>
            </a:r>
            <a:r>
              <a:rPr lang="en-US" sz="2400" dirty="0">
                <a:solidFill>
                  <a:srgbClr val="FF0000"/>
                </a:solidFill>
              </a:rPr>
              <a:t>global view</a:t>
            </a:r>
            <a:r>
              <a:rPr lang="en-US" sz="2400" dirty="0"/>
              <a:t> of the network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detects</a:t>
            </a:r>
            <a:r>
              <a:rPr lang="en-US" sz="2400" dirty="0"/>
              <a:t> heavy hitter flows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7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1976871-E54E-45F6-9188-DEAF0CDB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62" y="2819925"/>
            <a:ext cx="1376431" cy="1421314"/>
          </a:xfrm>
          <a:prstGeom prst="rect">
            <a:avLst/>
          </a:prstGeom>
        </p:spPr>
      </p:pic>
      <p:pic>
        <p:nvPicPr>
          <p:cNvPr id="19" name="Google Shape;64;p14">
            <a:extLst>
              <a:ext uri="{FF2B5EF4-FFF2-40B4-BE49-F238E27FC236}">
                <a16:creationId xmlns:a16="http://schemas.microsoft.com/office/drawing/2014/main" id="{CA151E51-2F35-43FE-959F-B47A0293704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8923" t="10650" r="10248"/>
          <a:stretch/>
        </p:blipFill>
        <p:spPr>
          <a:xfrm flipH="1">
            <a:off x="9612391" y="6965"/>
            <a:ext cx="2501836" cy="2072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2226C-E783-4601-9390-F0E2ED9981CC}"/>
              </a:ext>
            </a:extLst>
          </p:cNvPr>
          <p:cNvCxnSpPr/>
          <p:nvPr/>
        </p:nvCxnSpPr>
        <p:spPr>
          <a:xfrm>
            <a:off x="597258" y="3714728"/>
            <a:ext cx="380197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6110C-8689-41B1-9E4A-FF7D5DEA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10" y="324070"/>
            <a:ext cx="10515600" cy="598780"/>
          </a:xfrm>
        </p:spPr>
        <p:txBody>
          <a:bodyPr>
            <a:normAutofit/>
          </a:bodyPr>
          <a:lstStyle/>
          <a:p>
            <a:r>
              <a:rPr lang="de-CH" sz="3600" dirty="0"/>
              <a:t>Who’s who in the Zoo</a:t>
            </a:r>
            <a:endParaRPr lang="en-CH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de-CH" sz="2400" dirty="0"/>
                  <a:t>Elephant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heavy </a:t>
                </a:r>
                <a:r>
                  <a:rPr lang="de-CH" sz="2400" dirty="0" err="1"/>
                  <a:t>hitters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reports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exceeded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i="1" dirty="0">
                    <a:solidFill>
                      <a:srgbClr val="FF0000"/>
                    </a:solidFill>
                  </a:rPr>
                  <a:t>R</a:t>
                </a:r>
                <a:endParaRPr lang="de-CH" sz="2400" dirty="0"/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 err="1"/>
                  <a:t>Mule</a:t>
                </a:r>
                <a:r>
                  <a:rPr lang="de-CH" sz="2400" dirty="0"/>
                  <a:t>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exceed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</a:t>
                </a:r>
                <a:r>
                  <a:rPr lang="de-CH" sz="24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de-CH" sz="24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sends</a:t>
                </a:r>
                <a:r>
                  <a:rPr lang="de-CH" sz="2000" dirty="0"/>
                  <a:t> </a:t>
                </a: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/>
                  <a:t>to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coordinator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r>
                  <a:rPr lang="de-CH" sz="2000" dirty="0"/>
                  <a:t> 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Mole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 </a:t>
                </a:r>
                <a:r>
                  <a:rPr lang="de-CH" sz="2400" dirty="0" err="1">
                    <a:solidFill>
                      <a:srgbClr val="FF0000"/>
                    </a:solidFill>
                  </a:rPr>
                  <a:t>sampled</a:t>
                </a:r>
                <a:r>
                  <a:rPr lang="de-CH" sz="2400" dirty="0"/>
                  <a:t> </a:t>
                </a:r>
                <a:r>
                  <a:rPr lang="de-CH" sz="2400" dirty="0" err="1"/>
                  <a:t>by</a:t>
                </a:r>
                <a:r>
                  <a:rPr lang="de-CH" sz="2400" dirty="0"/>
                  <a:t> </a:t>
                </a:r>
                <a:r>
                  <a:rPr lang="de-CH" sz="2400" dirty="0" err="1"/>
                  <a:t>the</a:t>
                </a:r>
                <a:r>
                  <a:rPr lang="de-CH" sz="2400" dirty="0"/>
                  <a:t> switch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switch </a:t>
                </a:r>
                <a:r>
                  <a:rPr lang="de-CH" sz="2000" dirty="0" err="1"/>
                  <a:t>counts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number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of</a:t>
                </a:r>
                <a:r>
                  <a:rPr lang="de-CH" sz="2000" dirty="0"/>
                  <a:t> </a:t>
                </a:r>
                <a:r>
                  <a:rPr lang="de-CH" sz="2000" dirty="0" err="1"/>
                  <a:t>packets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with</a:t>
                </a:r>
                <a:endParaRPr lang="de-CH" sz="20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>
                    <a:solidFill>
                      <a:srgbClr val="FF0000"/>
                    </a:solidFill>
                  </a:rPr>
                  <a:t>sampling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000" dirty="0">
                    <a:solidFill>
                      <a:srgbClr val="FF0000"/>
                    </a:solidFill>
                  </a:rPr>
                  <a:t> s</a:t>
                </a:r>
              </a:p>
              <a:p>
                <a:pPr lvl="1">
                  <a:buClr>
                    <a:schemeClr val="bg1"/>
                  </a:buClr>
                </a:pPr>
                <a:endParaRPr lang="de-CH" sz="2400" dirty="0"/>
              </a:p>
              <a:p>
                <a:pPr>
                  <a:buClr>
                    <a:schemeClr val="bg1"/>
                  </a:buClr>
                </a:pPr>
                <a:r>
                  <a:rPr lang="de-CH" sz="2400" dirty="0"/>
                  <a:t>Mouse </a:t>
                </a:r>
                <a:r>
                  <a:rPr lang="de-CH" sz="2400" dirty="0" err="1"/>
                  <a:t>flows</a:t>
                </a:r>
                <a:r>
                  <a:rPr lang="de-CH" sz="2400" dirty="0"/>
                  <a:t>: </a:t>
                </a:r>
                <a:r>
                  <a:rPr lang="de-CH" sz="2400" dirty="0" err="1"/>
                  <a:t>small</a:t>
                </a:r>
                <a:r>
                  <a:rPr lang="de-CH" sz="2400" dirty="0"/>
                  <a:t> and </a:t>
                </a:r>
                <a:r>
                  <a:rPr lang="de-CH" sz="2400" dirty="0" err="1"/>
                  <a:t>numerous</a:t>
                </a:r>
                <a:endParaRPr lang="de-CH" sz="24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>
                    <a:solidFill>
                      <a:srgbClr val="FF0000"/>
                    </a:solidFill>
                  </a:rPr>
                  <a:t>not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counted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/>
                  <a:t>at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switch</a:t>
                </a:r>
              </a:p>
              <a:p>
                <a:pPr>
                  <a:buClr>
                    <a:schemeClr val="bg1"/>
                  </a:buClr>
                </a:pPr>
                <a:endParaRPr lang="de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320FF-C16D-4499-A70C-C632DB5F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1838" y="1303968"/>
                <a:ext cx="6338024" cy="5495418"/>
              </a:xfrm>
              <a:blipFill>
                <a:blip r:embed="rId4"/>
                <a:stretch>
                  <a:fillRect l="-1250" t="-1554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8F5D355-D3C4-4452-9384-73A99BF057DF}"/>
              </a:ext>
            </a:extLst>
          </p:cNvPr>
          <p:cNvSpPr>
            <a:spLocks noChangeAspect="1"/>
          </p:cNvSpPr>
          <p:nvPr/>
        </p:nvSpPr>
        <p:spPr>
          <a:xfrm>
            <a:off x="1870426" y="5878812"/>
            <a:ext cx="1088393" cy="53731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mouse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88474-B2F7-4F7F-86BE-711E65286950}"/>
              </a:ext>
            </a:extLst>
          </p:cNvPr>
          <p:cNvSpPr>
            <a:spLocks noChangeAspect="1"/>
          </p:cNvSpPr>
          <p:nvPr/>
        </p:nvSpPr>
        <p:spPr>
          <a:xfrm>
            <a:off x="1747367" y="4583293"/>
            <a:ext cx="1384861" cy="77638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mole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1A5D2-C75C-4AEC-9E0D-23CEB0842A82}"/>
              </a:ext>
            </a:extLst>
          </p:cNvPr>
          <p:cNvSpPr>
            <a:spLocks noChangeAspect="1"/>
          </p:cNvSpPr>
          <p:nvPr/>
        </p:nvSpPr>
        <p:spPr>
          <a:xfrm>
            <a:off x="1521075" y="3143272"/>
            <a:ext cx="1837445" cy="103011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mule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57260-06BD-4625-B742-AB3D45CF2C4B}"/>
              </a:ext>
            </a:extLst>
          </p:cNvPr>
          <p:cNvSpPr>
            <a:spLocks noChangeAspect="1"/>
          </p:cNvSpPr>
          <p:nvPr/>
        </p:nvSpPr>
        <p:spPr>
          <a:xfrm>
            <a:off x="1355252" y="1303967"/>
            <a:ext cx="2157645" cy="139716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tx1"/>
                </a:solidFill>
              </a:rPr>
              <a:t>elephant</a:t>
            </a:r>
            <a:endParaRPr lang="en-CH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4CC8A-0A70-470B-A5A9-0043960E44AA}"/>
              </a:ext>
            </a:extLst>
          </p:cNvPr>
          <p:cNvSpPr txBox="1"/>
          <p:nvPr/>
        </p:nvSpPr>
        <p:spPr>
          <a:xfrm>
            <a:off x="71892" y="2251249"/>
            <a:ext cx="164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/>
              <a:t>central</a:t>
            </a:r>
            <a:br>
              <a:rPr lang="de-CH" sz="2400" dirty="0"/>
            </a:br>
            <a:r>
              <a:rPr lang="de-CH" sz="2400" dirty="0"/>
              <a:t>coordinator</a:t>
            </a:r>
            <a:endParaRPr lang="en-C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0244D-C7BE-4450-9DA2-4F57B7F0438F}"/>
              </a:ext>
            </a:extLst>
          </p:cNvPr>
          <p:cNvSpPr txBox="1"/>
          <p:nvPr/>
        </p:nvSpPr>
        <p:spPr>
          <a:xfrm>
            <a:off x="71892" y="4009662"/>
            <a:ext cx="1705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local ingress</a:t>
            </a:r>
            <a:br>
              <a:rPr lang="de-CH" sz="2400" dirty="0"/>
            </a:br>
            <a:r>
              <a:rPr lang="de-CH" sz="2400" dirty="0"/>
              <a:t>switch</a:t>
            </a:r>
          </a:p>
        </p:txBody>
      </p:sp>
      <p:pic>
        <p:nvPicPr>
          <p:cNvPr id="13" name="Google Shape;63;p14">
            <a:extLst>
              <a:ext uri="{FF2B5EF4-FFF2-40B4-BE49-F238E27FC236}">
                <a16:creationId xmlns:a16="http://schemas.microsoft.com/office/drawing/2014/main" id="{7296A2C8-45C3-41EA-B7A8-AF0C88D93F2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080703" y="5913750"/>
            <a:ext cx="867529" cy="46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85F52-F8BD-4C09-938F-3E56C438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373" y="4511738"/>
            <a:ext cx="867529" cy="6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481CF185-C722-46C3-AEA4-0F83CA95CF6C}"/>
              </a:ext>
            </a:extLst>
          </p:cNvPr>
          <p:cNvSpPr/>
          <p:nvPr/>
        </p:nvSpPr>
        <p:spPr>
          <a:xfrm>
            <a:off x="7812209" y="1423309"/>
            <a:ext cx="3903052" cy="30236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3">
            <a:extLst>
              <a:ext uri="{FF2B5EF4-FFF2-40B4-BE49-F238E27FC236}">
                <a16:creationId xmlns:a16="http://schemas.microsoft.com/office/drawing/2014/main" id="{A04FEF72-A636-4DDA-84E5-02C095B6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88" y="1290256"/>
            <a:ext cx="692394" cy="34962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6B1024A-6656-438E-8BE7-D1AE641485C0}"/>
              </a:ext>
            </a:extLst>
          </p:cNvPr>
          <p:cNvCxnSpPr>
            <a:cxnSpLocks/>
          </p:cNvCxnSpPr>
          <p:nvPr/>
        </p:nvCxnSpPr>
        <p:spPr>
          <a:xfrm flipH="1">
            <a:off x="11207932" y="961292"/>
            <a:ext cx="507329" cy="779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de-CH" sz="3600" dirty="0"/>
              <a:t>Most flows exhibit spatial locality</a:t>
            </a:r>
            <a:endParaRPr lang="en-CH" sz="3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E1F565C-E91D-4D96-B6AA-BC05E6DBC1BB}"/>
              </a:ext>
            </a:extLst>
          </p:cNvPr>
          <p:cNvCxnSpPr>
            <a:cxnSpLocks/>
          </p:cNvCxnSpPr>
          <p:nvPr/>
        </p:nvCxnSpPr>
        <p:spPr>
          <a:xfrm>
            <a:off x="8706338" y="1203569"/>
            <a:ext cx="781539" cy="35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4E964011-AE13-4327-9C61-EBCDC9F539D6}"/>
              </a:ext>
            </a:extLst>
          </p:cNvPr>
          <p:cNvSpPr/>
          <p:nvPr/>
        </p:nvSpPr>
        <p:spPr>
          <a:xfrm>
            <a:off x="8934637" y="1184590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</p:spPr>
            <p:txBody>
              <a:bodyPr>
                <a:normAutofit/>
              </a:bodyPr>
              <a:lstStyle/>
              <a:p>
                <a:r>
                  <a:rPr lang="de-CH" sz="2200" dirty="0"/>
                  <a:t>Flows </a:t>
                </a:r>
                <a:r>
                  <a:rPr lang="de-CH" sz="2200" dirty="0" err="1"/>
                  <a:t>often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exhibit</a:t>
                </a:r>
                <a:r>
                  <a:rPr lang="de-CH" sz="2200" dirty="0"/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preference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certain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endParaRPr lang="de-CH" sz="2200" dirty="0"/>
              </a:p>
              <a:p>
                <a:r>
                  <a:rPr lang="de-CH" sz="2200" dirty="0"/>
                  <a:t>The </a:t>
                </a:r>
                <a:r>
                  <a:rPr lang="de-CH" sz="2200" dirty="0" err="1"/>
                  <a:t>fewer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an </a:t>
                </a:r>
                <a:r>
                  <a:rPr lang="de-CH" sz="2200" dirty="0" err="1"/>
                  <a:t>ingress</a:t>
                </a:r>
                <a:r>
                  <a:rPr lang="de-CH" sz="2200" dirty="0"/>
                  <a:t> switch </a:t>
                </a:r>
                <a:r>
                  <a:rPr lang="de-CH" sz="2200" dirty="0" err="1"/>
                  <a:t>observes</a:t>
                </a:r>
                <a:r>
                  <a:rPr lang="de-CH" sz="2200" dirty="0"/>
                  <a:t>, </a:t>
                </a:r>
                <a:br>
                  <a:rPr lang="de-CH" sz="2200" dirty="0"/>
                </a:br>
                <a:r>
                  <a:rPr lang="de-CH" sz="2200" dirty="0"/>
                  <a:t>the </a:t>
                </a:r>
                <a:r>
                  <a:rPr lang="de-CH" sz="2200" dirty="0">
                    <a:solidFill>
                      <a:srgbClr val="FF0000"/>
                    </a:solidFill>
                  </a:rPr>
                  <a:t>higher the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/>
                  <a:t>must </a:t>
                </a:r>
                <a:r>
                  <a:rPr lang="de-CH" sz="2200" dirty="0" err="1"/>
                  <a:t>be</a:t>
                </a:r>
                <a:endParaRPr lang="de-CH" sz="2200" dirty="0"/>
              </a:p>
              <a:p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𝑑𝑠𝑡</m:t>
                        </m:r>
                      </m:sub>
                    </m:sSub>
                  </m:oMath>
                </a14:m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1800" i="1" dirty="0" err="1"/>
                  <a:t>src</a:t>
                </a:r>
                <a:r>
                  <a:rPr lang="de-CH" sz="1800" i="1" dirty="0"/>
                  <a:t>, </a:t>
                </a:r>
                <a:r>
                  <a:rPr lang="de-CH" sz="1800" i="1" dirty="0" err="1"/>
                  <a:t>dst</a:t>
                </a:r>
                <a:r>
                  <a:rPr lang="de-CH" sz="1800" i="1" dirty="0"/>
                  <a:t> </a:t>
                </a:r>
                <a:r>
                  <a:rPr lang="de-CH" sz="1800" dirty="0" err="1"/>
                  <a:t>are</a:t>
                </a:r>
                <a:r>
                  <a:rPr lang="de-CH" sz="1800" dirty="0"/>
                  <a:t> /8 </a:t>
                </a:r>
                <a:r>
                  <a:rPr lang="de-CH" sz="1800" dirty="0" err="1"/>
                  <a:t>subnets</a:t>
                </a:r>
                <a:endParaRPr lang="de-CH" sz="1800" dirty="0"/>
              </a:p>
              <a:p>
                <a:endParaRPr lang="de-CH" sz="2200" i="1" dirty="0"/>
              </a:p>
              <a:p>
                <a:r>
                  <a:rPr lang="en-US" sz="2200" b="0" dirty="0"/>
                  <a:t>Coordinator tracks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: </a:t>
                </a:r>
                <a:r>
                  <a:rPr lang="de-CH" sz="2200" dirty="0" err="1"/>
                  <a:t>number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switches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observe</a:t>
                </a:r>
                <a:r>
                  <a:rPr lang="de-CH" sz="2200" dirty="0"/>
                  <a:t> at least </a:t>
                </a:r>
                <a:r>
                  <a:rPr lang="de-CH" sz="2200" dirty="0" err="1"/>
                  <a:t>one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CH" sz="2200" i="1" dirty="0"/>
              </a:p>
              <a:p>
                <a:r>
                  <a:rPr lang="de-CH" sz="2200" dirty="0">
                    <a:solidFill>
                      <a:srgbClr val="FF0000"/>
                    </a:solidFill>
                  </a:rPr>
                  <a:t>Mule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threshold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report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probability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adapted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based</a:t>
                </a:r>
                <a:r>
                  <a:rPr lang="de-CH" sz="2200" dirty="0"/>
                  <a:t> on </a:t>
                </a:r>
                <a:r>
                  <a:rPr lang="de-CH" sz="2200" dirty="0" err="1"/>
                  <a:t>locality</a:t>
                </a:r>
                <a:endParaRPr lang="de-CH" sz="2200" dirty="0"/>
              </a:p>
              <a:p>
                <a:endParaRPr lang="de-CH" sz="2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255"/>
                <a:ext cx="5523523" cy="5228560"/>
              </a:xfrm>
              <a:blipFill>
                <a:blip r:embed="rId3"/>
                <a:stretch>
                  <a:fillRect l="-132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13">
            <a:extLst>
              <a:ext uri="{FF2B5EF4-FFF2-40B4-BE49-F238E27FC236}">
                <a16:creationId xmlns:a16="http://schemas.microsoft.com/office/drawing/2014/main" id="{269ED9B0-F6BC-4D9C-A605-498912ED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691537"/>
            <a:ext cx="692394" cy="349625"/>
          </a:xfrm>
          <a:prstGeom prst="rect">
            <a:avLst/>
          </a:prstGeom>
        </p:spPr>
      </p:pic>
      <p:pic>
        <p:nvPicPr>
          <p:cNvPr id="11" name="Inhaltsplatzhalter 13">
            <a:extLst>
              <a:ext uri="{FF2B5EF4-FFF2-40B4-BE49-F238E27FC236}">
                <a16:creationId xmlns:a16="http://schemas.microsoft.com/office/drawing/2014/main" id="{EC882A24-9D8C-479B-A68F-6AE09A4FC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04" y="3844307"/>
            <a:ext cx="692394" cy="349625"/>
          </a:xfrm>
          <a:prstGeom prst="rect">
            <a:avLst/>
          </a:prstGeom>
        </p:spPr>
      </p:pic>
      <p:pic>
        <p:nvPicPr>
          <p:cNvPr id="12" name="Inhaltsplatzhalter 13">
            <a:extLst>
              <a:ext uri="{FF2B5EF4-FFF2-40B4-BE49-F238E27FC236}">
                <a16:creationId xmlns:a16="http://schemas.microsoft.com/office/drawing/2014/main" id="{E63AD8FB-360A-436C-A95C-639AF6B1B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82" y="3669494"/>
            <a:ext cx="692394" cy="349625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95540A1-E4D4-471C-A4B7-3B46F941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076" y="1678956"/>
            <a:ext cx="692394" cy="34962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B1BE8D-2A5A-4253-995A-7044C12D15A0}"/>
              </a:ext>
            </a:extLst>
          </p:cNvPr>
          <p:cNvCxnSpPr>
            <a:cxnSpLocks/>
          </p:cNvCxnSpPr>
          <p:nvPr/>
        </p:nvCxnSpPr>
        <p:spPr>
          <a:xfrm flipV="1">
            <a:off x="6818815" y="2945125"/>
            <a:ext cx="935202" cy="618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6F96F66-1573-4FC8-B6F4-D520C129AF57}"/>
              </a:ext>
            </a:extLst>
          </p:cNvPr>
          <p:cNvCxnSpPr>
            <a:cxnSpLocks/>
          </p:cNvCxnSpPr>
          <p:nvPr/>
        </p:nvCxnSpPr>
        <p:spPr>
          <a:xfrm flipV="1">
            <a:off x="8096738" y="4118708"/>
            <a:ext cx="500185" cy="515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7C906-D67F-4041-A7D6-F9980581D3F9}"/>
              </a:ext>
            </a:extLst>
          </p:cNvPr>
          <p:cNvCxnSpPr>
            <a:cxnSpLocks/>
          </p:cNvCxnSpPr>
          <p:nvPr/>
        </p:nvCxnSpPr>
        <p:spPr>
          <a:xfrm flipH="1" flipV="1">
            <a:off x="10394461" y="3907693"/>
            <a:ext cx="959339" cy="930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3E6A8FDC-21E2-41E9-8431-49487F623750}"/>
              </a:ext>
            </a:extLst>
          </p:cNvPr>
          <p:cNvSpPr/>
          <p:nvPr/>
        </p:nvSpPr>
        <p:spPr>
          <a:xfrm>
            <a:off x="8336084" y="421021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24413DF-A914-4EDC-AB92-EF9B6F837D04}"/>
              </a:ext>
            </a:extLst>
          </p:cNvPr>
          <p:cNvSpPr/>
          <p:nvPr/>
        </p:nvSpPr>
        <p:spPr>
          <a:xfrm>
            <a:off x="8252069" y="4252239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BB5F136-E831-43A7-B43A-C86EFA223800}"/>
              </a:ext>
            </a:extLst>
          </p:cNvPr>
          <p:cNvSpPr/>
          <p:nvPr/>
        </p:nvSpPr>
        <p:spPr>
          <a:xfrm>
            <a:off x="8168054" y="4302638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8DF37FE-69AE-4AA9-88AB-57E34B760611}"/>
              </a:ext>
            </a:extLst>
          </p:cNvPr>
          <p:cNvSpPr/>
          <p:nvPr/>
        </p:nvSpPr>
        <p:spPr>
          <a:xfrm>
            <a:off x="8036963" y="437846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0811184-A956-479B-874E-A2128EB15F3E}"/>
              </a:ext>
            </a:extLst>
          </p:cNvPr>
          <p:cNvSpPr/>
          <p:nvPr/>
        </p:nvSpPr>
        <p:spPr>
          <a:xfrm>
            <a:off x="10471516" y="4022034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A6B5F47-39BA-4581-BFEA-F7210EC1BAB6}"/>
              </a:ext>
            </a:extLst>
          </p:cNvPr>
          <p:cNvSpPr/>
          <p:nvPr/>
        </p:nvSpPr>
        <p:spPr>
          <a:xfrm>
            <a:off x="10526223" y="4069912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7D30B1C-15E7-4C6A-89A4-71DB31548C52}"/>
              </a:ext>
            </a:extLst>
          </p:cNvPr>
          <p:cNvSpPr/>
          <p:nvPr/>
        </p:nvSpPr>
        <p:spPr>
          <a:xfrm>
            <a:off x="10590638" y="4135349"/>
            <a:ext cx="252046" cy="21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539A66-6E15-48C4-B883-D9F816DD4C1F}"/>
              </a:ext>
            </a:extLst>
          </p:cNvPr>
          <p:cNvSpPr/>
          <p:nvPr/>
        </p:nvSpPr>
        <p:spPr>
          <a:xfrm>
            <a:off x="7363918" y="3004648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F36A338-808A-42AB-B3D6-9546133BE699}"/>
              </a:ext>
            </a:extLst>
          </p:cNvPr>
          <p:cNvSpPr/>
          <p:nvPr/>
        </p:nvSpPr>
        <p:spPr>
          <a:xfrm>
            <a:off x="7295162" y="305138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A3B789-3CB5-42F7-B094-C273D70F5EDA}"/>
              </a:ext>
            </a:extLst>
          </p:cNvPr>
          <p:cNvSpPr/>
          <p:nvPr/>
        </p:nvSpPr>
        <p:spPr>
          <a:xfrm>
            <a:off x="7211815" y="3096927"/>
            <a:ext cx="252046" cy="211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D700B5A-FDF7-46B1-8C8D-5BF5478B2034}"/>
              </a:ext>
            </a:extLst>
          </p:cNvPr>
          <p:cNvSpPr/>
          <p:nvPr/>
        </p:nvSpPr>
        <p:spPr>
          <a:xfrm>
            <a:off x="7126516" y="3144558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5E5B343-004D-408B-B4E4-5BC8D8AF9E4F}"/>
              </a:ext>
            </a:extLst>
          </p:cNvPr>
          <p:cNvSpPr/>
          <p:nvPr/>
        </p:nvSpPr>
        <p:spPr>
          <a:xfrm>
            <a:off x="7027603" y="320745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C02FB71-2605-4A6D-B9D3-5FB95D242949}"/>
              </a:ext>
            </a:extLst>
          </p:cNvPr>
          <p:cNvSpPr/>
          <p:nvPr/>
        </p:nvSpPr>
        <p:spPr>
          <a:xfrm>
            <a:off x="6918304" y="3276221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6CFB30F-99F2-4D59-BD7D-84CA177F07B4}"/>
              </a:ext>
            </a:extLst>
          </p:cNvPr>
          <p:cNvSpPr/>
          <p:nvPr/>
        </p:nvSpPr>
        <p:spPr>
          <a:xfrm>
            <a:off x="9007838" y="1228869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EDE0948-D01F-4955-BB53-985160B6AFF4}"/>
              </a:ext>
            </a:extLst>
          </p:cNvPr>
          <p:cNvSpPr/>
          <p:nvPr/>
        </p:nvSpPr>
        <p:spPr>
          <a:xfrm>
            <a:off x="9106451" y="1267015"/>
            <a:ext cx="252046" cy="211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2FADA4-2824-4B64-ABC6-4DE7CB412AF4}"/>
              </a:ext>
            </a:extLst>
          </p:cNvPr>
          <p:cNvSpPr/>
          <p:nvPr/>
        </p:nvSpPr>
        <p:spPr>
          <a:xfrm>
            <a:off x="11229424" y="140142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9E33C19-A7FE-44DE-B9F2-10E55E390BFC}"/>
              </a:ext>
            </a:extLst>
          </p:cNvPr>
          <p:cNvSpPr/>
          <p:nvPr/>
        </p:nvSpPr>
        <p:spPr>
          <a:xfrm>
            <a:off x="11295122" y="133437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7C1A883-AE80-411A-8CE1-E490C868E11D}"/>
              </a:ext>
            </a:extLst>
          </p:cNvPr>
          <p:cNvSpPr/>
          <p:nvPr/>
        </p:nvSpPr>
        <p:spPr>
          <a:xfrm>
            <a:off x="11350988" y="1264630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5C2F43A-5BBD-482D-ADEA-3BA21466BCAB}"/>
              </a:ext>
            </a:extLst>
          </p:cNvPr>
          <p:cNvSpPr/>
          <p:nvPr/>
        </p:nvSpPr>
        <p:spPr>
          <a:xfrm>
            <a:off x="10687965" y="4226205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1E4701-4F51-4961-9B06-E222830AB572}"/>
              </a:ext>
            </a:extLst>
          </p:cNvPr>
          <p:cNvSpPr/>
          <p:nvPr/>
        </p:nvSpPr>
        <p:spPr>
          <a:xfrm>
            <a:off x="10789076" y="430263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85C56ACC-BCAD-41EC-940C-FD5AD341CB9D}"/>
              </a:ext>
            </a:extLst>
          </p:cNvPr>
          <p:cNvSpPr/>
          <p:nvPr/>
        </p:nvSpPr>
        <p:spPr>
          <a:xfrm>
            <a:off x="10862160" y="4372708"/>
            <a:ext cx="252046" cy="2110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uiExpand="1" build="p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33" grpId="0" animBg="1"/>
      <p:bldP spid="34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896D-DB9E-4BAB-8A51-3AD4C5B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783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Ingress </a:t>
            </a:r>
            <a:r>
              <a:rPr lang="en-US" sz="3600" dirty="0"/>
              <a:t>switches</a:t>
            </a:r>
            <a:r>
              <a:rPr lang="de-CH" sz="3600" dirty="0"/>
              <a:t> </a:t>
            </a:r>
            <a:r>
              <a:rPr lang="en-US" sz="3600" dirty="0"/>
              <a:t>probabilistically</a:t>
            </a:r>
            <a:r>
              <a:rPr lang="de-CH" sz="3600" dirty="0"/>
              <a:t> sample and report </a:t>
            </a:r>
            <a:r>
              <a:rPr lang="de-CH" sz="3600" dirty="0" err="1"/>
              <a:t>flows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83255"/>
                <a:ext cx="5257800" cy="5228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Data plane (P4)</a:t>
                </a:r>
              </a:p>
              <a:p>
                <a:r>
                  <a:rPr lang="de-CH" sz="2200" dirty="0"/>
                  <a:t>Stores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in match-action </a:t>
                </a:r>
                <a:r>
                  <a:rPr lang="de-CH" sz="2200" dirty="0" err="1"/>
                  <a:t>table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1800" dirty="0"/>
                  <a:t>in </a:t>
                </a:r>
                <a:r>
                  <a:rPr lang="de-CH" sz="1800" dirty="0" err="1"/>
                  <a:t>case</a:t>
                </a:r>
                <a:r>
                  <a:rPr lang="de-CH" sz="1800" dirty="0"/>
                  <a:t> </a:t>
                </a:r>
                <a:r>
                  <a:rPr lang="de-CH" sz="1800" dirty="0" err="1"/>
                  <a:t>of</a:t>
                </a:r>
                <a:r>
                  <a:rPr lang="de-CH" sz="1800" dirty="0"/>
                  <a:t> </a:t>
                </a:r>
                <a:r>
                  <a:rPr lang="de-CH" sz="1800" dirty="0" err="1"/>
                  <a:t>table</a:t>
                </a:r>
                <a:r>
                  <a:rPr lang="de-CH" sz="1800" dirty="0"/>
                  <a:t> miss, send a </a:t>
                </a:r>
                <a:r>
                  <a:rPr lang="de-CH" sz="1800" i="1" dirty="0" err="1">
                    <a:solidFill>
                      <a:srgbClr val="FF0000"/>
                    </a:solidFill>
                  </a:rPr>
                  <a:t>hello</a:t>
                </a:r>
                <a:r>
                  <a:rPr lang="de-CH" sz="1800" i="1" dirty="0">
                    <a:solidFill>
                      <a:srgbClr val="FF0000"/>
                    </a:solidFill>
                  </a:rPr>
                  <a:t> via         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copy-to-cpu</a:t>
                </a:r>
                <a:endParaRPr lang="de-CH" sz="1800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Counts </a:t>
                </a:r>
                <a:r>
                  <a:rPr lang="de-CH" sz="2200" dirty="0" err="1"/>
                  <a:t>packets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of</a:t>
                </a:r>
                <a:r>
                  <a:rPr lang="de-CH" sz="2200" dirty="0"/>
                  <a:t> a </a:t>
                </a:r>
                <a:r>
                  <a:rPr lang="de-CH" sz="2200" dirty="0" err="1"/>
                  <a:t>flow</a:t>
                </a:r>
                <a:r>
                  <a:rPr lang="de-CH" sz="2200" dirty="0"/>
                  <a:t>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:r>
                  <a:rPr lang="de-CH" sz="2200" i="1" dirty="0"/>
                  <a:t>s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de-CH" sz="1800" dirty="0" err="1"/>
                  <a:t>Stored</a:t>
                </a:r>
                <a:r>
                  <a:rPr lang="de-CH" sz="1800" dirty="0"/>
                  <a:t> in a </a:t>
                </a:r>
                <a:r>
                  <a:rPr lang="de-CH" sz="1800" dirty="0">
                    <a:solidFill>
                      <a:srgbClr val="FF0000"/>
                    </a:solidFill>
                  </a:rPr>
                  <a:t>multi-stage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hash</a:t>
                </a:r>
                <a:r>
                  <a:rPr lang="de-CH" sz="1800" dirty="0">
                    <a:solidFill>
                      <a:srgbClr val="FF0000"/>
                    </a:solidFill>
                  </a:rPr>
                  <a:t> </a:t>
                </a:r>
                <a:r>
                  <a:rPr lang="de-CH" sz="1800" dirty="0" err="1">
                    <a:solidFill>
                      <a:srgbClr val="FF0000"/>
                    </a:solidFill>
                  </a:rPr>
                  <a:t>table</a:t>
                </a:r>
                <a:endParaRPr lang="de-CH" sz="1800" dirty="0">
                  <a:solidFill>
                    <a:srgbClr val="FF0000"/>
                  </a:solidFill>
                </a:endParaRPr>
              </a:p>
              <a:p>
                <a:r>
                  <a:rPr lang="de-CH" sz="2200" dirty="0"/>
                  <a:t>Sends a </a:t>
                </a:r>
                <a:r>
                  <a:rPr lang="de-CH" sz="2200" i="1" dirty="0"/>
                  <a:t>report </a:t>
                </a:r>
                <a:r>
                  <a:rPr lang="de-CH" sz="2200" dirty="0"/>
                  <a:t>(via </a:t>
                </a:r>
                <a:r>
                  <a:rPr lang="de-CH" sz="2200" dirty="0" err="1"/>
                  <a:t>copy-to-cpu</a:t>
                </a:r>
                <a:r>
                  <a:rPr lang="de-CH" sz="2200" dirty="0"/>
                  <a:t>) </a:t>
                </a:r>
                <a:r>
                  <a:rPr lang="de-CH" sz="2200" dirty="0" err="1"/>
                  <a:t>with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probability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/>
                  <a:t> 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CH" sz="2200" dirty="0"/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CH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B69E-84FF-402B-BC71-67F19C1147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83255"/>
                <a:ext cx="5257800" cy="5228560"/>
              </a:xfrm>
              <a:blipFill>
                <a:blip r:embed="rId2"/>
                <a:stretch>
                  <a:fillRect l="-1508" t="-151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CH" sz="2200" dirty="0"/>
                  <a:t>Control plane (Python)</a:t>
                </a:r>
              </a:p>
              <a:p>
                <a:r>
                  <a:rPr lang="de-CH" sz="2200" dirty="0"/>
                  <a:t>Sends </a:t>
                </a:r>
                <a:r>
                  <a:rPr lang="de-CH" sz="2200" dirty="0" err="1"/>
                  <a:t>hellos</a:t>
                </a:r>
                <a:r>
                  <a:rPr lang="de-CH" sz="2200" dirty="0"/>
                  <a:t> and </a:t>
                </a:r>
                <a:r>
                  <a:rPr lang="de-CH" sz="2200" dirty="0" err="1"/>
                  <a:t>reports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by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invoking</a:t>
                </a:r>
                <a:r>
                  <a:rPr lang="de-CH" sz="2200" dirty="0"/>
                  <a:t> </a:t>
                </a:r>
                <a:r>
                  <a:rPr lang="de-CH" sz="2200" dirty="0">
                    <a:solidFill>
                      <a:srgbClr val="FF0000"/>
                    </a:solidFill>
                  </a:rPr>
                  <a:t>remote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procedure</a:t>
                </a:r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calls</a:t>
                </a:r>
                <a:endParaRPr lang="de-CH" sz="2200" dirty="0">
                  <a:solidFill>
                    <a:srgbClr val="FF0000"/>
                  </a:solidFill>
                </a:endParaRPr>
              </a:p>
              <a:p>
                <a:r>
                  <a:rPr lang="de-CH" sz="2200" dirty="0" err="1"/>
                  <a:t>Receives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locality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parameter</a:t>
                </a:r>
                <a:r>
                  <a:rPr lang="de-CH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via </a:t>
                </a:r>
                <a:r>
                  <a:rPr lang="de-CH" sz="2200" dirty="0" err="1">
                    <a:solidFill>
                      <a:srgbClr val="FF0000"/>
                    </a:solidFill>
                  </a:rPr>
                  <a:t>callback</a:t>
                </a:r>
                <a:endParaRPr lang="de-CH" sz="2200" dirty="0"/>
              </a:p>
              <a:p>
                <a:r>
                  <a:rPr lang="de-CH" sz="2200" dirty="0" err="1"/>
                  <a:t>Calculates</a:t>
                </a:r>
                <a:r>
                  <a:rPr lang="de-CH" sz="2200" dirty="0"/>
                  <a:t> and </a:t>
                </a:r>
                <a:r>
                  <a:rPr lang="de-CH" sz="2200" dirty="0">
                    <a:solidFill>
                      <a:srgbClr val="FF0000"/>
                    </a:solidFill>
                  </a:rPr>
                  <a:t>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CH" sz="2200" dirty="0">
                    <a:solidFill>
                      <a:srgbClr val="FF0000"/>
                    </a:solidFill>
                  </a:rPr>
                  <a:t> </a:t>
                </a:r>
                <a:r>
                  <a:rPr lang="de-CH" sz="2200" dirty="0" err="1"/>
                  <a:t>into</a:t>
                </a:r>
                <a:r>
                  <a:rPr lang="de-CH" sz="2200" dirty="0"/>
                  <a:t> match-action </a:t>
                </a:r>
                <a:r>
                  <a:rPr lang="de-CH" sz="2200" dirty="0" err="1"/>
                  <a:t>table</a:t>
                </a:r>
                <a:endParaRPr lang="de-CH" sz="2200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46F4E6D9-B71A-45D7-ACA0-4DE40C8F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3" y="1367556"/>
                <a:ext cx="5257800" cy="5228560"/>
              </a:xfrm>
              <a:prstGeom prst="rect">
                <a:avLst/>
              </a:prstGeom>
              <a:blipFill>
                <a:blip r:embed="rId3"/>
                <a:stretch>
                  <a:fillRect l="-1506" t="-1399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D56C3FD0-D4E8-41AF-99C6-DD24CAF785FF}"/>
              </a:ext>
            </a:extLst>
          </p:cNvPr>
          <p:cNvSpPr/>
          <p:nvPr/>
        </p:nvSpPr>
        <p:spPr>
          <a:xfrm>
            <a:off x="930030" y="4392249"/>
            <a:ext cx="4783016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A4E0205-84A3-41E7-A9A5-55CC08B57C3C}"/>
              </a:ext>
            </a:extLst>
          </p:cNvPr>
          <p:cNvSpPr/>
          <p:nvPr/>
        </p:nvSpPr>
        <p:spPr>
          <a:xfrm>
            <a:off x="6962277" y="4392249"/>
            <a:ext cx="2202610" cy="22663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1A900E-7FAB-4F3F-BB2B-CEAEB3F952C2}"/>
              </a:ext>
            </a:extLst>
          </p:cNvPr>
          <p:cNvSpPr/>
          <p:nvPr/>
        </p:nvSpPr>
        <p:spPr>
          <a:xfrm>
            <a:off x="3820255" y="4805111"/>
            <a:ext cx="1508370" cy="1484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3D11D08-3DE2-4E20-B1C5-85A7E5F2D0DC}"/>
              </a:ext>
            </a:extLst>
          </p:cNvPr>
          <p:cNvSpPr/>
          <p:nvPr/>
        </p:nvSpPr>
        <p:spPr>
          <a:xfrm>
            <a:off x="1669101" y="4814991"/>
            <a:ext cx="1072417" cy="1525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7F6B1B8-839E-4F16-99CA-EB5A586A7389}"/>
              </a:ext>
            </a:extLst>
          </p:cNvPr>
          <p:cNvCxnSpPr>
            <a:cxnSpLocks/>
          </p:cNvCxnSpPr>
          <p:nvPr/>
        </p:nvCxnSpPr>
        <p:spPr>
          <a:xfrm>
            <a:off x="1665194" y="6038115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774423B-E545-467A-8891-AE901B17933A}"/>
              </a:ext>
            </a:extLst>
          </p:cNvPr>
          <p:cNvCxnSpPr>
            <a:cxnSpLocks/>
          </p:cNvCxnSpPr>
          <p:nvPr/>
        </p:nvCxnSpPr>
        <p:spPr>
          <a:xfrm>
            <a:off x="1669102" y="5797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C1969F5-D264-4AB2-9549-29CBACF07FFD}"/>
              </a:ext>
            </a:extLst>
          </p:cNvPr>
          <p:cNvSpPr/>
          <p:nvPr/>
        </p:nvSpPr>
        <p:spPr>
          <a:xfrm>
            <a:off x="2097482" y="5651271"/>
            <a:ext cx="1072417" cy="794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736A0AE-6778-4EA0-8C3B-9FE42F1D8C7E}"/>
              </a:ext>
            </a:extLst>
          </p:cNvPr>
          <p:cNvCxnSpPr>
            <a:cxnSpLocks/>
          </p:cNvCxnSpPr>
          <p:nvPr/>
        </p:nvCxnSpPr>
        <p:spPr>
          <a:xfrm>
            <a:off x="2097483" y="6278456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B9B8EF59-84EB-4A8F-A728-697A06F97AA8}"/>
              </a:ext>
            </a:extLst>
          </p:cNvPr>
          <p:cNvSpPr/>
          <p:nvPr/>
        </p:nvSpPr>
        <p:spPr>
          <a:xfrm>
            <a:off x="2445266" y="6153297"/>
            <a:ext cx="1072417" cy="405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EB61674-3DE7-4110-97C6-E6761B0D4534}"/>
              </a:ext>
            </a:extLst>
          </p:cNvPr>
          <p:cNvCxnSpPr/>
          <p:nvPr/>
        </p:nvCxnSpPr>
        <p:spPr>
          <a:xfrm>
            <a:off x="3820255" y="5082028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791AFAC-05F7-495C-A93E-B06D911D9C59}"/>
              </a:ext>
            </a:extLst>
          </p:cNvPr>
          <p:cNvCxnSpPr>
            <a:cxnSpLocks/>
          </p:cNvCxnSpPr>
          <p:nvPr/>
        </p:nvCxnSpPr>
        <p:spPr>
          <a:xfrm>
            <a:off x="1669102" y="503581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3650E09-9D3C-40E6-89F6-76744AE09209}"/>
              </a:ext>
            </a:extLst>
          </p:cNvPr>
          <p:cNvCxnSpPr>
            <a:cxnSpLocks/>
          </p:cNvCxnSpPr>
          <p:nvPr/>
        </p:nvCxnSpPr>
        <p:spPr>
          <a:xfrm>
            <a:off x="1669102" y="5274179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2332B59-026F-4183-930F-533C65DC1D2A}"/>
              </a:ext>
            </a:extLst>
          </p:cNvPr>
          <p:cNvCxnSpPr>
            <a:cxnSpLocks/>
          </p:cNvCxnSpPr>
          <p:nvPr/>
        </p:nvCxnSpPr>
        <p:spPr>
          <a:xfrm>
            <a:off x="1669102" y="5524240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45A7C9F-3990-46FB-A445-EEC577303315}"/>
              </a:ext>
            </a:extLst>
          </p:cNvPr>
          <p:cNvCxnSpPr>
            <a:cxnSpLocks/>
          </p:cNvCxnSpPr>
          <p:nvPr/>
        </p:nvCxnSpPr>
        <p:spPr>
          <a:xfrm>
            <a:off x="2097483" y="5879872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7BB47AF-FCE6-46DD-A8FE-9A6BF6F2D6C2}"/>
              </a:ext>
            </a:extLst>
          </p:cNvPr>
          <p:cNvCxnSpPr>
            <a:cxnSpLocks/>
          </p:cNvCxnSpPr>
          <p:nvPr/>
        </p:nvCxnSpPr>
        <p:spPr>
          <a:xfrm>
            <a:off x="2097483" y="611620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C858017-8851-435B-8A91-F7E24E0AF6F1}"/>
              </a:ext>
            </a:extLst>
          </p:cNvPr>
          <p:cNvCxnSpPr>
            <a:cxnSpLocks/>
          </p:cNvCxnSpPr>
          <p:nvPr/>
        </p:nvCxnSpPr>
        <p:spPr>
          <a:xfrm>
            <a:off x="2445267" y="6350618"/>
            <a:ext cx="10724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6AC305B-F786-4704-8037-1C08FE084B14}"/>
              </a:ext>
            </a:extLst>
          </p:cNvPr>
          <p:cNvCxnSpPr/>
          <p:nvPr/>
        </p:nvCxnSpPr>
        <p:spPr>
          <a:xfrm>
            <a:off x="3820255" y="5299536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7D9138-6EAC-4469-BD4E-FDDE8B0B00A0}"/>
              </a:ext>
            </a:extLst>
          </p:cNvPr>
          <p:cNvCxnSpPr/>
          <p:nvPr/>
        </p:nvCxnSpPr>
        <p:spPr>
          <a:xfrm>
            <a:off x="3820255" y="553780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225AF20-CA99-4609-BECD-A6B51FBEE4BD}"/>
              </a:ext>
            </a:extLst>
          </p:cNvPr>
          <p:cNvCxnSpPr/>
          <p:nvPr/>
        </p:nvCxnSpPr>
        <p:spPr>
          <a:xfrm>
            <a:off x="3820255" y="5786011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9BAB536-D7CB-4A34-8B7D-B3A962C08A19}"/>
              </a:ext>
            </a:extLst>
          </p:cNvPr>
          <p:cNvCxnSpPr/>
          <p:nvPr/>
        </p:nvCxnSpPr>
        <p:spPr>
          <a:xfrm>
            <a:off x="3820255" y="6028235"/>
            <a:ext cx="1508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A43BFDC-BAC5-46D1-A301-D8370C88D876}"/>
              </a:ext>
            </a:extLst>
          </p:cNvPr>
          <p:cNvCxnSpPr>
            <a:cxnSpLocks/>
          </p:cNvCxnSpPr>
          <p:nvPr/>
        </p:nvCxnSpPr>
        <p:spPr>
          <a:xfrm>
            <a:off x="4296994" y="4805111"/>
            <a:ext cx="0" cy="1463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/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983D142-961F-4E2A-AFC2-07166E089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075" y="4711653"/>
                <a:ext cx="1169379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/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B22511E-FFFA-42DE-A734-68FFB4E6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92" y="4726246"/>
                <a:ext cx="116937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851E2798-1940-48FD-B977-7D5CF25C52A5}"/>
              </a:ext>
            </a:extLst>
          </p:cNvPr>
          <p:cNvSpPr txBox="1"/>
          <p:nvPr/>
        </p:nvSpPr>
        <p:spPr>
          <a:xfrm>
            <a:off x="3663947" y="446117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values MAT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CAA329B-AA0A-4AD7-AADA-F94639761ADC}"/>
              </a:ext>
            </a:extLst>
          </p:cNvPr>
          <p:cNvSpPr txBox="1"/>
          <p:nvPr/>
        </p:nvSpPr>
        <p:spPr>
          <a:xfrm>
            <a:off x="1321310" y="4459363"/>
            <a:ext cx="19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count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/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4C670C66-6E88-446D-8C0B-74DD0D0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0" y="4779463"/>
                <a:ext cx="81767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EA80AC8-3592-4844-ACCC-21EDF4C56859}"/>
              </a:ext>
            </a:extLst>
          </p:cNvPr>
          <p:cNvCxnSpPr>
            <a:cxnSpLocks/>
          </p:cNvCxnSpPr>
          <p:nvPr/>
        </p:nvCxnSpPr>
        <p:spPr>
          <a:xfrm>
            <a:off x="1315691" y="5065170"/>
            <a:ext cx="308223" cy="346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/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8C88569-4DD3-41B9-8D3A-BF52CC433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19" y="5219133"/>
                <a:ext cx="1040366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0856FC3-C327-4BC5-9A30-9EC150B8DFC3}"/>
              </a:ext>
            </a:extLst>
          </p:cNvPr>
          <p:cNvCxnSpPr/>
          <p:nvPr/>
        </p:nvCxnSpPr>
        <p:spPr>
          <a:xfrm>
            <a:off x="5584093" y="4891396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033902EB-CAF1-47BF-AE19-73CC6BCD6FF6}"/>
              </a:ext>
            </a:extLst>
          </p:cNvPr>
          <p:cNvCxnSpPr/>
          <p:nvPr/>
        </p:nvCxnSpPr>
        <p:spPr>
          <a:xfrm>
            <a:off x="5575075" y="5295033"/>
            <a:ext cx="150469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/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C339274-0A29-48CB-AB9B-9F90E28B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17" y="4556369"/>
                <a:ext cx="911458" cy="369332"/>
              </a:xfrm>
              <a:prstGeom prst="rect">
                <a:avLst/>
              </a:prstGeom>
              <a:blipFill>
                <a:blip r:embed="rId8"/>
                <a:stretch>
                  <a:fillRect r="-1409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/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E147279-82C4-4E86-8696-9A1EF0D9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9" y="4925701"/>
                <a:ext cx="911458" cy="369332"/>
              </a:xfrm>
              <a:prstGeom prst="rect">
                <a:avLst/>
              </a:prstGeom>
              <a:blipFill>
                <a:blip r:embed="rId9"/>
                <a:stretch>
                  <a:fillRect l="-1342" r="-3758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feld 92">
            <a:extLst>
              <a:ext uri="{FF2B5EF4-FFF2-40B4-BE49-F238E27FC236}">
                <a16:creationId xmlns:a16="http://schemas.microsoft.com/office/drawing/2014/main" id="{19A19F20-90AC-444E-BEC4-31968A461659}"/>
              </a:ext>
            </a:extLst>
          </p:cNvPr>
          <p:cNvSpPr txBox="1"/>
          <p:nvPr/>
        </p:nvSpPr>
        <p:spPr>
          <a:xfrm>
            <a:off x="5706093" y="427249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copy-to-</a:t>
            </a:r>
            <a:r>
              <a:rPr lang="en-US" dirty="0" err="1">
                <a:solidFill>
                  <a:schemeClr val="accent1"/>
                </a:solidFill>
              </a:rPr>
              <a:t>cpu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D84D4FD-CC34-4774-83FB-71BDEAA4EF9C}"/>
              </a:ext>
            </a:extLst>
          </p:cNvPr>
          <p:cNvSpPr txBox="1"/>
          <p:nvPr/>
        </p:nvSpPr>
        <p:spPr>
          <a:xfrm>
            <a:off x="883140" y="633594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53DFACE5-954C-4CA3-ACB7-7CD32E5EA041}"/>
              </a:ext>
            </a:extLst>
          </p:cNvPr>
          <p:cNvCxnSpPr>
            <a:cxnSpLocks/>
          </p:cNvCxnSpPr>
          <p:nvPr/>
        </p:nvCxnSpPr>
        <p:spPr>
          <a:xfrm flipH="1">
            <a:off x="5587027" y="6048714"/>
            <a:ext cx="1421041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88A26AC1-6D84-4EEF-A8AD-1495106663D2}"/>
              </a:ext>
            </a:extLst>
          </p:cNvPr>
          <p:cNvSpPr txBox="1"/>
          <p:nvPr/>
        </p:nvSpPr>
        <p:spPr>
          <a:xfrm>
            <a:off x="5783771" y="6081231"/>
            <a:ext cx="130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table_add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BE3B5D0-73B8-4F3D-BEDC-2033D575BF2A}"/>
              </a:ext>
            </a:extLst>
          </p:cNvPr>
          <p:cNvSpPr txBox="1"/>
          <p:nvPr/>
        </p:nvSpPr>
        <p:spPr>
          <a:xfrm>
            <a:off x="7527170" y="4882546"/>
            <a:ext cx="88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unpack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3F9F33C-C491-479A-8F5D-AAB20074BA99}"/>
              </a:ext>
            </a:extLst>
          </p:cNvPr>
          <p:cNvCxnSpPr>
            <a:cxnSpLocks/>
          </p:cNvCxnSpPr>
          <p:nvPr/>
        </p:nvCxnSpPr>
        <p:spPr>
          <a:xfrm>
            <a:off x="9115053" y="4877706"/>
            <a:ext cx="2551528" cy="48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9FECF250-980A-4E4D-9B25-0B1A7BCAB6E4}"/>
              </a:ext>
            </a:extLst>
          </p:cNvPr>
          <p:cNvCxnSpPr>
            <a:cxnSpLocks/>
          </p:cNvCxnSpPr>
          <p:nvPr/>
        </p:nvCxnSpPr>
        <p:spPr>
          <a:xfrm>
            <a:off x="9106035" y="5281343"/>
            <a:ext cx="2560546" cy="1369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/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8EF12209-3289-4DFE-BE05-FBBC6AB9B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32" y="4526987"/>
                <a:ext cx="1590722" cy="369332"/>
              </a:xfrm>
              <a:prstGeom prst="rect">
                <a:avLst/>
              </a:prstGeom>
              <a:blipFill>
                <a:blip r:embed="rId10"/>
                <a:stretch>
                  <a:fillRect r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/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𝑟𝑒𝑝𝑜𝑟𝑡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B42B970F-3276-4F7C-8BF4-C357C9BA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4935360"/>
                <a:ext cx="1786589" cy="369332"/>
              </a:xfrm>
              <a:prstGeom prst="rect">
                <a:avLst/>
              </a:prstGeom>
              <a:blipFill>
                <a:blip r:embed="rId11"/>
                <a:stretch>
                  <a:fillRect r="-20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AECBED02-D344-43DC-806E-544D3C76FBBD}"/>
              </a:ext>
            </a:extLst>
          </p:cNvPr>
          <p:cNvCxnSpPr>
            <a:cxnSpLocks/>
          </p:cNvCxnSpPr>
          <p:nvPr/>
        </p:nvCxnSpPr>
        <p:spPr>
          <a:xfrm flipH="1">
            <a:off x="9117901" y="6048714"/>
            <a:ext cx="2546398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/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h𝑒𝑙𝑙𝑜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𝑐𝑎𝑙𝑙𝑏𝑎𝑐𝑘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B4431E8-822B-4D3B-9F0A-91D937411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390" y="5646213"/>
                <a:ext cx="1932446" cy="391902"/>
              </a:xfrm>
              <a:prstGeom prst="rect">
                <a:avLst/>
              </a:prstGeom>
              <a:blipFill>
                <a:blip r:embed="rId12"/>
                <a:stretch>
                  <a:fillRect r="-53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/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EB299A25-DA03-4B9B-A373-A6595A68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10" y="5842164"/>
                <a:ext cx="1233515" cy="391902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feld 129">
            <a:extLst>
              <a:ext uri="{FF2B5EF4-FFF2-40B4-BE49-F238E27FC236}">
                <a16:creationId xmlns:a16="http://schemas.microsoft.com/office/drawing/2014/main" id="{170551FF-9CF8-43A0-95BA-64C2BDEA6EF1}"/>
              </a:ext>
            </a:extLst>
          </p:cNvPr>
          <p:cNvSpPr txBox="1"/>
          <p:nvPr/>
        </p:nvSpPr>
        <p:spPr>
          <a:xfrm>
            <a:off x="6936678" y="633246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007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7" grpId="0" animBg="1"/>
      <p:bldP spid="58" grpId="0" animBg="1"/>
      <p:bldP spid="59" grpId="0" animBg="1"/>
      <p:bldP spid="22" grpId="0"/>
      <p:bldP spid="74" grpId="0"/>
      <p:bldP spid="76" grpId="0"/>
      <p:bldP spid="77" grpId="0"/>
      <p:bldP spid="78" grpId="0"/>
      <p:bldP spid="84" grpId="0"/>
      <p:bldP spid="91" grpId="0"/>
      <p:bldP spid="92" grpId="0"/>
      <p:bldP spid="93" grpId="0"/>
      <p:bldP spid="99" grpId="0"/>
      <p:bldP spid="100" grpId="0"/>
      <p:bldP spid="117" grpId="0"/>
      <p:bldP spid="118" grpId="0"/>
      <p:bldP spid="128" grpId="0"/>
      <p:bldP spid="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F52B812-7A06-4FA7-84BE-B7F553C27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5" y="152400"/>
            <a:ext cx="3500781" cy="2130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18DA9-6777-44BC-9ADA-46AE8B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92" y="394161"/>
            <a:ext cx="10515600" cy="564906"/>
          </a:xfrm>
        </p:spPr>
        <p:txBody>
          <a:bodyPr>
            <a:normAutofit fontScale="90000"/>
          </a:bodyPr>
          <a:lstStyle/>
          <a:p>
            <a:r>
              <a:rPr lang="de-CH" sz="3600" dirty="0"/>
              <a:t>What </a:t>
            </a:r>
            <a:r>
              <a:rPr lang="de-CH" sz="3600" dirty="0" err="1"/>
              <a:t>if</a:t>
            </a:r>
            <a:r>
              <a:rPr lang="de-CH" sz="3600" dirty="0"/>
              <a:t> </a:t>
            </a:r>
            <a:r>
              <a:rPr lang="de-CH" sz="3600" dirty="0" err="1"/>
              <a:t>the</a:t>
            </a:r>
            <a:r>
              <a:rPr lang="de-CH" sz="3600" dirty="0"/>
              <a:t> multi-stage </a:t>
            </a:r>
            <a:r>
              <a:rPr lang="de-CH" sz="3600" dirty="0" err="1"/>
              <a:t>hash</a:t>
            </a:r>
            <a:r>
              <a:rPr lang="de-CH" sz="3600" dirty="0"/>
              <a:t> </a:t>
            </a:r>
            <a:r>
              <a:rPr lang="de-CH" sz="3600" dirty="0" err="1"/>
              <a:t>table</a:t>
            </a:r>
            <a:r>
              <a:rPr lang="de-CH" sz="3600" dirty="0"/>
              <a:t> </a:t>
            </a:r>
            <a:r>
              <a:rPr lang="de-CH" sz="3600" dirty="0" err="1"/>
              <a:t>is</a:t>
            </a:r>
            <a:r>
              <a:rPr lang="de-CH" sz="3600" dirty="0"/>
              <a:t> </a:t>
            </a:r>
            <a:r>
              <a:rPr lang="de-CH" sz="3600" dirty="0" err="1"/>
              <a:t>full</a:t>
            </a:r>
            <a:r>
              <a:rPr lang="de-CH" sz="3600" dirty="0"/>
              <a:t>?</a:t>
            </a:r>
            <a:endParaRPr lang="en-CH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2200" dirty="0"/>
                  <a:t>Original paper</a:t>
                </a:r>
              </a:p>
              <a:p>
                <a:r>
                  <a:rPr lang="de-CH" sz="2200" dirty="0"/>
                  <a:t>All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don’t</a:t>
                </a:r>
                <a:r>
                  <a:rPr lang="de-CH" sz="2200" dirty="0"/>
                  <a:t> fit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to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coordinator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Paper </a:t>
                </a:r>
                <a:r>
                  <a:rPr lang="de-CH" sz="2000" dirty="0" err="1"/>
                  <a:t>doesn’t</a:t>
                </a:r>
                <a:r>
                  <a:rPr lang="de-CH" sz="2000" dirty="0"/>
                  <a:t> </a:t>
                </a:r>
                <a:r>
                  <a:rPr lang="de-CH" sz="2000" dirty="0" err="1"/>
                  <a:t>specify</a:t>
                </a:r>
                <a:r>
                  <a:rPr lang="de-CH" sz="2000" dirty="0"/>
                  <a:t> </a:t>
                </a:r>
                <a:r>
                  <a:rPr lang="de-CH" sz="2000" dirty="0" err="1"/>
                  <a:t>what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coordinator</a:t>
                </a:r>
                <a:r>
                  <a:rPr lang="de-CH" sz="2000" dirty="0"/>
                  <a:t> </a:t>
                </a:r>
                <a:r>
                  <a:rPr lang="de-CH" sz="2000" dirty="0" err="1"/>
                  <a:t>should</a:t>
                </a:r>
                <a:r>
                  <a:rPr lang="de-CH" sz="2000" dirty="0"/>
                  <a:t> do </a:t>
                </a:r>
                <a:r>
                  <a:rPr lang="de-CH" sz="2000" dirty="0" err="1"/>
                  <a:t>with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them</a:t>
                </a:r>
                <a:endParaRPr lang="de-CH" sz="20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>
                    <a:solidFill>
                      <a:srgbClr val="FF0000"/>
                    </a:solidFill>
                  </a:rPr>
                  <a:t>Overloads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CH" sz="2000" dirty="0">
                    <a:solidFill>
                      <a:srgbClr val="FF0000"/>
                    </a:solidFill>
                  </a:rPr>
                  <a:t> network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messages</a:t>
                </a:r>
                <a:endParaRPr lang="de-CH" sz="2000" dirty="0"/>
              </a:p>
              <a:p>
                <a:endParaRPr lang="de-CH" sz="1000" dirty="0"/>
              </a:p>
              <a:p>
                <a:pPr marL="0" indent="0">
                  <a:buNone/>
                </a:pPr>
                <a:r>
                  <a:rPr lang="de-CH" sz="2200" dirty="0" err="1"/>
                  <a:t>Our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solution</a:t>
                </a:r>
                <a:endParaRPr lang="de-CH" sz="2200" dirty="0"/>
              </a:p>
              <a:p>
                <a:r>
                  <a:rPr lang="de-CH" sz="2200" dirty="0" err="1"/>
                  <a:t>Notify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the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controller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soon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hash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tables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are</a:t>
                </a:r>
                <a:r>
                  <a:rPr lang="de-CH" sz="2200" dirty="0"/>
                  <a:t> </a:t>
                </a:r>
                <a:r>
                  <a:rPr lang="de-CH" sz="2200" dirty="0" err="1"/>
                  <a:t>full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/>
                  <a:t>Controller will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reset</a:t>
                </a:r>
                <a:r>
                  <a:rPr lang="de-CH" sz="2000" dirty="0">
                    <a:solidFill>
                      <a:srgbClr val="FF0000"/>
                    </a:solidFill>
                  </a:rPr>
                  <a:t> all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tables</a:t>
                </a:r>
                <a:endParaRPr lang="de-CH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CH" sz="1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de-CH" sz="2200" dirty="0" err="1"/>
                  <a:t>What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about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accuracy</a:t>
                </a:r>
                <a:r>
                  <a:rPr lang="de-CH" sz="2200" dirty="0"/>
                  <a:t>?</a:t>
                </a:r>
              </a:p>
              <a:p>
                <a:r>
                  <a:rPr lang="de-CH" sz="2200" dirty="0"/>
                  <a:t>Packet </a:t>
                </a:r>
                <a:r>
                  <a:rPr lang="de-CH" sz="2200" dirty="0" err="1"/>
                  <a:t>count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is</a:t>
                </a:r>
                <a:r>
                  <a:rPr lang="de-CH" sz="2200" dirty="0"/>
                  <a:t> </a:t>
                </a:r>
                <a:r>
                  <a:rPr lang="en-US" sz="2200" dirty="0"/>
                  <a:t>reset</a:t>
                </a:r>
                <a:r>
                  <a:rPr lang="de-CH" sz="2200" dirty="0"/>
                  <a:t> after </a:t>
                </a:r>
                <a:r>
                  <a:rPr lang="de-CH" sz="2200" dirty="0" err="1"/>
                  <a:t>every</a:t>
                </a:r>
                <a:r>
                  <a:rPr lang="de-CH" sz="2200" dirty="0"/>
                  <a:t> report</a:t>
                </a:r>
              </a:p>
              <a:p>
                <a:r>
                  <a:rPr lang="de-CH" sz="2200" dirty="0"/>
                  <a:t>Large </a:t>
                </a:r>
                <a:r>
                  <a:rPr lang="de-CH" sz="2200" dirty="0" err="1"/>
                  <a:t>flows</a:t>
                </a:r>
                <a:r>
                  <a:rPr lang="de-CH" sz="2200" dirty="0"/>
                  <a:t> </a:t>
                </a:r>
                <a:r>
                  <a:rPr lang="de-CH" sz="2200" dirty="0" err="1"/>
                  <a:t>get</a:t>
                </a:r>
                <a:r>
                  <a:rPr lang="de-CH" sz="2200" dirty="0"/>
                  <a:t> </a:t>
                </a:r>
                <a:r>
                  <a:rPr lang="de-CH" sz="2200" dirty="0" err="1"/>
                  <a:t>reported</a:t>
                </a:r>
                <a:r>
                  <a:rPr lang="de-CH" sz="2200" dirty="0"/>
                  <a:t> </a:t>
                </a:r>
                <a:r>
                  <a:rPr lang="de-CH" sz="2200" dirty="0" err="1"/>
                  <a:t>several</a:t>
                </a:r>
                <a:r>
                  <a:rPr lang="de-CH" sz="2200" dirty="0"/>
                  <a:t> </a:t>
                </a:r>
                <a:r>
                  <a:rPr lang="de-CH" sz="2200" dirty="0" err="1"/>
                  <a:t>times</a:t>
                </a:r>
                <a:endParaRPr lang="de-CH" sz="2200" dirty="0"/>
              </a:p>
              <a:p>
                <a:pPr lvl="1">
                  <a:buClr>
                    <a:schemeClr val="bg1"/>
                  </a:buClr>
                </a:pPr>
                <a:r>
                  <a:rPr lang="de-CH" sz="2000" dirty="0" err="1"/>
                  <a:t>resetting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hash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table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corresponds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to</a:t>
                </a:r>
                <a:r>
                  <a:rPr lang="de-CH" sz="2000" dirty="0"/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losing</a:t>
                </a:r>
                <a:r>
                  <a:rPr lang="de-CH" sz="2000" dirty="0">
                    <a:solidFill>
                      <a:srgbClr val="FF0000"/>
                    </a:solidFill>
                  </a:rPr>
                  <a:t> </a:t>
                </a:r>
                <a:r>
                  <a:rPr lang="de-CH" sz="2000" dirty="0" err="1">
                    <a:solidFill>
                      <a:srgbClr val="FF0000"/>
                    </a:solidFill>
                  </a:rPr>
                  <a:t>one</a:t>
                </a:r>
                <a:r>
                  <a:rPr lang="de-CH" sz="2000" dirty="0">
                    <a:solidFill>
                      <a:srgbClr val="FF0000"/>
                    </a:solidFill>
                  </a:rPr>
                  <a:t> report</a:t>
                </a:r>
                <a:r>
                  <a:rPr lang="de-CH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de-CH" sz="2000" dirty="0"/>
                  <a:t>    → </a:t>
                </a:r>
                <a:r>
                  <a:rPr lang="de-CH" sz="2000" dirty="0" err="1"/>
                  <a:t>reasonable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since</a:t>
                </a:r>
                <a:r>
                  <a:rPr lang="de-CH" sz="2000" dirty="0"/>
                  <a:t> </a:t>
                </a:r>
                <a:r>
                  <a:rPr lang="de-CH" sz="2000" dirty="0" err="1"/>
                  <a:t>the</a:t>
                </a:r>
                <a:r>
                  <a:rPr lang="de-CH" sz="2000" dirty="0"/>
                  <a:t> report </a:t>
                </a:r>
                <a:r>
                  <a:rPr lang="de-CH" sz="2000" dirty="0" err="1"/>
                  <a:t>threshold</a:t>
                </a:r>
                <a:r>
                  <a:rPr lang="de-CH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≈11</m:t>
                    </m:r>
                  </m:oMath>
                </a14:m>
                <a:endParaRPr lang="de-CH" sz="2000" dirty="0"/>
              </a:p>
              <a:p>
                <a:endParaRPr lang="de-CH" sz="22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7132DA6-C483-4295-B3DA-3073136B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28"/>
                <a:ext cx="7602415" cy="5504772"/>
              </a:xfrm>
              <a:blipFill>
                <a:blip r:embed="rId3"/>
                <a:stretch>
                  <a:fillRect l="-1043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4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Breitbild</PresentationFormat>
  <Paragraphs>228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Herding the Elephants Detecting Network-Wide Heavy Hitters with Limited Resources</vt:lpstr>
      <vt:lpstr>PowerPoint-Präsentation</vt:lpstr>
      <vt:lpstr>Just measure each flow on the switch…</vt:lpstr>
      <vt:lpstr>Reality is more complicated</vt:lpstr>
      <vt:lpstr>Herd is a distributed technique to detect network-wide heavy hitters under resource constraints</vt:lpstr>
      <vt:lpstr>Who’s who in the Zoo</vt:lpstr>
      <vt:lpstr>Most flows exhibit spatial locality</vt:lpstr>
      <vt:lpstr>Ingress switches probabilistically sample and report flows</vt:lpstr>
      <vt:lpstr>What if the multi-stage hash table is full?</vt:lpstr>
      <vt:lpstr>Coordinator tracks locality and number of report per flow</vt:lpstr>
      <vt:lpstr>Ingress switches communicate with the coordinator</vt:lpstr>
      <vt:lpstr>The evaluation topology is representative of a  wide-area network</vt:lpstr>
      <vt:lpstr>Herd(s=0.1) achieves the same detection accuracy as a protocol that samples every flow (s=1.0)</vt:lpstr>
      <vt:lpstr>Herd achieves maximal detection accuracy for an approximation factor ϵ=0.09</vt:lpstr>
      <vt:lpstr>Challenges</vt:lpstr>
      <vt:lpstr>Conclusion</vt:lpstr>
      <vt:lpstr>Demo</vt:lpstr>
      <vt:lpstr>Questions?</vt:lpstr>
      <vt:lpstr>Herding the Elephants Detecting Network-Wide Heavy Hitters with Limited Resources</vt:lpstr>
      <vt:lpstr>Herding the Elephants Detecting Network-Wide Heavy Hitters with Limited Resources</vt:lpstr>
      <vt:lpstr>Herding the Elephants Detecting Network-Wide Heavy Hitters with Limited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Herding the Elephants</dc:title>
  <dc:creator>STLSldwCFM@student.ethz.ch</dc:creator>
  <cp:lastModifiedBy>Yannick</cp:lastModifiedBy>
  <cp:revision>86</cp:revision>
  <dcterms:created xsi:type="dcterms:W3CDTF">2019-12-08T10:05:11Z</dcterms:created>
  <dcterms:modified xsi:type="dcterms:W3CDTF">2019-12-16T00:08:28Z</dcterms:modified>
</cp:coreProperties>
</file>