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819E-8742-43E0-A52A-F5888697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29F9-492C-4AA1-96B8-5BBEC6D2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9CA4-2153-47C2-8E3A-55D8B0A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9268-7672-49AD-A56D-80872712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73F8-9C63-4822-880B-C4580A5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3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83D-3DBD-4335-B6E4-56B866E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D2A9-7C86-447D-A1F4-8F54A35E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B38-F70E-45ED-8CBF-BD933FA6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AB02-415A-40D4-95B1-E84EAF5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7E53-8C3F-4A67-990B-EBFEA8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74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795A-9405-4E57-A92E-0C34CD10E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3270-74BD-4636-B37D-4188CE55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99B7-912A-47A2-983E-6C4AADAC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7ACB-A246-49FE-BBFD-E265E3C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5BB2-A364-4B61-9678-8A82FB8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35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CD91-1573-4BD8-BAF9-AFB1009D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9A01-3999-40CF-ADA2-85EB462C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4245-76EF-499F-86DF-FB5B27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33B4-5C5D-42D8-B2C3-F6A8CB14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11FB-3CC5-47FA-98A3-4423F9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1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8FB3-B32D-4FAE-9AB2-DFAC6BB8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AF8D-A2F8-4E5D-BBA7-7E922885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EC4C-7A5A-46A4-9B67-41D8BCE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7196-7F94-48DD-AE8D-F53827C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6B4-A207-472D-8194-FCCE7F78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8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6A2E-F208-4530-8AC2-A082190B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35CD-79AC-4B94-8212-F9116CDB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8BC2-B050-4EB1-9C07-F4AA11B6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0F0A-5234-4841-9608-B319172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EAC8-F5BC-4661-B8FF-33B4A133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2A4C-695C-4569-AB05-3AABC2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3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EBF9-1423-4BD8-9B15-44442A3B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1A65-BC5E-4E92-B4E5-CB685559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7D0B-70FB-43E0-8E66-969844A1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72E4-5A11-42F5-9B90-CB70B799C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90E1-AD73-4DA5-A1DA-BC390843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9F913-098C-47CE-8887-C1528079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2C565-C288-4BFD-97D2-5B55DE2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DE97-0CFE-4F68-85FF-D42BFDC9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52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9C1A-2009-47D5-B567-A31540D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14C73-65F1-40D9-9E20-1DA8EE23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42A-A97A-4AF3-882F-1C363878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269-59CD-405D-B28D-333D046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06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6516D-E678-4CE9-A218-86DFD364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59A65-4ACF-4673-9674-667BABE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911B-79BD-495A-A3AC-DB910153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04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C268-A7C5-4088-A0C6-3D4FE9B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18FC-5243-4772-9213-E5DFAE31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1FCD9-574F-4FF5-9F1B-C53A079F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4FD-B04B-4C2D-8FB6-6E524FF0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2B79-1107-4CCB-A715-0D986DA5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1BA8-67C5-41AE-985C-26BBC42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8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F202-209B-4774-A871-9FC238C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C8BB-E2E5-44AD-B1DA-EACE3B162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6EBC-3CFE-4754-A2F9-6E3C1EC2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0531-B277-400C-8920-51E35FD7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F341-BB16-40C4-8264-39FBDB34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F8BC-0786-44B0-ADE0-54479F7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8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5161-F667-49FF-9419-F8D0466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F210-2F60-4587-AEAA-AB7FCAED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0DB0-3930-47AA-A357-81FEAF4C8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065-132F-457B-83A6-2EDBC465E42B}" type="datetimeFigureOut">
              <a:rPr lang="en-CH" smtClean="0"/>
              <a:t>9 Dec 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C68E-8F5B-4D26-AFC7-FDBF95EA5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6225-CBCC-4E84-908D-2EA5DFE1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269E-5D68-403D-B245-52CC315D07B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72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Herding the Elephants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363243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7202-3D7D-407C-8EE0-91BF00CB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361-FD38-4046-8377-3FE1D473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3876" y="5844619"/>
            <a:ext cx="1549924" cy="332344"/>
          </a:xfrm>
        </p:spPr>
        <p:txBody>
          <a:bodyPr>
            <a:normAutofit fontScale="70000" lnSpcReduction="20000"/>
          </a:bodyPr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9DDEA-128F-4E25-8752-1BC0A7B1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64" y="1424450"/>
            <a:ext cx="9004201" cy="52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D3F-977C-4D6A-9CB5-A593B38E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DD4D-BBC9-446A-B602-6FB6CE11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scapy and copy-to-cpu too slow, </a:t>
            </a:r>
            <a:br>
              <a:rPr lang="de-CH" sz="2400" dirty="0"/>
            </a:br>
            <a:r>
              <a:rPr lang="de-CH" sz="2400" dirty="0"/>
              <a:t>especially with the load-balancing</a:t>
            </a:r>
          </a:p>
          <a:p>
            <a:r>
              <a:rPr lang="de-CH" sz="2400" dirty="0"/>
              <a:t>MAC not available</a:t>
            </a:r>
          </a:p>
          <a:p>
            <a:r>
              <a:rPr lang="de-CH" sz="2400" dirty="0"/>
              <a:t>pcap too long</a:t>
            </a:r>
          </a:p>
          <a:p>
            <a:r>
              <a:rPr lang="de-CH" sz="2400" dirty="0"/>
              <a:t>Load balancing</a:t>
            </a:r>
          </a:p>
          <a:p>
            <a:r>
              <a:rPr lang="de-CH" sz="2400" dirty="0"/>
              <a:t>Random distribution</a:t>
            </a:r>
          </a:p>
          <a:p>
            <a:r>
              <a:rPr lang="de-CH" sz="2400" dirty="0"/>
              <a:t>Communication between </a:t>
            </a:r>
            <a:r>
              <a:rPr lang="de-CH" sz="2400"/>
              <a:t>l2controller </a:t>
            </a:r>
            <a:br>
              <a:rPr lang="de-CH" sz="2400"/>
            </a:br>
            <a:r>
              <a:rPr lang="de-CH" sz="2400"/>
              <a:t>and </a:t>
            </a:r>
            <a:r>
              <a:rPr lang="de-CH" sz="2400" dirty="0"/>
              <a:t>coordinator is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617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Herding the Elephants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38401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628D-CE17-4407-9FAE-8DD52CEC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Netword operators need to effectively separate mice from elephant flows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755B-D961-4889-A164-B56CF842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37"/>
            <a:ext cx="10515600" cy="562226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seen in exercise 4</a:t>
            </a:r>
            <a:endParaRPr lang="en-CH" dirty="0"/>
          </a:p>
        </p:txBody>
      </p:sp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00E7E4C7-7800-428E-A141-DA2CFEB110C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8923" t="10650" r="10248"/>
          <a:stretch/>
        </p:blipFill>
        <p:spPr>
          <a:xfrm flipH="1">
            <a:off x="5809129" y="2011120"/>
            <a:ext cx="5029200" cy="416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AC8ABEF6-3EDE-4C9D-A850-5D4DC55CAC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53671" y="3869434"/>
            <a:ext cx="2983402" cy="1607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2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2226C-E783-4601-9390-F0E2ED9981CC}"/>
              </a:ext>
            </a:extLst>
          </p:cNvPr>
          <p:cNvCxnSpPr/>
          <p:nvPr/>
        </p:nvCxnSpPr>
        <p:spPr>
          <a:xfrm>
            <a:off x="1240721" y="3564480"/>
            <a:ext cx="380197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Who’s who in the Zoo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726" y="1932494"/>
            <a:ext cx="4744021" cy="4109531"/>
          </a:xfrm>
        </p:spPr>
        <p:txBody>
          <a:bodyPr>
            <a:normAutofit/>
          </a:bodyPr>
          <a:lstStyle/>
          <a:p>
            <a:r>
              <a:rPr lang="de-CH" sz="2400" dirty="0"/>
              <a:t>Mouse: small and numerous</a:t>
            </a:r>
          </a:p>
          <a:p>
            <a:r>
              <a:rPr lang="de-CH" sz="2400" dirty="0"/>
              <a:t>Mole: captured by the switch</a:t>
            </a:r>
          </a:p>
          <a:p>
            <a:r>
              <a:rPr lang="de-CH" sz="2400" dirty="0"/>
              <a:t>Mule: reported to the coordinator</a:t>
            </a:r>
          </a:p>
          <a:p>
            <a:r>
              <a:rPr lang="de-CH" sz="2400" dirty="0"/>
              <a:t>Elephant: heavy hitter</a:t>
            </a:r>
            <a:endParaRPr lang="en-CH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F5D355-D3C4-4452-9384-73A99BF057DF}"/>
              </a:ext>
            </a:extLst>
          </p:cNvPr>
          <p:cNvSpPr>
            <a:spLocks noChangeAspect="1"/>
          </p:cNvSpPr>
          <p:nvPr/>
        </p:nvSpPr>
        <p:spPr>
          <a:xfrm>
            <a:off x="2179663" y="5438274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mouse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8474-B2F7-4F7F-86BE-711E65286950}"/>
              </a:ext>
            </a:extLst>
          </p:cNvPr>
          <p:cNvSpPr>
            <a:spLocks noChangeAspect="1"/>
          </p:cNvSpPr>
          <p:nvPr/>
        </p:nvSpPr>
        <p:spPr>
          <a:xfrm>
            <a:off x="2179663" y="429126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1A5D2-C75C-4AEC-9E0D-23CEB0842A82}"/>
              </a:ext>
            </a:extLst>
          </p:cNvPr>
          <p:cNvSpPr>
            <a:spLocks noChangeAspect="1"/>
          </p:cNvSpPr>
          <p:nvPr/>
        </p:nvSpPr>
        <p:spPr>
          <a:xfrm>
            <a:off x="2179663" y="310827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mule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57260-06BD-4625-B742-AB3D45CF2C4B}"/>
              </a:ext>
            </a:extLst>
          </p:cNvPr>
          <p:cNvSpPr>
            <a:spLocks noChangeAspect="1"/>
          </p:cNvSpPr>
          <p:nvPr/>
        </p:nvSpPr>
        <p:spPr>
          <a:xfrm>
            <a:off x="1970437" y="1690688"/>
            <a:ext cx="2045946" cy="11470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elephant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CC8A-0A70-470B-A5A9-0043960E44AA}"/>
              </a:ext>
            </a:extLst>
          </p:cNvPr>
          <p:cNvSpPr txBox="1"/>
          <p:nvPr/>
        </p:nvSpPr>
        <p:spPr>
          <a:xfrm>
            <a:off x="4390277" y="2505379"/>
            <a:ext cx="164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global</a:t>
            </a:r>
            <a:br>
              <a:rPr lang="de-CH" sz="2400" dirty="0"/>
            </a:br>
            <a:r>
              <a:rPr lang="de-CH" sz="2400" dirty="0"/>
              <a:t>coordinator</a:t>
            </a:r>
            <a:endParaRPr lang="en-C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0244D-C7BE-4450-9DA2-4F57B7F0438F}"/>
              </a:ext>
            </a:extLst>
          </p:cNvPr>
          <p:cNvSpPr txBox="1"/>
          <p:nvPr/>
        </p:nvSpPr>
        <p:spPr>
          <a:xfrm>
            <a:off x="4390277" y="3735568"/>
            <a:ext cx="170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local ingress</a:t>
            </a:r>
            <a:br>
              <a:rPr lang="de-CH" sz="2400" dirty="0"/>
            </a:br>
            <a:r>
              <a:rPr lang="de-CH" sz="2400" dirty="0"/>
              <a:t>switch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DE3E0-57FF-45AA-AC25-866BD4022B72}"/>
              </a:ext>
            </a:extLst>
          </p:cNvPr>
          <p:cNvSpPr txBox="1"/>
          <p:nvPr/>
        </p:nvSpPr>
        <p:spPr>
          <a:xfrm flipH="1">
            <a:off x="1236306" y="3846863"/>
            <a:ext cx="1627492" cy="64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≥</a:t>
            </a:r>
            <a:r>
              <a:rPr lang="de-CH" dirty="0"/>
              <a:t> mule threshold</a:t>
            </a:r>
            <a:endParaRPr lang="en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EAC2F-7B7B-4EF3-BC26-745B60260682}"/>
              </a:ext>
            </a:extLst>
          </p:cNvPr>
          <p:cNvSpPr txBox="1"/>
          <p:nvPr/>
        </p:nvSpPr>
        <p:spPr>
          <a:xfrm flipH="1">
            <a:off x="1236306" y="2627584"/>
            <a:ext cx="162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≥</a:t>
            </a:r>
            <a:r>
              <a:rPr lang="de-CH" dirty="0"/>
              <a:t> report threshold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9609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8A9A-AADE-43C0-ABE5-AC8E8B46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Ingress switches report to </a:t>
            </a:r>
            <a:br>
              <a:rPr lang="de-CH" dirty="0"/>
            </a:br>
            <a:r>
              <a:rPr lang="de-CH" dirty="0"/>
              <a:t>the global coordinator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5379-5A3D-4B72-8D75-F6E68EA4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0" y="5669279"/>
            <a:ext cx="1569720" cy="507683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BA60F50-CA4E-411D-BD5E-81F61D1C18A4}"/>
              </a:ext>
            </a:extLst>
          </p:cNvPr>
          <p:cNvSpPr/>
          <p:nvPr/>
        </p:nvSpPr>
        <p:spPr>
          <a:xfrm>
            <a:off x="2804161" y="2270760"/>
            <a:ext cx="6690360" cy="372332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D5540-7BDD-45E4-9934-E31BBC527EF8}"/>
              </a:ext>
            </a:extLst>
          </p:cNvPr>
          <p:cNvSpPr>
            <a:spLocks noChangeAspect="1"/>
          </p:cNvSpPr>
          <p:nvPr/>
        </p:nvSpPr>
        <p:spPr>
          <a:xfrm>
            <a:off x="2545081" y="388096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5A6C3D-95DE-406C-84F6-5519578AA57B}"/>
              </a:ext>
            </a:extLst>
          </p:cNvPr>
          <p:cNvSpPr>
            <a:spLocks noChangeAspect="1"/>
          </p:cNvSpPr>
          <p:nvPr/>
        </p:nvSpPr>
        <p:spPr>
          <a:xfrm>
            <a:off x="4983481" y="225136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B2FA78-F12F-413A-B208-2AC0528AE512}"/>
              </a:ext>
            </a:extLst>
          </p:cNvPr>
          <p:cNvSpPr>
            <a:spLocks noChangeAspect="1"/>
          </p:cNvSpPr>
          <p:nvPr/>
        </p:nvSpPr>
        <p:spPr>
          <a:xfrm>
            <a:off x="4983481" y="546068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E8BE2D-50A8-48F5-BD75-908DAB1BCAFE}"/>
              </a:ext>
            </a:extLst>
          </p:cNvPr>
          <p:cNvSpPr>
            <a:spLocks noChangeAspect="1"/>
          </p:cNvSpPr>
          <p:nvPr/>
        </p:nvSpPr>
        <p:spPr>
          <a:xfrm>
            <a:off x="8183881" y="2063765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C0A606-4391-457A-8AC2-3DC0CFDD426C}"/>
              </a:ext>
            </a:extLst>
          </p:cNvPr>
          <p:cNvSpPr>
            <a:spLocks noChangeAspect="1"/>
          </p:cNvSpPr>
          <p:nvPr/>
        </p:nvSpPr>
        <p:spPr>
          <a:xfrm>
            <a:off x="8183881" y="4956681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95B421-B40F-4244-AF77-A4170516CD58}"/>
              </a:ext>
            </a:extLst>
          </p:cNvPr>
          <p:cNvSpPr>
            <a:spLocks noChangeAspect="1"/>
          </p:cNvSpPr>
          <p:nvPr/>
        </p:nvSpPr>
        <p:spPr>
          <a:xfrm>
            <a:off x="5897341" y="3685222"/>
            <a:ext cx="899700" cy="8997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8ADED-70E3-471E-9B06-172FC69FB67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049081" y="4132961"/>
            <a:ext cx="2848260" cy="2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34D78-95E0-46FD-BFDC-83CD2AD1AD9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5413672" y="2681552"/>
            <a:ext cx="615427" cy="113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9B0A9C-F000-4CDE-8E96-0D626D5FBBF2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65283" y="2493956"/>
            <a:ext cx="1592407" cy="1323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C70389-6FAA-4AD9-AE87-A8D57E44D28F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665283" y="4453164"/>
            <a:ext cx="1592407" cy="577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457EBA-1828-4974-8AF0-403FBF271F10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5413672" y="4453164"/>
            <a:ext cx="615427" cy="1081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FA7D2DD9-CD03-493A-85F8-F9CBA72C4AB8}"/>
              </a:ext>
            </a:extLst>
          </p:cNvPr>
          <p:cNvSpPr/>
          <p:nvPr/>
        </p:nvSpPr>
        <p:spPr>
          <a:xfrm>
            <a:off x="838200" y="3880961"/>
            <a:ext cx="664291" cy="504001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FCA7AE-AF32-4EDE-82ED-BEF25B02455A}"/>
              </a:ext>
            </a:extLst>
          </p:cNvPr>
          <p:cNvCxnSpPr>
            <a:stCxn id="29" idx="3"/>
            <a:endCxn id="5" idx="2"/>
          </p:cNvCxnSpPr>
          <p:nvPr/>
        </p:nvCxnSpPr>
        <p:spPr>
          <a:xfrm flipV="1">
            <a:off x="1502491" y="4132961"/>
            <a:ext cx="104259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C540CC-229F-4558-9048-3452B566C0A7}"/>
              </a:ext>
            </a:extLst>
          </p:cNvPr>
          <p:cNvSpPr txBox="1"/>
          <p:nvPr/>
        </p:nvSpPr>
        <p:spPr>
          <a:xfrm>
            <a:off x="3479272" y="3249266"/>
            <a:ext cx="230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threshold met</a:t>
            </a:r>
          </a:p>
          <a:p>
            <a:r>
              <a:rPr lang="de-CH" sz="2400" dirty="0">
                <a:sym typeface="Wingdings" panose="05000000000000000000" pitchFamily="2" charset="2"/>
              </a:rPr>
              <a:t>send report</a:t>
            </a:r>
            <a:endParaRPr lang="en-CH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A17B04-C7C0-4CBD-BD6F-7EC1891C2451}"/>
              </a:ext>
            </a:extLst>
          </p:cNvPr>
          <p:cNvSpPr>
            <a:spLocks noChangeAspect="1"/>
          </p:cNvSpPr>
          <p:nvPr/>
        </p:nvSpPr>
        <p:spPr>
          <a:xfrm>
            <a:off x="2545081" y="3880961"/>
            <a:ext cx="504000" cy="504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07C426-1295-4777-8DBF-11BE9ED241CF}"/>
              </a:ext>
            </a:extLst>
          </p:cNvPr>
          <p:cNvSpPr>
            <a:spLocks noChangeAspect="1"/>
          </p:cNvSpPr>
          <p:nvPr/>
        </p:nvSpPr>
        <p:spPr>
          <a:xfrm>
            <a:off x="5897341" y="3685222"/>
            <a:ext cx="899700" cy="899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024143-CBE2-4243-9302-655FEFB51298}"/>
              </a:ext>
            </a:extLst>
          </p:cNvPr>
          <p:cNvSpPr txBox="1"/>
          <p:nvPr/>
        </p:nvSpPr>
        <p:spPr>
          <a:xfrm>
            <a:off x="6825600" y="3504264"/>
            <a:ext cx="2012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enough report</a:t>
            </a:r>
            <a:br>
              <a:rPr lang="de-CH" sz="2400" dirty="0"/>
            </a:br>
            <a:r>
              <a:rPr lang="de-CH" sz="2400" dirty="0">
                <a:sym typeface="Wingdings" panose="05000000000000000000" pitchFamily="2" charset="2"/>
              </a:rPr>
              <a:t>heavy hitter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2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 animBg="1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2226C-E783-4601-9390-F0E2ED9981CC}"/>
              </a:ext>
            </a:extLst>
          </p:cNvPr>
          <p:cNvCxnSpPr>
            <a:cxnSpLocks/>
          </p:cNvCxnSpPr>
          <p:nvPr/>
        </p:nvCxnSpPr>
        <p:spPr>
          <a:xfrm>
            <a:off x="304800" y="3564480"/>
            <a:ext cx="27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Herd saves bandwidth and memory </a:t>
            </a:r>
            <a:br>
              <a:rPr lang="de-CH" dirty="0"/>
            </a:br>
            <a:r>
              <a:rPr lang="de-CH" dirty="0"/>
              <a:t>due to probabilistic reporting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812" y="2328421"/>
            <a:ext cx="5018988" cy="3848542"/>
          </a:xfrm>
        </p:spPr>
        <p:txBody>
          <a:bodyPr/>
          <a:lstStyle/>
          <a:p>
            <a:r>
              <a:rPr lang="de-CH" dirty="0"/>
              <a:t>New flows get sampled with probability </a:t>
            </a:r>
            <a:r>
              <a:rPr lang="de-CH" i="1" dirty="0"/>
              <a:t>s</a:t>
            </a:r>
            <a:endParaRPr lang="de-CH" dirty="0"/>
          </a:p>
          <a:p>
            <a:r>
              <a:rPr lang="de-CH" dirty="0"/>
              <a:t>Mules get reported to the coordinator with probability </a:t>
            </a:r>
            <a:r>
              <a:rPr lang="de-CH" i="1" dirty="0"/>
              <a:t>r</a:t>
            </a:r>
            <a:endParaRPr lang="en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F5D355-D3C4-4452-9384-73A99BF057DF}"/>
              </a:ext>
            </a:extLst>
          </p:cNvPr>
          <p:cNvSpPr>
            <a:spLocks noChangeAspect="1"/>
          </p:cNvSpPr>
          <p:nvPr/>
        </p:nvSpPr>
        <p:spPr>
          <a:xfrm>
            <a:off x="1243742" y="5438274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mouse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8474-B2F7-4F7F-86BE-711E65286950}"/>
              </a:ext>
            </a:extLst>
          </p:cNvPr>
          <p:cNvSpPr>
            <a:spLocks noChangeAspect="1"/>
          </p:cNvSpPr>
          <p:nvPr/>
        </p:nvSpPr>
        <p:spPr>
          <a:xfrm>
            <a:off x="1243742" y="429126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1A5D2-C75C-4AEC-9E0D-23CEB0842A82}"/>
              </a:ext>
            </a:extLst>
          </p:cNvPr>
          <p:cNvSpPr>
            <a:spLocks noChangeAspect="1"/>
          </p:cNvSpPr>
          <p:nvPr/>
        </p:nvSpPr>
        <p:spPr>
          <a:xfrm>
            <a:off x="1243742" y="3108273"/>
            <a:ext cx="1627494" cy="9124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mule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57260-06BD-4625-B742-AB3D45CF2C4B}"/>
              </a:ext>
            </a:extLst>
          </p:cNvPr>
          <p:cNvSpPr>
            <a:spLocks noChangeAspect="1"/>
          </p:cNvSpPr>
          <p:nvPr/>
        </p:nvSpPr>
        <p:spPr>
          <a:xfrm>
            <a:off x="1034516" y="1690688"/>
            <a:ext cx="2045946" cy="11470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elephant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CC8A-0A70-470B-A5A9-0043960E44AA}"/>
              </a:ext>
            </a:extLst>
          </p:cNvPr>
          <p:cNvSpPr txBox="1"/>
          <p:nvPr/>
        </p:nvSpPr>
        <p:spPr>
          <a:xfrm>
            <a:off x="3133967" y="3333647"/>
            <a:ext cx="135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reporting</a:t>
            </a:r>
            <a:endParaRPr lang="en-C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0244D-C7BE-4450-9DA2-4F57B7F0438F}"/>
              </a:ext>
            </a:extLst>
          </p:cNvPr>
          <p:cNvSpPr txBox="1"/>
          <p:nvPr/>
        </p:nvSpPr>
        <p:spPr>
          <a:xfrm>
            <a:off x="3094322" y="5083722"/>
            <a:ext cx="130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42227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8DA9-6777-44BC-9ADA-46AE8B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What if tables are full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40D2DE-ACD6-44DB-A5D7-FFD2DCF03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00384"/>
              </p:ext>
            </p:extLst>
          </p:nvPr>
        </p:nvGraphicFramePr>
        <p:xfrm>
          <a:off x="838200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9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flow13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flow99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flow45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flow10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CFD3E5E-830C-46C6-97CD-01D4C33828BC}"/>
              </a:ext>
            </a:extLst>
          </p:cNvPr>
          <p:cNvSpPr/>
          <p:nvPr/>
        </p:nvSpPr>
        <p:spPr>
          <a:xfrm>
            <a:off x="289507" y="3212996"/>
            <a:ext cx="533181" cy="4320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0C0412BC-DEB0-410D-8E39-2341A5C8B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734050"/>
              </p:ext>
            </p:extLst>
          </p:nvPr>
        </p:nvGraphicFramePr>
        <p:xfrm>
          <a:off x="2965315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8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flow83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flow3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5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flow77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/>
                        <a:t>1</a:t>
                      </a:r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096D7A85-6E71-4A42-9DB9-7D7BE1572C3A}"/>
              </a:ext>
            </a:extLst>
          </p:cNvPr>
          <p:cNvSpPr/>
          <p:nvPr/>
        </p:nvSpPr>
        <p:spPr>
          <a:xfrm>
            <a:off x="2432134" y="2658519"/>
            <a:ext cx="533181" cy="4320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BD7D308E-5E9B-414B-845C-7EEB602D7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711624"/>
              </p:ext>
            </p:extLst>
          </p:nvPr>
        </p:nvGraphicFramePr>
        <p:xfrm>
          <a:off x="9786244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E313EC4A-021A-47E8-83E6-3356294BB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853209"/>
              </p:ext>
            </p:extLst>
          </p:nvPr>
        </p:nvGraphicFramePr>
        <p:xfrm>
          <a:off x="7659129" y="2114893"/>
          <a:ext cx="1402623" cy="26282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77">
                  <a:extLst>
                    <a:ext uri="{9D8B030D-6E8A-4147-A177-3AD203B41FA5}">
                      <a16:colId xmlns:a16="http://schemas.microsoft.com/office/drawing/2014/main" val="32239480"/>
                    </a:ext>
                  </a:extLst>
                </a:gridCol>
                <a:gridCol w="433646">
                  <a:extLst>
                    <a:ext uri="{9D8B030D-6E8A-4147-A177-3AD203B41FA5}">
                      <a16:colId xmlns:a16="http://schemas.microsoft.com/office/drawing/2014/main" val="3844282653"/>
                    </a:ext>
                  </a:extLst>
                </a:gridCol>
              </a:tblGrid>
              <a:tr h="522558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397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9754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5503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673848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66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981FB4-3F2C-4F16-B230-144C4DC0F880}"/>
              </a:ext>
            </a:extLst>
          </p:cNvPr>
          <p:cNvCxnSpPr/>
          <p:nvPr/>
        </p:nvCxnSpPr>
        <p:spPr>
          <a:xfrm>
            <a:off x="4594917" y="3420146"/>
            <a:ext cx="2733472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0DD627-8D3E-4AAA-BABA-E4F64F0DBB2D}"/>
              </a:ext>
            </a:extLst>
          </p:cNvPr>
          <p:cNvSpPr txBox="1"/>
          <p:nvPr/>
        </p:nvSpPr>
        <p:spPr>
          <a:xfrm>
            <a:off x="4783093" y="2751331"/>
            <a:ext cx="235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Reset hash tables</a:t>
            </a:r>
            <a:endParaRPr lang="en-CH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9ED0A-3723-4F0E-88F8-CD40C008E99A}"/>
              </a:ext>
            </a:extLst>
          </p:cNvPr>
          <p:cNvSpPr txBox="1"/>
          <p:nvPr/>
        </p:nvSpPr>
        <p:spPr>
          <a:xfrm>
            <a:off x="838200" y="1653228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1</a:t>
            </a:r>
            <a:endParaRPr lang="en-CH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A78752-AFD1-4020-BBE3-A65EF5D19EE3}"/>
              </a:ext>
            </a:extLst>
          </p:cNvPr>
          <p:cNvSpPr txBox="1"/>
          <p:nvPr/>
        </p:nvSpPr>
        <p:spPr>
          <a:xfrm>
            <a:off x="2965315" y="1652029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2</a:t>
            </a:r>
            <a:endParaRPr lang="en-CH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0AB74-7E0D-41C3-B954-D11CAF51109F}"/>
              </a:ext>
            </a:extLst>
          </p:cNvPr>
          <p:cNvSpPr txBox="1"/>
          <p:nvPr/>
        </p:nvSpPr>
        <p:spPr>
          <a:xfrm>
            <a:off x="7659129" y="1652028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1</a:t>
            </a:r>
            <a:endParaRPr lang="en-CH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BD85FE-5036-4477-ABFF-197A44A11E3E}"/>
              </a:ext>
            </a:extLst>
          </p:cNvPr>
          <p:cNvSpPr txBox="1"/>
          <p:nvPr/>
        </p:nvSpPr>
        <p:spPr>
          <a:xfrm>
            <a:off x="9786243" y="1652027"/>
            <a:ext cx="140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table 2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39214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CA3E-544D-4C31-8D20-B37AE7F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Most flows exhibit spatial locality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2E61-0383-49FB-BC19-BE51873A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613" y="5753675"/>
            <a:ext cx="3523034" cy="739200"/>
          </a:xfrm>
        </p:spPr>
        <p:txBody>
          <a:bodyPr/>
          <a:lstStyle/>
          <a:p>
            <a:endParaRPr lang="en-CH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FE1CB4F-B3F1-497C-82EF-46C8364FE3D1}"/>
              </a:ext>
            </a:extLst>
          </p:cNvPr>
          <p:cNvSpPr/>
          <p:nvPr/>
        </p:nvSpPr>
        <p:spPr>
          <a:xfrm>
            <a:off x="2210775" y="1860520"/>
            <a:ext cx="6690360" cy="372332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08FDC-A439-4C7F-AA14-ABA95568F529}"/>
              </a:ext>
            </a:extLst>
          </p:cNvPr>
          <p:cNvSpPr>
            <a:spLocks noChangeAspect="1"/>
          </p:cNvSpPr>
          <p:nvPr/>
        </p:nvSpPr>
        <p:spPr>
          <a:xfrm>
            <a:off x="3339506" y="2008170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5D1DEC-573B-4B27-B52E-F0B0F6F60A3F}"/>
              </a:ext>
            </a:extLst>
          </p:cNvPr>
          <p:cNvSpPr>
            <a:spLocks noChangeAspect="1"/>
          </p:cNvSpPr>
          <p:nvPr/>
        </p:nvSpPr>
        <p:spPr>
          <a:xfrm>
            <a:off x="1958775" y="3443432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96FAE0-8A08-46F8-A4B0-DEE1C8DE3DF7}"/>
              </a:ext>
            </a:extLst>
          </p:cNvPr>
          <p:cNvSpPr>
            <a:spLocks noChangeAspect="1"/>
          </p:cNvSpPr>
          <p:nvPr/>
        </p:nvSpPr>
        <p:spPr>
          <a:xfrm>
            <a:off x="3679975" y="5079842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EDCA3-054A-495B-B7A6-E42CD9C37BB7}"/>
              </a:ext>
            </a:extLst>
          </p:cNvPr>
          <p:cNvSpPr>
            <a:spLocks noChangeAspect="1"/>
          </p:cNvSpPr>
          <p:nvPr/>
        </p:nvSpPr>
        <p:spPr>
          <a:xfrm>
            <a:off x="6257804" y="1690687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8BD72E-D58B-41D0-9641-A32D50191CAC}"/>
              </a:ext>
            </a:extLst>
          </p:cNvPr>
          <p:cNvSpPr>
            <a:spLocks noChangeAspect="1"/>
          </p:cNvSpPr>
          <p:nvPr/>
        </p:nvSpPr>
        <p:spPr>
          <a:xfrm>
            <a:off x="7143021" y="4827842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D9AB0F-2D51-4C74-A4B4-9EEA7A55AAD2}"/>
              </a:ext>
            </a:extLst>
          </p:cNvPr>
          <p:cNvSpPr>
            <a:spLocks noChangeAspect="1"/>
          </p:cNvSpPr>
          <p:nvPr/>
        </p:nvSpPr>
        <p:spPr>
          <a:xfrm>
            <a:off x="8397135" y="2825293"/>
            <a:ext cx="504000" cy="50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2D967F-9116-46DC-B73B-33FFE2E45DCF}"/>
              </a:ext>
            </a:extLst>
          </p:cNvPr>
          <p:cNvCxnSpPr>
            <a:cxnSpLocks/>
          </p:cNvCxnSpPr>
          <p:nvPr/>
        </p:nvCxnSpPr>
        <p:spPr>
          <a:xfrm flipV="1">
            <a:off x="612843" y="3695432"/>
            <a:ext cx="1345932" cy="26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0261B-C341-4971-97DA-D08CFF9E25CE}"/>
              </a:ext>
            </a:extLst>
          </p:cNvPr>
          <p:cNvCxnSpPr>
            <a:cxnSpLocks/>
          </p:cNvCxnSpPr>
          <p:nvPr/>
        </p:nvCxnSpPr>
        <p:spPr>
          <a:xfrm>
            <a:off x="2791838" y="1838337"/>
            <a:ext cx="701660" cy="191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30DB0B-7784-4079-BCDB-C52859FC0797}"/>
              </a:ext>
            </a:extLst>
          </p:cNvPr>
          <p:cNvCxnSpPr>
            <a:cxnSpLocks/>
          </p:cNvCxnSpPr>
          <p:nvPr/>
        </p:nvCxnSpPr>
        <p:spPr>
          <a:xfrm>
            <a:off x="4003161" y="5566955"/>
            <a:ext cx="432814" cy="853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DA3B0A-0935-4F27-8577-DC1764D63C0B}"/>
              </a:ext>
            </a:extLst>
          </p:cNvPr>
          <p:cNvCxnSpPr>
            <a:cxnSpLocks/>
          </p:cNvCxnSpPr>
          <p:nvPr/>
        </p:nvCxnSpPr>
        <p:spPr>
          <a:xfrm>
            <a:off x="7448313" y="5331842"/>
            <a:ext cx="615427" cy="113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CE9CCA-BE26-4368-B193-56EEF5B23155}"/>
              </a:ext>
            </a:extLst>
          </p:cNvPr>
          <p:cNvCxnSpPr>
            <a:cxnSpLocks/>
          </p:cNvCxnSpPr>
          <p:nvPr/>
        </p:nvCxnSpPr>
        <p:spPr>
          <a:xfrm>
            <a:off x="8901135" y="3077293"/>
            <a:ext cx="1546371" cy="521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589504-ED31-4A27-88C1-F263F8F594E2}"/>
              </a:ext>
            </a:extLst>
          </p:cNvPr>
          <p:cNvCxnSpPr>
            <a:cxnSpLocks/>
          </p:cNvCxnSpPr>
          <p:nvPr/>
        </p:nvCxnSpPr>
        <p:spPr>
          <a:xfrm flipV="1">
            <a:off x="6611849" y="1520854"/>
            <a:ext cx="531172" cy="193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F648CE-78EE-4A17-9723-2AFCB5A29D0B}"/>
              </a:ext>
            </a:extLst>
          </p:cNvPr>
          <p:cNvSpPr/>
          <p:nvPr/>
        </p:nvSpPr>
        <p:spPr>
          <a:xfrm>
            <a:off x="749030" y="1770434"/>
            <a:ext cx="2939282" cy="2167169"/>
          </a:xfrm>
          <a:custGeom>
            <a:avLst/>
            <a:gdLst>
              <a:gd name="connsiteX0" fmla="*/ 2159540 w 2939282"/>
              <a:gd name="connsiteY0" fmla="*/ 0 h 2167169"/>
              <a:gd name="connsiteX1" fmla="*/ 2918298 w 2939282"/>
              <a:gd name="connsiteY1" fmla="*/ 457200 h 2167169"/>
              <a:gd name="connsiteX2" fmla="*/ 1420238 w 2939282"/>
              <a:gd name="connsiteY2" fmla="*/ 1984443 h 2167169"/>
              <a:gd name="connsiteX3" fmla="*/ 0 w 2939282"/>
              <a:gd name="connsiteY3" fmla="*/ 2081719 h 216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282" h="2167169">
                <a:moveTo>
                  <a:pt x="2159540" y="0"/>
                </a:moveTo>
                <a:cubicBezTo>
                  <a:pt x="2600527" y="63230"/>
                  <a:pt x="3041515" y="126460"/>
                  <a:pt x="2918298" y="457200"/>
                </a:cubicBezTo>
                <a:cubicBezTo>
                  <a:pt x="2795081" y="787940"/>
                  <a:pt x="1906621" y="1713690"/>
                  <a:pt x="1420238" y="1984443"/>
                </a:cubicBezTo>
                <a:cubicBezTo>
                  <a:pt x="933855" y="2255196"/>
                  <a:pt x="466927" y="2168457"/>
                  <a:pt x="0" y="2081719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F2283E8-74B4-4925-B073-5865FC065E50}"/>
              </a:ext>
            </a:extLst>
          </p:cNvPr>
          <p:cNvSpPr/>
          <p:nvPr/>
        </p:nvSpPr>
        <p:spPr>
          <a:xfrm rot="17080396">
            <a:off x="641111" y="3742682"/>
            <a:ext cx="184254" cy="19071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128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5E56-D044-4931-81F5-F6C7E918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Test topology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018CF-7A2A-4F28-8F77-0DA77927C072}"/>
              </a:ext>
            </a:extLst>
          </p:cNvPr>
          <p:cNvSpPr/>
          <p:nvPr/>
        </p:nvSpPr>
        <p:spPr>
          <a:xfrm>
            <a:off x="2344366" y="32591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LB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8A10B-A624-44D0-8EDA-6686F06D59E0}"/>
              </a:ext>
            </a:extLst>
          </p:cNvPr>
          <p:cNvSpPr/>
          <p:nvPr/>
        </p:nvSpPr>
        <p:spPr>
          <a:xfrm>
            <a:off x="7876160" y="32591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AG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080C4-85F9-474C-9E4D-2D7661727777}"/>
              </a:ext>
            </a:extLst>
          </p:cNvPr>
          <p:cNvSpPr/>
          <p:nvPr/>
        </p:nvSpPr>
        <p:spPr>
          <a:xfrm>
            <a:off x="5110263" y="2117307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sw2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EA5BB-8938-4668-BE0C-8D5FEF6F03B5}"/>
              </a:ext>
            </a:extLst>
          </p:cNvPr>
          <p:cNvSpPr/>
          <p:nvPr/>
        </p:nvSpPr>
        <p:spPr>
          <a:xfrm>
            <a:off x="5110264" y="32591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sw3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522CC-B4C2-41A0-8FFB-34AE123262D6}"/>
              </a:ext>
            </a:extLst>
          </p:cNvPr>
          <p:cNvSpPr/>
          <p:nvPr/>
        </p:nvSpPr>
        <p:spPr>
          <a:xfrm>
            <a:off x="5110263" y="975439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sw1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1AA41-E114-4C14-914E-A40F888BE831}"/>
              </a:ext>
            </a:extLst>
          </p:cNvPr>
          <p:cNvSpPr/>
          <p:nvPr/>
        </p:nvSpPr>
        <p:spPr>
          <a:xfrm>
            <a:off x="5110262" y="4401043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sw4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0F59C-C929-47AA-9F05-10E8279FAF9E}"/>
              </a:ext>
            </a:extLst>
          </p:cNvPr>
          <p:cNvSpPr/>
          <p:nvPr/>
        </p:nvSpPr>
        <p:spPr>
          <a:xfrm>
            <a:off x="5110262" y="5547775"/>
            <a:ext cx="1157591" cy="84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sw5</a:t>
            </a:r>
            <a:endParaRPr lang="en-CH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C529AD-709A-43D6-AD50-97A4A358C8D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01957" y="1398592"/>
            <a:ext cx="1608306" cy="1860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47B4C-EAE0-40E8-A38C-DB89E11927F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501957" y="3682328"/>
            <a:ext cx="16083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41E325-C270-4099-B1D0-3A25BAF14DF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01957" y="2540460"/>
            <a:ext cx="1608306" cy="961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A0921-07CB-462F-9B99-2122B1540F45}"/>
              </a:ext>
            </a:extLst>
          </p:cNvPr>
          <p:cNvCxnSpPr>
            <a:endCxn id="10" idx="1"/>
          </p:cNvCxnSpPr>
          <p:nvPr/>
        </p:nvCxnSpPr>
        <p:spPr>
          <a:xfrm>
            <a:off x="3501957" y="4100617"/>
            <a:ext cx="1608305" cy="1870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14535B-0966-4221-9D7C-596D8B0ECE7D}"/>
              </a:ext>
            </a:extLst>
          </p:cNvPr>
          <p:cNvCxnSpPr>
            <a:endCxn id="9" idx="1"/>
          </p:cNvCxnSpPr>
          <p:nvPr/>
        </p:nvCxnSpPr>
        <p:spPr>
          <a:xfrm>
            <a:off x="3501957" y="3891473"/>
            <a:ext cx="1608305" cy="93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74D944-8DDD-47B4-9C62-778EF3833EA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267854" y="1398592"/>
            <a:ext cx="1608306" cy="1860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29601B-66AC-41BC-A6DB-CDF4005600E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267855" y="3682328"/>
            <a:ext cx="1608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426D93-A13E-41D4-ADC3-82734ED31A7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67854" y="2540460"/>
            <a:ext cx="1608306" cy="990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19B87A-E794-4FD0-B9F1-FC079BF9BDB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267853" y="3891473"/>
            <a:ext cx="1608305" cy="93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D70939-56F3-46AC-AD9D-178CCE84E45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267853" y="4100617"/>
            <a:ext cx="1608305" cy="1870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4ED184-C79C-496C-B91D-AC4CCCA6D20F}"/>
              </a:ext>
            </a:extLst>
          </p:cNvPr>
          <p:cNvSpPr/>
          <p:nvPr/>
        </p:nvSpPr>
        <p:spPr>
          <a:xfrm>
            <a:off x="708497" y="3254311"/>
            <a:ext cx="846000" cy="8463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h1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962FDB-E26A-4BA7-9A9B-F58EDF06C4A8}"/>
              </a:ext>
            </a:extLst>
          </p:cNvPr>
          <p:cNvSpPr/>
          <p:nvPr/>
        </p:nvSpPr>
        <p:spPr>
          <a:xfrm>
            <a:off x="9796056" y="3249447"/>
            <a:ext cx="846000" cy="8463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h1</a:t>
            </a:r>
            <a:endParaRPr lang="en-CH" sz="24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C875C0-F7CC-4B1B-A930-9502B5E2AB27}"/>
              </a:ext>
            </a:extLst>
          </p:cNvPr>
          <p:cNvCxnSpPr>
            <a:cxnSpLocks/>
            <a:stCxn id="5" idx="3"/>
            <a:endCxn id="46" idx="2"/>
          </p:cNvCxnSpPr>
          <p:nvPr/>
        </p:nvCxnSpPr>
        <p:spPr>
          <a:xfrm flipV="1">
            <a:off x="9033751" y="3672600"/>
            <a:ext cx="762305" cy="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FE434E-6AF3-4AAC-ADA6-43BA6A5EE44B}"/>
              </a:ext>
            </a:extLst>
          </p:cNvPr>
          <p:cNvCxnSpPr>
            <a:cxnSpLocks/>
          </p:cNvCxnSpPr>
          <p:nvPr/>
        </p:nvCxnSpPr>
        <p:spPr>
          <a:xfrm flipV="1">
            <a:off x="1568279" y="3677464"/>
            <a:ext cx="762305" cy="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4125A0-B55B-4FF6-A5C2-DF020652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3749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5E56-D044-4931-81F5-F6C7E918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Test topology</a:t>
            </a:r>
            <a:endParaRPr lang="en-CH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C6C5493-3A64-451F-9FBE-1BF0253B1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34" y="1756676"/>
            <a:ext cx="8617637" cy="40337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A1CF09-4A98-4912-80EA-CB7065CF9CCB}"/>
              </a:ext>
            </a:extLst>
          </p:cNvPr>
          <p:cNvSpPr txBox="1"/>
          <p:nvPr/>
        </p:nvSpPr>
        <p:spPr>
          <a:xfrm>
            <a:off x="5326145" y="1295011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sw1</a:t>
            </a:r>
            <a:endParaRPr lang="en-CH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25137-30F7-4922-94BA-D01FFDBE7D75}"/>
              </a:ext>
            </a:extLst>
          </p:cNvPr>
          <p:cNvSpPr txBox="1"/>
          <p:nvPr/>
        </p:nvSpPr>
        <p:spPr>
          <a:xfrm>
            <a:off x="5326144" y="2224897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sw2</a:t>
            </a:r>
            <a:endParaRPr lang="en-CH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24797-9C9D-4F85-88E1-F9A755208E77}"/>
              </a:ext>
            </a:extLst>
          </p:cNvPr>
          <p:cNvSpPr txBox="1"/>
          <p:nvPr/>
        </p:nvSpPr>
        <p:spPr>
          <a:xfrm>
            <a:off x="5326143" y="3017392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sw3</a:t>
            </a:r>
            <a:endParaRPr lang="en-CH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D3D96F-4465-4AD1-9A75-A33E635B20AB}"/>
              </a:ext>
            </a:extLst>
          </p:cNvPr>
          <p:cNvSpPr txBox="1"/>
          <p:nvPr/>
        </p:nvSpPr>
        <p:spPr>
          <a:xfrm>
            <a:off x="5184742" y="4632539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sw4</a:t>
            </a:r>
            <a:endParaRPr lang="en-CH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5B856-1DF4-4D39-A429-E43DF7C8AA61}"/>
              </a:ext>
            </a:extLst>
          </p:cNvPr>
          <p:cNvSpPr txBox="1"/>
          <p:nvPr/>
        </p:nvSpPr>
        <p:spPr>
          <a:xfrm>
            <a:off x="5184742" y="5661367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sw5</a:t>
            </a:r>
            <a:endParaRPr lang="en-CH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C6BCD-DDA9-41CC-A972-C550C0444FD2}"/>
              </a:ext>
            </a:extLst>
          </p:cNvPr>
          <p:cNvSpPr txBox="1"/>
          <p:nvPr/>
        </p:nvSpPr>
        <p:spPr>
          <a:xfrm>
            <a:off x="1469810" y="278655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h1</a:t>
            </a:r>
            <a:endParaRPr lang="en-CH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2752C-C0FE-4E6B-8C16-F1B2FECF74F9}"/>
              </a:ext>
            </a:extLst>
          </p:cNvPr>
          <p:cNvSpPr txBox="1"/>
          <p:nvPr/>
        </p:nvSpPr>
        <p:spPr>
          <a:xfrm>
            <a:off x="9402710" y="278655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h2</a:t>
            </a:r>
            <a:endParaRPr lang="en-CH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9AB72B-22A7-4490-B4A9-9BA908933561}"/>
              </a:ext>
            </a:extLst>
          </p:cNvPr>
          <p:cNvSpPr txBox="1"/>
          <p:nvPr/>
        </p:nvSpPr>
        <p:spPr>
          <a:xfrm>
            <a:off x="3476798" y="3017392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lb</a:t>
            </a:r>
            <a:endParaRPr lang="en-CH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47AA78-28E6-439B-AD18-0660AA59E3D5}"/>
              </a:ext>
            </a:extLst>
          </p:cNvPr>
          <p:cNvSpPr txBox="1"/>
          <p:nvPr/>
        </p:nvSpPr>
        <p:spPr>
          <a:xfrm>
            <a:off x="7683645" y="296733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ag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68786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Herding the Elephants</vt:lpstr>
      <vt:lpstr>Netword operators need to effectively separate mice from elephant flows</vt:lpstr>
      <vt:lpstr>Who’s who in the Zoo</vt:lpstr>
      <vt:lpstr>Ingress switches report to  the global coordinator</vt:lpstr>
      <vt:lpstr>Herd saves bandwidth and memory  due to probabilistic reporting</vt:lpstr>
      <vt:lpstr>What if tables are full</vt:lpstr>
      <vt:lpstr>Most flows exhibit spatial locality</vt:lpstr>
      <vt:lpstr>Test topology</vt:lpstr>
      <vt:lpstr>Test topology</vt:lpstr>
      <vt:lpstr>Evaluation</vt:lpstr>
      <vt:lpstr>Challenges</vt:lpstr>
      <vt:lpstr>Herding the Elephants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Herding the Elephants</dc:title>
  <dc:creator>STLSldwCFM@student.ethz.ch</dc:creator>
  <cp:lastModifiedBy>STLSldwCFM@student.ethz.ch</cp:lastModifiedBy>
  <cp:revision>25</cp:revision>
  <dcterms:created xsi:type="dcterms:W3CDTF">2019-12-08T10:05:11Z</dcterms:created>
  <dcterms:modified xsi:type="dcterms:W3CDTF">2019-12-09T12:34:06Z</dcterms:modified>
</cp:coreProperties>
</file>