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xml.rels" ContentType="application/vnd.openxmlformats-package.relationships+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fr-CH" sz="4400" spc="-1" strike="noStrike">
                <a:latin typeface="Arial"/>
              </a:rPr>
              <a:t>Cliquez pour déplacer la diapo</a:t>
            </a:r>
            <a:endParaRPr b="0" lang="fr-CH" sz="4400" spc="-1" strike="noStrike">
              <a:latin typeface="Arial"/>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noAutofit/>
          </a:bodyPr>
          <a:p>
            <a:r>
              <a:rPr b="0" lang="fr-CH" sz="2000" spc="-1" strike="noStrike">
                <a:latin typeface="Arial"/>
              </a:rPr>
              <a:t>Cliquez pour modifier le format des notes</a:t>
            </a:r>
            <a:endParaRPr b="0" lang="fr-CH"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noAutofit/>
          </a:bodyPr>
          <a:p>
            <a:r>
              <a:rPr b="0" lang="fr-CH" sz="1400" spc="-1" strike="noStrike">
                <a:latin typeface="Times New Roman"/>
              </a:rPr>
              <a:t>&lt;en-tête&gt;</a:t>
            </a:r>
            <a:endParaRPr b="0" lang="fr-CH"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noAutofit/>
          </a:bodyPr>
          <a:p>
            <a:pPr algn="r"/>
            <a:r>
              <a:rPr b="0" lang="fr-CH" sz="1400" spc="-1" strike="noStrike">
                <a:latin typeface="Times New Roman"/>
              </a:rPr>
              <a:t>&lt;date/heure&gt;</a:t>
            </a:r>
            <a:endParaRPr b="0" lang="fr-CH"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noAutofit/>
          </a:bodyPr>
          <a:p>
            <a:r>
              <a:rPr b="0" lang="fr-CH" sz="1400" spc="-1" strike="noStrike">
                <a:latin typeface="Times New Roman"/>
              </a:rPr>
              <a:t>&lt;pied de page&gt;</a:t>
            </a:r>
            <a:endParaRPr b="0" lang="fr-CH"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F3D0CF0-E2EA-4B42-91F1-01602C27A236}" type="slidenum">
              <a:rPr b="0" lang="fr-CH" sz="1400" spc="-1" strike="noStrike">
                <a:latin typeface="Times New Roman"/>
              </a:rPr>
              <a:t>&lt;numéro&gt;</a:t>
            </a:fld>
            <a:endParaRPr b="0" lang="fr-CH"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420120" y="801720"/>
            <a:ext cx="6719040" cy="4008600"/>
          </a:xfrm>
          <a:prstGeom prst="rect">
            <a:avLst/>
          </a:prstGeom>
        </p:spPr>
      </p:sp>
      <p:sp>
        <p:nvSpPr>
          <p:cNvPr id="135" name="PlaceHolder 2"/>
          <p:cNvSpPr>
            <a:spLocks noGrp="1"/>
          </p:cNvSpPr>
          <p:nvPr>
            <p:ph type="body"/>
          </p:nvPr>
        </p:nvSpPr>
        <p:spPr>
          <a:xfrm>
            <a:off x="755640" y="5078520"/>
            <a:ext cx="6047280" cy="4810680"/>
          </a:xfrm>
          <a:prstGeom prst="rect">
            <a:avLst/>
          </a:prstGeom>
        </p:spPr>
        <p:txBody>
          <a:bodyPr lIns="0" rIns="0" tIns="91440" bIns="91440">
            <a:noAutofit/>
          </a:bodyPr>
          <a:p>
            <a:pPr marL="216000" indent="-216000">
              <a:lnSpc>
                <a:spcPct val="100000"/>
              </a:lnSpc>
              <a:tabLst>
                <a:tab algn="l" pos="0"/>
              </a:tabLst>
            </a:pPr>
            <a:r>
              <a:rPr b="0" lang="fr-FR" sz="1100" spc="-1" strike="noStrike">
                <a:latin typeface="Arial"/>
              </a:rPr>
              <a:t>Colossus computer built in Bletchley Park in 1943. This book was written 36 years later, 42 years ago… so testing has been an art for the majority of time we have had computers.</a:t>
            </a:r>
            <a:endParaRPr b="0" lang="fr-CH" sz="1100" spc="-1" strike="noStrike">
              <a:latin typeface="Arial"/>
            </a:endParaRPr>
          </a:p>
          <a:p>
            <a:pPr marL="216000" indent="-216000">
              <a:lnSpc>
                <a:spcPct val="100000"/>
              </a:lnSpc>
              <a:tabLst>
                <a:tab algn="l" pos="0"/>
              </a:tabLst>
            </a:pPr>
            <a:endParaRPr b="0" lang="fr-CH" sz="1100" spc="-1" strike="noStrike">
              <a:latin typeface="Arial"/>
            </a:endParaRPr>
          </a:p>
          <a:p>
            <a:pPr marL="216000" indent="-216000">
              <a:lnSpc>
                <a:spcPct val="100000"/>
              </a:lnSpc>
              <a:tabLst>
                <a:tab algn="l" pos="0"/>
              </a:tabLst>
            </a:pPr>
            <a:r>
              <a:rPr b="0" lang="fr-FR" sz="1100" spc="-1" strike="noStrike">
                <a:latin typeface="Arial"/>
              </a:rPr>
              <a:t>I really don’t mean “your code is sick”. But everyone needs to accept that “code is sick”.</a:t>
            </a:r>
            <a:endParaRPr b="0" lang="fr-CH"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fr-CH"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fr-CH"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fr-CH"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fr-CH"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fr-CH"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fr-CH"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fr-CH"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fr-CH"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fr-CH"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fr-CH"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fr-CH"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fr-CH"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44"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fr-CH"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46" name="PlaceHolder 2"/>
          <p:cNvSpPr>
            <a:spLocks noGrp="1"/>
          </p:cNvSpPr>
          <p:nvPr>
            <p:ph type="body"/>
          </p:nvPr>
        </p:nvSpPr>
        <p:spPr>
          <a:xfrm>
            <a:off x="504000" y="1326600"/>
            <a:ext cx="9071640" cy="3288240"/>
          </a:xfrm>
          <a:prstGeom prst="rect">
            <a:avLst/>
          </a:prstGeom>
        </p:spPr>
        <p:txBody>
          <a:bodyPr lIns="0" rIns="0" tIns="0" bIns="0">
            <a:normAutofit/>
          </a:bodyPr>
          <a:p>
            <a:endParaRPr b="0" lang="fr-CH"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48" name="PlaceHolder 2"/>
          <p:cNvSpPr>
            <a:spLocks noGrp="1"/>
          </p:cNvSpPr>
          <p:nvPr>
            <p:ph type="body"/>
          </p:nvPr>
        </p:nvSpPr>
        <p:spPr>
          <a:xfrm>
            <a:off x="504000" y="1326600"/>
            <a:ext cx="4426920" cy="3288240"/>
          </a:xfrm>
          <a:prstGeom prst="rect">
            <a:avLst/>
          </a:prstGeom>
        </p:spPr>
        <p:txBody>
          <a:bodyPr lIns="0" rIns="0" tIns="0" bIns="0">
            <a:normAutofit/>
          </a:bodyPr>
          <a:p>
            <a:endParaRPr b="0" lang="fr-CH" sz="3200" spc="-1" strike="noStrike">
              <a:latin typeface="Arial"/>
            </a:endParaRPr>
          </a:p>
        </p:txBody>
      </p:sp>
      <p:sp>
        <p:nvSpPr>
          <p:cNvPr id="49" name="PlaceHolder 3"/>
          <p:cNvSpPr>
            <a:spLocks noGrp="1"/>
          </p:cNvSpPr>
          <p:nvPr>
            <p:ph type="body"/>
          </p:nvPr>
        </p:nvSpPr>
        <p:spPr>
          <a:xfrm>
            <a:off x="5152680" y="1326600"/>
            <a:ext cx="4426920" cy="3288240"/>
          </a:xfrm>
          <a:prstGeom prst="rect">
            <a:avLst/>
          </a:prstGeom>
        </p:spPr>
        <p:txBody>
          <a:bodyPr lIns="0" rIns="0" tIns="0" bIns="0">
            <a:normAutofit/>
          </a:bodyPr>
          <a:p>
            <a:endParaRPr b="0" lang="fr-CH"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fr-CH"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53" name="PlaceHolder 2"/>
          <p:cNvSpPr>
            <a:spLocks noGrp="1"/>
          </p:cNvSpPr>
          <p:nvPr>
            <p:ph type="body"/>
          </p:nvPr>
        </p:nvSpPr>
        <p:spPr>
          <a:xfrm>
            <a:off x="504000" y="1326600"/>
            <a:ext cx="4426920" cy="1568160"/>
          </a:xfrm>
          <a:prstGeom prst="rect">
            <a:avLst/>
          </a:prstGeom>
        </p:spPr>
        <p:txBody>
          <a:bodyPr lIns="0" rIns="0" tIns="0" bIns="0">
            <a:normAutofit/>
          </a:bodyPr>
          <a:p>
            <a:endParaRPr b="0" lang="fr-CH" sz="3200" spc="-1" strike="noStrike">
              <a:latin typeface="Arial"/>
            </a:endParaRPr>
          </a:p>
        </p:txBody>
      </p:sp>
      <p:sp>
        <p:nvSpPr>
          <p:cNvPr id="54" name="PlaceHolder 3"/>
          <p:cNvSpPr>
            <a:spLocks noGrp="1"/>
          </p:cNvSpPr>
          <p:nvPr>
            <p:ph type="body"/>
          </p:nvPr>
        </p:nvSpPr>
        <p:spPr>
          <a:xfrm>
            <a:off x="5152680" y="1326600"/>
            <a:ext cx="4426920" cy="3288240"/>
          </a:xfrm>
          <a:prstGeom prst="rect">
            <a:avLst/>
          </a:prstGeom>
        </p:spPr>
        <p:txBody>
          <a:bodyPr lIns="0" rIns="0" tIns="0" bIns="0">
            <a:normAutofit/>
          </a:bodyPr>
          <a:p>
            <a:endParaRPr b="0" lang="fr-CH" sz="3200" spc="-1" strike="noStrike">
              <a:latin typeface="Arial"/>
            </a:endParaRPr>
          </a:p>
        </p:txBody>
      </p:sp>
      <p:sp>
        <p:nvSpPr>
          <p:cNvPr id="55" name="PlaceHolder 4"/>
          <p:cNvSpPr>
            <a:spLocks noGrp="1"/>
          </p:cNvSpPr>
          <p:nvPr>
            <p:ph type="body"/>
          </p:nvPr>
        </p:nvSpPr>
        <p:spPr>
          <a:xfrm>
            <a:off x="504000" y="3044160"/>
            <a:ext cx="4426920" cy="1568160"/>
          </a:xfrm>
          <a:prstGeom prst="rect">
            <a:avLst/>
          </a:prstGeom>
        </p:spPr>
        <p:txBody>
          <a:bodyPr lIns="0" rIns="0" tIns="0" bIns="0">
            <a:normAutofit/>
          </a:bodyPr>
          <a:p>
            <a:endParaRPr b="0" lang="fr-CH"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fr-CH"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57" name="PlaceHolder 2"/>
          <p:cNvSpPr>
            <a:spLocks noGrp="1"/>
          </p:cNvSpPr>
          <p:nvPr>
            <p:ph type="body"/>
          </p:nvPr>
        </p:nvSpPr>
        <p:spPr>
          <a:xfrm>
            <a:off x="504000" y="1326600"/>
            <a:ext cx="4426920" cy="3288240"/>
          </a:xfrm>
          <a:prstGeom prst="rect">
            <a:avLst/>
          </a:prstGeom>
        </p:spPr>
        <p:txBody>
          <a:bodyPr lIns="0" rIns="0" tIns="0" bIns="0">
            <a:normAutofit/>
          </a:bodyPr>
          <a:p>
            <a:endParaRPr b="0" lang="fr-CH" sz="3200" spc="-1" strike="noStrike">
              <a:latin typeface="Arial"/>
            </a:endParaRPr>
          </a:p>
        </p:txBody>
      </p:sp>
      <p:sp>
        <p:nvSpPr>
          <p:cNvPr id="58" name="PlaceHolder 3"/>
          <p:cNvSpPr>
            <a:spLocks noGrp="1"/>
          </p:cNvSpPr>
          <p:nvPr>
            <p:ph type="body"/>
          </p:nvPr>
        </p:nvSpPr>
        <p:spPr>
          <a:xfrm>
            <a:off x="5152680" y="1326600"/>
            <a:ext cx="4426920" cy="1568160"/>
          </a:xfrm>
          <a:prstGeom prst="rect">
            <a:avLst/>
          </a:prstGeom>
        </p:spPr>
        <p:txBody>
          <a:bodyPr lIns="0" rIns="0" tIns="0" bIns="0">
            <a:normAutofit/>
          </a:bodyPr>
          <a:p>
            <a:endParaRPr b="0" lang="fr-CH" sz="3200" spc="-1" strike="noStrike">
              <a:latin typeface="Arial"/>
            </a:endParaRPr>
          </a:p>
        </p:txBody>
      </p:sp>
      <p:sp>
        <p:nvSpPr>
          <p:cNvPr id="59" name="PlaceHolder 4"/>
          <p:cNvSpPr>
            <a:spLocks noGrp="1"/>
          </p:cNvSpPr>
          <p:nvPr>
            <p:ph type="body"/>
          </p:nvPr>
        </p:nvSpPr>
        <p:spPr>
          <a:xfrm>
            <a:off x="5152680" y="3044160"/>
            <a:ext cx="4426920" cy="1568160"/>
          </a:xfrm>
          <a:prstGeom prst="rect">
            <a:avLst/>
          </a:prstGeom>
        </p:spPr>
        <p:txBody>
          <a:bodyPr lIns="0" rIns="0" tIns="0" bIns="0">
            <a:normAutofit/>
          </a:bodyPr>
          <a:p>
            <a:endParaRPr b="0" lang="fr-CH"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61" name="PlaceHolder 2"/>
          <p:cNvSpPr>
            <a:spLocks noGrp="1"/>
          </p:cNvSpPr>
          <p:nvPr>
            <p:ph type="body"/>
          </p:nvPr>
        </p:nvSpPr>
        <p:spPr>
          <a:xfrm>
            <a:off x="504000" y="1326600"/>
            <a:ext cx="4426920" cy="1568160"/>
          </a:xfrm>
          <a:prstGeom prst="rect">
            <a:avLst/>
          </a:prstGeom>
        </p:spPr>
        <p:txBody>
          <a:bodyPr lIns="0" rIns="0" tIns="0" bIns="0">
            <a:normAutofit/>
          </a:bodyPr>
          <a:p>
            <a:endParaRPr b="0" lang="fr-CH" sz="3200" spc="-1" strike="noStrike">
              <a:latin typeface="Arial"/>
            </a:endParaRPr>
          </a:p>
        </p:txBody>
      </p:sp>
      <p:sp>
        <p:nvSpPr>
          <p:cNvPr id="62" name="PlaceHolder 3"/>
          <p:cNvSpPr>
            <a:spLocks noGrp="1"/>
          </p:cNvSpPr>
          <p:nvPr>
            <p:ph type="body"/>
          </p:nvPr>
        </p:nvSpPr>
        <p:spPr>
          <a:xfrm>
            <a:off x="5152680" y="1326600"/>
            <a:ext cx="4426920" cy="1568160"/>
          </a:xfrm>
          <a:prstGeom prst="rect">
            <a:avLst/>
          </a:prstGeom>
        </p:spPr>
        <p:txBody>
          <a:bodyPr lIns="0" rIns="0" tIns="0" bIns="0">
            <a:normAutofit/>
          </a:bodyPr>
          <a:p>
            <a:endParaRPr b="0" lang="fr-CH" sz="3200" spc="-1" strike="noStrike">
              <a:latin typeface="Arial"/>
            </a:endParaRPr>
          </a:p>
        </p:txBody>
      </p:sp>
      <p:sp>
        <p:nvSpPr>
          <p:cNvPr id="63" name="PlaceHolder 4"/>
          <p:cNvSpPr>
            <a:spLocks noGrp="1"/>
          </p:cNvSpPr>
          <p:nvPr>
            <p:ph type="body"/>
          </p:nvPr>
        </p:nvSpPr>
        <p:spPr>
          <a:xfrm>
            <a:off x="504000" y="3044160"/>
            <a:ext cx="9071640" cy="1568160"/>
          </a:xfrm>
          <a:prstGeom prst="rect">
            <a:avLst/>
          </a:prstGeom>
        </p:spPr>
        <p:txBody>
          <a:bodyPr lIns="0" rIns="0" tIns="0" bIns="0">
            <a:normAutofit/>
          </a:bodyPr>
          <a:p>
            <a:endParaRPr b="0" lang="fr-CH"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65" name="PlaceHolder 2"/>
          <p:cNvSpPr>
            <a:spLocks noGrp="1"/>
          </p:cNvSpPr>
          <p:nvPr>
            <p:ph type="body"/>
          </p:nvPr>
        </p:nvSpPr>
        <p:spPr>
          <a:xfrm>
            <a:off x="504000" y="1326600"/>
            <a:ext cx="9071640" cy="1568160"/>
          </a:xfrm>
          <a:prstGeom prst="rect">
            <a:avLst/>
          </a:prstGeom>
        </p:spPr>
        <p:txBody>
          <a:bodyPr lIns="0" rIns="0" tIns="0" bIns="0">
            <a:normAutofit/>
          </a:bodyPr>
          <a:p>
            <a:endParaRPr b="0" lang="fr-CH" sz="3200" spc="-1" strike="noStrike">
              <a:latin typeface="Arial"/>
            </a:endParaRPr>
          </a:p>
        </p:txBody>
      </p:sp>
      <p:sp>
        <p:nvSpPr>
          <p:cNvPr id="66" name="PlaceHolder 3"/>
          <p:cNvSpPr>
            <a:spLocks noGrp="1"/>
          </p:cNvSpPr>
          <p:nvPr>
            <p:ph type="body"/>
          </p:nvPr>
        </p:nvSpPr>
        <p:spPr>
          <a:xfrm>
            <a:off x="504000" y="3044160"/>
            <a:ext cx="9071640" cy="1568160"/>
          </a:xfrm>
          <a:prstGeom prst="rect">
            <a:avLst/>
          </a:prstGeom>
        </p:spPr>
        <p:txBody>
          <a:bodyPr lIns="0" rIns="0" tIns="0" bIns="0">
            <a:normAutofit/>
          </a:bodyPr>
          <a:p>
            <a:endParaRPr b="0" lang="fr-CH"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68" name="PlaceHolder 2"/>
          <p:cNvSpPr>
            <a:spLocks noGrp="1"/>
          </p:cNvSpPr>
          <p:nvPr>
            <p:ph type="body"/>
          </p:nvPr>
        </p:nvSpPr>
        <p:spPr>
          <a:xfrm>
            <a:off x="504000" y="1326600"/>
            <a:ext cx="4426920" cy="1568160"/>
          </a:xfrm>
          <a:prstGeom prst="rect">
            <a:avLst/>
          </a:prstGeom>
        </p:spPr>
        <p:txBody>
          <a:bodyPr lIns="0" rIns="0" tIns="0" bIns="0">
            <a:normAutofit/>
          </a:bodyPr>
          <a:p>
            <a:endParaRPr b="0" lang="fr-CH" sz="3200" spc="-1" strike="noStrike">
              <a:latin typeface="Arial"/>
            </a:endParaRPr>
          </a:p>
        </p:txBody>
      </p:sp>
      <p:sp>
        <p:nvSpPr>
          <p:cNvPr id="69" name="PlaceHolder 3"/>
          <p:cNvSpPr>
            <a:spLocks noGrp="1"/>
          </p:cNvSpPr>
          <p:nvPr>
            <p:ph type="body"/>
          </p:nvPr>
        </p:nvSpPr>
        <p:spPr>
          <a:xfrm>
            <a:off x="5152680" y="1326600"/>
            <a:ext cx="4426920" cy="1568160"/>
          </a:xfrm>
          <a:prstGeom prst="rect">
            <a:avLst/>
          </a:prstGeom>
        </p:spPr>
        <p:txBody>
          <a:bodyPr lIns="0" rIns="0" tIns="0" bIns="0">
            <a:normAutofit/>
          </a:bodyPr>
          <a:p>
            <a:endParaRPr b="0" lang="fr-CH" sz="3200" spc="-1" strike="noStrike">
              <a:latin typeface="Arial"/>
            </a:endParaRPr>
          </a:p>
        </p:txBody>
      </p:sp>
      <p:sp>
        <p:nvSpPr>
          <p:cNvPr id="70" name="PlaceHolder 4"/>
          <p:cNvSpPr>
            <a:spLocks noGrp="1"/>
          </p:cNvSpPr>
          <p:nvPr>
            <p:ph type="body"/>
          </p:nvPr>
        </p:nvSpPr>
        <p:spPr>
          <a:xfrm>
            <a:off x="504000" y="3044160"/>
            <a:ext cx="4426920" cy="1568160"/>
          </a:xfrm>
          <a:prstGeom prst="rect">
            <a:avLst/>
          </a:prstGeom>
        </p:spPr>
        <p:txBody>
          <a:bodyPr lIns="0" rIns="0" tIns="0" bIns="0">
            <a:normAutofit/>
          </a:bodyPr>
          <a:p>
            <a:endParaRPr b="0" lang="fr-CH" sz="3200" spc="-1" strike="noStrike">
              <a:latin typeface="Arial"/>
            </a:endParaRPr>
          </a:p>
        </p:txBody>
      </p:sp>
      <p:sp>
        <p:nvSpPr>
          <p:cNvPr id="71" name="PlaceHolder 5"/>
          <p:cNvSpPr>
            <a:spLocks noGrp="1"/>
          </p:cNvSpPr>
          <p:nvPr>
            <p:ph type="body"/>
          </p:nvPr>
        </p:nvSpPr>
        <p:spPr>
          <a:xfrm>
            <a:off x="5152680" y="3044160"/>
            <a:ext cx="4426920" cy="1568160"/>
          </a:xfrm>
          <a:prstGeom prst="rect">
            <a:avLst/>
          </a:prstGeom>
        </p:spPr>
        <p:txBody>
          <a:bodyPr lIns="0" rIns="0" tIns="0" bIns="0">
            <a:normAutofit/>
          </a:bodyPr>
          <a:p>
            <a:endParaRPr b="0" lang="fr-CH"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73" name="PlaceHolder 2"/>
          <p:cNvSpPr>
            <a:spLocks noGrp="1"/>
          </p:cNvSpPr>
          <p:nvPr>
            <p:ph type="body"/>
          </p:nvPr>
        </p:nvSpPr>
        <p:spPr>
          <a:xfrm>
            <a:off x="504000" y="1326600"/>
            <a:ext cx="2920680" cy="1568160"/>
          </a:xfrm>
          <a:prstGeom prst="rect">
            <a:avLst/>
          </a:prstGeom>
        </p:spPr>
        <p:txBody>
          <a:bodyPr lIns="0" rIns="0" tIns="0" bIns="0">
            <a:normAutofit/>
          </a:bodyPr>
          <a:p>
            <a:endParaRPr b="0" lang="fr-CH" sz="3200" spc="-1" strike="noStrike">
              <a:latin typeface="Arial"/>
            </a:endParaRPr>
          </a:p>
        </p:txBody>
      </p:sp>
      <p:sp>
        <p:nvSpPr>
          <p:cNvPr id="74" name="PlaceHolder 3"/>
          <p:cNvSpPr>
            <a:spLocks noGrp="1"/>
          </p:cNvSpPr>
          <p:nvPr>
            <p:ph type="body"/>
          </p:nvPr>
        </p:nvSpPr>
        <p:spPr>
          <a:xfrm>
            <a:off x="3571200" y="1326600"/>
            <a:ext cx="2920680" cy="1568160"/>
          </a:xfrm>
          <a:prstGeom prst="rect">
            <a:avLst/>
          </a:prstGeom>
        </p:spPr>
        <p:txBody>
          <a:bodyPr lIns="0" rIns="0" tIns="0" bIns="0">
            <a:normAutofit/>
          </a:bodyPr>
          <a:p>
            <a:endParaRPr b="0" lang="fr-CH" sz="3200" spc="-1" strike="noStrike">
              <a:latin typeface="Arial"/>
            </a:endParaRPr>
          </a:p>
        </p:txBody>
      </p:sp>
      <p:sp>
        <p:nvSpPr>
          <p:cNvPr id="75" name="PlaceHolder 4"/>
          <p:cNvSpPr>
            <a:spLocks noGrp="1"/>
          </p:cNvSpPr>
          <p:nvPr>
            <p:ph type="body"/>
          </p:nvPr>
        </p:nvSpPr>
        <p:spPr>
          <a:xfrm>
            <a:off x="6638040" y="1326600"/>
            <a:ext cx="2920680" cy="1568160"/>
          </a:xfrm>
          <a:prstGeom prst="rect">
            <a:avLst/>
          </a:prstGeom>
        </p:spPr>
        <p:txBody>
          <a:bodyPr lIns="0" rIns="0" tIns="0" bIns="0">
            <a:normAutofit/>
          </a:bodyPr>
          <a:p>
            <a:endParaRPr b="0" lang="fr-CH" sz="3200" spc="-1" strike="noStrike">
              <a:latin typeface="Arial"/>
            </a:endParaRPr>
          </a:p>
        </p:txBody>
      </p:sp>
      <p:sp>
        <p:nvSpPr>
          <p:cNvPr id="76" name="PlaceHolder 5"/>
          <p:cNvSpPr>
            <a:spLocks noGrp="1"/>
          </p:cNvSpPr>
          <p:nvPr>
            <p:ph type="body"/>
          </p:nvPr>
        </p:nvSpPr>
        <p:spPr>
          <a:xfrm>
            <a:off x="504000" y="3044160"/>
            <a:ext cx="2920680" cy="1568160"/>
          </a:xfrm>
          <a:prstGeom prst="rect">
            <a:avLst/>
          </a:prstGeom>
        </p:spPr>
        <p:txBody>
          <a:bodyPr lIns="0" rIns="0" tIns="0" bIns="0">
            <a:normAutofit/>
          </a:bodyPr>
          <a:p>
            <a:endParaRPr b="0" lang="fr-CH" sz="3200" spc="-1" strike="noStrike">
              <a:latin typeface="Arial"/>
            </a:endParaRPr>
          </a:p>
        </p:txBody>
      </p:sp>
      <p:sp>
        <p:nvSpPr>
          <p:cNvPr id="77" name="PlaceHolder 6"/>
          <p:cNvSpPr>
            <a:spLocks noGrp="1"/>
          </p:cNvSpPr>
          <p:nvPr>
            <p:ph type="body"/>
          </p:nvPr>
        </p:nvSpPr>
        <p:spPr>
          <a:xfrm>
            <a:off x="3571200" y="3044160"/>
            <a:ext cx="2920680" cy="1568160"/>
          </a:xfrm>
          <a:prstGeom prst="rect">
            <a:avLst/>
          </a:prstGeom>
        </p:spPr>
        <p:txBody>
          <a:bodyPr lIns="0" rIns="0" tIns="0" bIns="0">
            <a:normAutofit/>
          </a:bodyPr>
          <a:p>
            <a:endParaRPr b="0" lang="fr-CH" sz="3200" spc="-1" strike="noStrike">
              <a:latin typeface="Arial"/>
            </a:endParaRPr>
          </a:p>
        </p:txBody>
      </p:sp>
      <p:sp>
        <p:nvSpPr>
          <p:cNvPr id="78" name="PlaceHolder 7"/>
          <p:cNvSpPr>
            <a:spLocks noGrp="1"/>
          </p:cNvSpPr>
          <p:nvPr>
            <p:ph type="body"/>
          </p:nvPr>
        </p:nvSpPr>
        <p:spPr>
          <a:xfrm>
            <a:off x="6638040" y="3044160"/>
            <a:ext cx="2920680" cy="1568160"/>
          </a:xfrm>
          <a:prstGeom prst="rect">
            <a:avLst/>
          </a:prstGeom>
        </p:spPr>
        <p:txBody>
          <a:bodyPr lIns="0" rIns="0" tIns="0" bIns="0">
            <a:normAutofit/>
          </a:bodyPr>
          <a:p>
            <a:endParaRPr b="0" lang="fr-CH"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fr-CH"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fr-CH"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fr-CH"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fr-CH"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fr-CH"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fr-CH"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fr-CH"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fr-CH"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fr-CH"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fr-CH"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fr-CH"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fr-CH"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fr-CH"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fr-CH"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fr-CH" sz="4400" spc="-1" strike="noStrike">
                <a:latin typeface="Arial"/>
              </a:rPr>
              <a:t>Cliquez pour éditer le format du texte-titre</a:t>
            </a:r>
            <a:endParaRPr b="0" lang="fr-CH"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CH" sz="3200" spc="-1" strike="noStrike">
                <a:latin typeface="Arial"/>
              </a:rPr>
              <a:t>Cliquez pour éditer le format du plan de texte</a:t>
            </a:r>
            <a:endParaRPr b="0" lang="fr-CH" sz="3200" spc="-1" strike="noStrike">
              <a:latin typeface="Arial"/>
            </a:endParaRPr>
          </a:p>
          <a:p>
            <a:pPr lvl="1" marL="864000" indent="-324000">
              <a:spcBef>
                <a:spcPts val="1134"/>
              </a:spcBef>
              <a:buClr>
                <a:srgbClr val="000000"/>
              </a:buClr>
              <a:buSzPct val="75000"/>
              <a:buFont typeface="Symbol" charset="2"/>
              <a:buChar char=""/>
            </a:pPr>
            <a:r>
              <a:rPr b="0" lang="fr-CH" sz="2800" spc="-1" strike="noStrike">
                <a:latin typeface="Arial"/>
              </a:rPr>
              <a:t>Second niveau de plan</a:t>
            </a:r>
            <a:endParaRPr b="0" lang="fr-CH" sz="2800" spc="-1" strike="noStrike">
              <a:latin typeface="Arial"/>
            </a:endParaRPr>
          </a:p>
          <a:p>
            <a:pPr lvl="2" marL="1296000" indent="-288000">
              <a:spcBef>
                <a:spcPts val="850"/>
              </a:spcBef>
              <a:buClr>
                <a:srgbClr val="000000"/>
              </a:buClr>
              <a:buSzPct val="45000"/>
              <a:buFont typeface="Wingdings" charset="2"/>
              <a:buChar char=""/>
            </a:pPr>
            <a:r>
              <a:rPr b="0" lang="fr-CH" sz="2400" spc="-1" strike="noStrike">
                <a:latin typeface="Arial"/>
              </a:rPr>
              <a:t>Troisième niveau de plan</a:t>
            </a:r>
            <a:endParaRPr b="0" lang="fr-CH" sz="2400" spc="-1" strike="noStrike">
              <a:latin typeface="Arial"/>
            </a:endParaRPr>
          </a:p>
          <a:p>
            <a:pPr lvl="3" marL="1728000" indent="-216000">
              <a:spcBef>
                <a:spcPts val="567"/>
              </a:spcBef>
              <a:buClr>
                <a:srgbClr val="000000"/>
              </a:buClr>
              <a:buSzPct val="75000"/>
              <a:buFont typeface="Symbol" charset="2"/>
              <a:buChar char=""/>
            </a:pPr>
            <a:r>
              <a:rPr b="0" lang="fr-CH" sz="2000" spc="-1" strike="noStrike">
                <a:latin typeface="Arial"/>
              </a:rPr>
              <a:t>Quatrième niveau de plan</a:t>
            </a:r>
            <a:endParaRPr b="0" lang="fr-CH" sz="2000" spc="-1" strike="noStrike">
              <a:latin typeface="Arial"/>
            </a:endParaRPr>
          </a:p>
          <a:p>
            <a:pPr lvl="4" marL="2160000" indent="-216000">
              <a:spcBef>
                <a:spcPts val="283"/>
              </a:spcBef>
              <a:buClr>
                <a:srgbClr val="000000"/>
              </a:buClr>
              <a:buSzPct val="45000"/>
              <a:buFont typeface="Wingdings" charset="2"/>
              <a:buChar char=""/>
            </a:pPr>
            <a:r>
              <a:rPr b="0" lang="fr-CH" sz="2000" spc="-1" strike="noStrike">
                <a:latin typeface="Arial"/>
              </a:rPr>
              <a:t>Cinquième niveau de plan</a:t>
            </a:r>
            <a:endParaRPr b="0" lang="fr-CH" sz="2000" spc="-1" strike="noStrike">
              <a:latin typeface="Arial"/>
            </a:endParaRPr>
          </a:p>
          <a:p>
            <a:pPr lvl="5" marL="2592000" indent="-216000">
              <a:spcBef>
                <a:spcPts val="283"/>
              </a:spcBef>
              <a:buClr>
                <a:srgbClr val="000000"/>
              </a:buClr>
              <a:buSzPct val="45000"/>
              <a:buFont typeface="Wingdings" charset="2"/>
              <a:buChar char=""/>
            </a:pPr>
            <a:r>
              <a:rPr b="0" lang="fr-CH" sz="2000" spc="-1" strike="noStrike">
                <a:latin typeface="Arial"/>
              </a:rPr>
              <a:t>Sixième niveau de plan</a:t>
            </a:r>
            <a:endParaRPr b="0" lang="fr-CH" sz="2000" spc="-1" strike="noStrike">
              <a:latin typeface="Arial"/>
            </a:endParaRPr>
          </a:p>
          <a:p>
            <a:pPr lvl="6" marL="3024000" indent="-216000">
              <a:spcBef>
                <a:spcPts val="283"/>
              </a:spcBef>
              <a:buClr>
                <a:srgbClr val="000000"/>
              </a:buClr>
              <a:buSzPct val="45000"/>
              <a:buFont typeface="Wingdings" charset="2"/>
              <a:buChar char=""/>
            </a:pPr>
            <a:r>
              <a:rPr b="0" lang="fr-CH" sz="2000" spc="-1" strike="noStrike">
                <a:latin typeface="Arial"/>
              </a:rPr>
              <a:t>Septième niveau de plan</a:t>
            </a:r>
            <a:endParaRPr b="0" lang="fr-CH"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fr-CH" sz="1400" spc="-1" strike="noStrike">
                <a:latin typeface="Times New Roman"/>
              </a:rPr>
              <a:t>&lt;date/heure&gt;</a:t>
            </a:r>
            <a:endParaRPr b="0" lang="fr-CH"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fr-CH" sz="1400" spc="-1" strike="noStrike">
                <a:latin typeface="Times New Roman"/>
              </a:rPr>
              <a:t>&lt;pied de page&gt;</a:t>
            </a:r>
            <a:endParaRPr b="0" lang="fr-CH"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6597D499-45D0-422C-A3D4-C33040E89A72}" type="slidenum">
              <a:rPr b="0" lang="fr-CH" sz="1400" spc="-1" strike="noStrike">
                <a:latin typeface="Times New Roman"/>
              </a:rPr>
              <a:t>&lt;numéro&gt;</a:t>
            </a:fld>
            <a:endParaRPr b="0" lang="fr-CH"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43440" y="490320"/>
            <a:ext cx="9392040" cy="630720"/>
          </a:xfrm>
          <a:prstGeom prst="rect">
            <a:avLst/>
          </a:prstGeom>
        </p:spPr>
        <p:txBody>
          <a:bodyPr lIns="0" rIns="0" tIns="0" bIns="0" anchor="ctr">
            <a:noAutofit/>
          </a:bodyPr>
          <a:p>
            <a:pPr algn="ctr"/>
            <a:r>
              <a:rPr b="0" lang="fr-CH" sz="1800" spc="-1" strike="noStrike">
                <a:latin typeface="Arial"/>
              </a:rPr>
              <a:t>Cliquez pour éditer le format du texte-titre</a:t>
            </a:r>
            <a:endParaRPr b="0" lang="fr-CH" sz="1800" spc="-1" strike="noStrike">
              <a:latin typeface="Arial"/>
            </a:endParaRPr>
          </a:p>
        </p:txBody>
      </p:sp>
      <p:sp>
        <p:nvSpPr>
          <p:cNvPr id="42" name="PlaceHolder 2"/>
          <p:cNvSpPr>
            <a:spLocks noGrp="1"/>
          </p:cNvSpPr>
          <p:nvPr>
            <p:ph type="body"/>
          </p:nvPr>
        </p:nvSpPr>
        <p:spPr>
          <a:xfrm>
            <a:off x="343440" y="1270080"/>
            <a:ext cx="9392040" cy="3765240"/>
          </a:xfrm>
          <a:prstGeom prst="rect">
            <a:avLst/>
          </a:prstGeom>
        </p:spPr>
        <p:txBody>
          <a:bodyPr lIns="0" rIns="0" tIns="0" bIns="0">
            <a:normAutofit/>
          </a:bodyPr>
          <a:p>
            <a:pPr marL="432000" indent="-324000" algn="ctr">
              <a:spcBef>
                <a:spcPts val="1559"/>
              </a:spcBef>
              <a:buClr>
                <a:srgbClr val="000000"/>
              </a:buClr>
              <a:buSzPct val="45000"/>
              <a:buFont typeface="Wingdings" charset="2"/>
              <a:buChar char=""/>
            </a:pPr>
            <a:r>
              <a:rPr b="0" lang="fr-CH" sz="1800" spc="-1" strike="noStrike">
                <a:latin typeface="Arial"/>
              </a:rPr>
              <a:t>Cliquez pour éditer le format du plan de texte</a:t>
            </a:r>
            <a:endParaRPr b="0" lang="fr-CH" sz="1800" spc="-1" strike="noStrike">
              <a:latin typeface="Arial"/>
            </a:endParaRPr>
          </a:p>
          <a:p>
            <a:pPr lvl="1" marL="864000" indent="-324000" algn="ctr">
              <a:spcBef>
                <a:spcPts val="1247"/>
              </a:spcBef>
              <a:buClr>
                <a:srgbClr val="000000"/>
              </a:buClr>
              <a:buSzPct val="75000"/>
              <a:buFont typeface="Symbol" charset="2"/>
              <a:buChar char=""/>
            </a:pPr>
            <a:r>
              <a:rPr b="0" lang="fr-CH" sz="1800" spc="-1" strike="noStrike">
                <a:latin typeface="Arial"/>
              </a:rPr>
              <a:t>Second niveau de plan</a:t>
            </a:r>
            <a:endParaRPr b="0" lang="fr-CH" sz="1800" spc="-1" strike="noStrike">
              <a:latin typeface="Arial"/>
            </a:endParaRPr>
          </a:p>
          <a:p>
            <a:pPr lvl="2" marL="1296000" indent="-288000" algn="ctr">
              <a:spcBef>
                <a:spcPts val="935"/>
              </a:spcBef>
              <a:buClr>
                <a:srgbClr val="000000"/>
              </a:buClr>
              <a:buSzPct val="45000"/>
              <a:buFont typeface="Wingdings" charset="2"/>
              <a:buChar char=""/>
            </a:pPr>
            <a:r>
              <a:rPr b="0" lang="fr-CH" sz="1800" spc="-1" strike="noStrike">
                <a:latin typeface="Arial"/>
              </a:rPr>
              <a:t>Troisième niveau de plan</a:t>
            </a:r>
            <a:endParaRPr b="0" lang="fr-CH" sz="1800" spc="-1" strike="noStrike">
              <a:latin typeface="Arial"/>
            </a:endParaRPr>
          </a:p>
          <a:p>
            <a:pPr lvl="3" marL="1728000" indent="-216000" algn="ctr">
              <a:spcBef>
                <a:spcPts val="624"/>
              </a:spcBef>
              <a:buClr>
                <a:srgbClr val="000000"/>
              </a:buClr>
              <a:buSzPct val="75000"/>
              <a:buFont typeface="Symbol" charset="2"/>
              <a:buChar char=""/>
            </a:pPr>
            <a:r>
              <a:rPr b="0" lang="fr-CH" sz="1800" spc="-1" strike="noStrike">
                <a:latin typeface="Arial"/>
              </a:rPr>
              <a:t>Quatrième niveau de plan</a:t>
            </a:r>
            <a:endParaRPr b="0" lang="fr-CH" sz="1800" spc="-1" strike="noStrike">
              <a:latin typeface="Arial"/>
            </a:endParaRPr>
          </a:p>
          <a:p>
            <a:pPr lvl="4" marL="2160000" indent="-216000" algn="ctr">
              <a:spcBef>
                <a:spcPts val="312"/>
              </a:spcBef>
              <a:buClr>
                <a:srgbClr val="000000"/>
              </a:buClr>
              <a:buSzPct val="45000"/>
              <a:buFont typeface="Wingdings" charset="2"/>
              <a:buChar char=""/>
            </a:pPr>
            <a:r>
              <a:rPr b="0" lang="fr-CH" sz="1800" spc="-1" strike="noStrike">
                <a:latin typeface="Arial"/>
              </a:rPr>
              <a:t>Cinquième niveau de plan</a:t>
            </a:r>
            <a:endParaRPr b="0" lang="fr-CH" sz="1800" spc="-1" strike="noStrike">
              <a:latin typeface="Arial"/>
            </a:endParaRPr>
          </a:p>
          <a:p>
            <a:pPr lvl="5" marL="2592000" indent="-216000" algn="ctr">
              <a:spcBef>
                <a:spcPts val="312"/>
              </a:spcBef>
              <a:buClr>
                <a:srgbClr val="000000"/>
              </a:buClr>
              <a:buSzPct val="45000"/>
              <a:buFont typeface="Wingdings" charset="2"/>
              <a:buChar char=""/>
            </a:pPr>
            <a:r>
              <a:rPr b="0" lang="fr-CH" sz="1800" spc="-1" strike="noStrike">
                <a:latin typeface="Arial"/>
              </a:rPr>
              <a:t>Sixième niveau de plan</a:t>
            </a:r>
            <a:endParaRPr b="0" lang="fr-CH" sz="1800" spc="-1" strike="noStrike">
              <a:latin typeface="Arial"/>
            </a:endParaRPr>
          </a:p>
          <a:p>
            <a:pPr lvl="6" marL="3024000" indent="-216000" algn="ctr">
              <a:spcBef>
                <a:spcPts val="312"/>
              </a:spcBef>
              <a:buClr>
                <a:srgbClr val="000000"/>
              </a:buClr>
              <a:buSzPct val="45000"/>
              <a:buFont typeface="Wingdings" charset="2"/>
              <a:buChar char=""/>
            </a:pPr>
            <a:r>
              <a:rPr b="0" lang="fr-CH" sz="1800" spc="-1" strike="noStrike">
                <a:latin typeface="Arial"/>
              </a:rPr>
              <a:t>Septième niveau de plan</a:t>
            </a:r>
            <a:endParaRPr b="0" lang="fr-CH"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32000" y="2077560"/>
            <a:ext cx="9071640" cy="946440"/>
          </a:xfrm>
          <a:prstGeom prst="rect">
            <a:avLst/>
          </a:prstGeom>
          <a:noFill/>
          <a:ln>
            <a:noFill/>
          </a:ln>
        </p:spPr>
        <p:txBody>
          <a:bodyPr lIns="0" rIns="0" tIns="0" bIns="0" anchor="ctr">
            <a:noAutofit/>
          </a:bodyPr>
          <a:p>
            <a:pPr algn="ctr"/>
            <a:r>
              <a:rPr b="0" lang="fr-CH" sz="4400" spc="-1" strike="noStrike">
                <a:latin typeface="Arial"/>
              </a:rPr>
              <a:t>Test Driven Development</a:t>
            </a:r>
            <a:endParaRPr b="0" lang="fr-CH"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Exemple simple (2) → échec test</a:t>
            </a:r>
            <a:endParaRPr b="0" lang="fr-CH" sz="4400" spc="-1" strike="noStrike">
              <a:latin typeface="Arial"/>
            </a:endParaRPr>
          </a:p>
        </p:txBody>
      </p:sp>
      <p:sp>
        <p:nvSpPr>
          <p:cNvPr id="120"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CH" sz="3200" spc="-1" strike="noStrike">
                <a:latin typeface="Arial"/>
              </a:rPr>
              <a:t>&gt;&gt; pytest first_test.py</a:t>
            </a:r>
            <a:endParaRPr b="0" lang="fr-CH" sz="3200" spc="-1" strike="noStrike">
              <a:latin typeface="Arial"/>
            </a:endParaRPr>
          </a:p>
        </p:txBody>
      </p:sp>
      <p:pic>
        <p:nvPicPr>
          <p:cNvPr id="121" name="" descr=""/>
          <p:cNvPicPr/>
          <p:nvPr/>
        </p:nvPicPr>
        <p:blipFill>
          <a:blip r:embed="rId1"/>
          <a:srcRect l="1745" t="24160" r="396" b="5993"/>
          <a:stretch/>
        </p:blipFill>
        <p:spPr>
          <a:xfrm>
            <a:off x="371880" y="1800000"/>
            <a:ext cx="9432000" cy="37864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Exemple (3)</a:t>
            </a:r>
            <a:endParaRPr b="0" lang="fr-CH" sz="4400" spc="-1" strike="noStrike">
              <a:latin typeface="Arial"/>
            </a:endParaRPr>
          </a:p>
        </p:txBody>
      </p:sp>
      <p:sp>
        <p:nvSpPr>
          <p:cNvPr id="123" name="TextShape 2"/>
          <p:cNvSpPr txBox="1"/>
          <p:nvPr/>
        </p:nvSpPr>
        <p:spPr>
          <a:xfrm>
            <a:off x="432000" y="1326600"/>
            <a:ext cx="446400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CH" sz="3200" spc="-1" strike="noStrike">
                <a:latin typeface="Arial"/>
              </a:rPr>
              <a:t>Écriture du code</a:t>
            </a:r>
            <a:endParaRPr b="0" lang="fr-CH" sz="3200" spc="-1" strike="noStrike">
              <a:latin typeface="Arial"/>
            </a:endParaRPr>
          </a:p>
        </p:txBody>
      </p:sp>
      <p:pic>
        <p:nvPicPr>
          <p:cNvPr id="124" name="" descr=""/>
          <p:cNvPicPr/>
          <p:nvPr/>
        </p:nvPicPr>
        <p:blipFill>
          <a:blip r:embed="rId1"/>
          <a:stretch/>
        </p:blipFill>
        <p:spPr>
          <a:xfrm>
            <a:off x="4896000" y="1728000"/>
            <a:ext cx="4142520" cy="29361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Exemple (4)</a:t>
            </a:r>
            <a:endParaRPr b="0" lang="fr-CH" sz="4400" spc="-1" strike="noStrike">
              <a:latin typeface="Arial"/>
            </a:endParaRPr>
          </a:p>
        </p:txBody>
      </p:sp>
      <p:sp>
        <p:nvSpPr>
          <p:cNvPr id="126" name="TextShape 2"/>
          <p:cNvSpPr txBox="1"/>
          <p:nvPr/>
        </p:nvSpPr>
        <p:spPr>
          <a:xfrm>
            <a:off x="504000" y="1326600"/>
            <a:ext cx="9071640" cy="3288240"/>
          </a:xfrm>
          <a:prstGeom prst="rect">
            <a:avLst/>
          </a:prstGeom>
          <a:noFill/>
          <a:ln>
            <a:noFill/>
          </a:ln>
        </p:spPr>
        <p:txBody>
          <a:bodyPr lIns="0" rIns="0" tIns="0" bIns="0">
            <a:normAutofit/>
          </a:bodyPr>
          <a:p>
            <a:endParaRPr b="0" lang="fr-CH" sz="3200" spc="-1" strike="noStrike">
              <a:latin typeface="Arial"/>
            </a:endParaRPr>
          </a:p>
        </p:txBody>
      </p:sp>
      <p:pic>
        <p:nvPicPr>
          <p:cNvPr id="127" name="" descr=""/>
          <p:cNvPicPr/>
          <p:nvPr/>
        </p:nvPicPr>
        <p:blipFill>
          <a:blip r:embed="rId1"/>
          <a:stretch/>
        </p:blipFill>
        <p:spPr>
          <a:xfrm>
            <a:off x="403200" y="1360080"/>
            <a:ext cx="9316800" cy="36079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TDD et enseignement</a:t>
            </a:r>
            <a:endParaRPr b="0" lang="fr-CH" sz="4400" spc="-1" strike="noStrike">
              <a:latin typeface="Arial"/>
            </a:endParaRPr>
          </a:p>
        </p:txBody>
      </p:sp>
      <p:sp>
        <p:nvSpPr>
          <p:cNvPr id="129"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CH" sz="3200" spc="-1" strike="noStrike">
                <a:latin typeface="Arial"/>
              </a:rPr>
              <a:t>Enseigner le TDD au sens strict aux étudiants : difficile</a:t>
            </a:r>
            <a:endParaRPr b="0" lang="fr-CH" sz="3200" spc="-1" strike="noStrike">
              <a:latin typeface="Arial"/>
            </a:endParaRPr>
          </a:p>
          <a:p>
            <a:pPr lvl="1" marL="864000" indent="-324000">
              <a:spcBef>
                <a:spcPts val="1134"/>
              </a:spcBef>
              <a:buClr>
                <a:srgbClr val="000000"/>
              </a:buClr>
              <a:buSzPct val="75000"/>
              <a:buFont typeface="Symbol" charset="2"/>
              <a:buChar char=""/>
            </a:pPr>
            <a:r>
              <a:rPr b="0" lang="fr-CH" sz="2800" spc="-1" strike="noStrike">
                <a:latin typeface="Arial"/>
              </a:rPr>
              <a:t>Il faut avoir des notions de programmation </a:t>
            </a:r>
            <a:endParaRPr b="0" lang="fr-CH" sz="2800" spc="-1" strike="noStrike">
              <a:latin typeface="Arial"/>
            </a:endParaRPr>
          </a:p>
          <a:p>
            <a:pPr lvl="1" marL="864000" indent="-324000">
              <a:spcBef>
                <a:spcPts val="1134"/>
              </a:spcBef>
              <a:buClr>
                <a:srgbClr val="000000"/>
              </a:buClr>
              <a:buSzPct val="75000"/>
              <a:buFont typeface="Symbol" charset="2"/>
              <a:buChar char=""/>
            </a:pPr>
            <a:r>
              <a:rPr b="0" lang="fr-CH" sz="2800" spc="-1" strike="noStrike">
                <a:latin typeface="Arial"/>
              </a:rPr>
              <a:t>Testé avec des étudiants universitaire</a:t>
            </a:r>
            <a:endParaRPr b="0" lang="fr-CH"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TDD et enseignement</a:t>
            </a:r>
            <a:endParaRPr b="0" lang="fr-CH" sz="4400" spc="-1" strike="noStrike">
              <a:latin typeface="Arial"/>
            </a:endParaRPr>
          </a:p>
        </p:txBody>
      </p:sp>
      <p:sp>
        <p:nvSpPr>
          <p:cNvPr id="131"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CH" sz="3200" spc="-1" strike="noStrike">
                <a:latin typeface="Arial"/>
              </a:rPr>
              <a:t>Cours introduction à la programmation</a:t>
            </a:r>
            <a:endParaRPr b="0" lang="fr-CH" sz="3200" spc="-1" strike="noStrike">
              <a:latin typeface="Arial"/>
            </a:endParaRPr>
          </a:p>
          <a:p>
            <a:pPr lvl="1" marL="864000" indent="-324000">
              <a:spcBef>
                <a:spcPts val="1134"/>
              </a:spcBef>
              <a:buClr>
                <a:srgbClr val="000000"/>
              </a:buClr>
              <a:buSzPct val="75000"/>
              <a:buFont typeface="Symbol" charset="2"/>
              <a:buChar char=""/>
            </a:pPr>
            <a:r>
              <a:rPr b="0" lang="fr-CH" sz="2800" spc="-1" strike="noStrike">
                <a:latin typeface="Arial"/>
              </a:rPr>
              <a:t>Développer des tests pour tester le code des étudiants, avant même que ceux-ci soient faits</a:t>
            </a:r>
            <a:endParaRPr b="0" lang="fr-CH"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TDD et enseignement</a:t>
            </a:r>
            <a:endParaRPr b="0" lang="fr-CH" sz="4400" spc="-1" strike="noStrike">
              <a:latin typeface="Arial"/>
            </a:endParaRPr>
          </a:p>
        </p:txBody>
      </p:sp>
      <p:sp>
        <p:nvSpPr>
          <p:cNvPr id="133"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CH" sz="3200" spc="-1" strike="noStrike">
                <a:latin typeface="Arial"/>
              </a:rPr>
              <a:t>Développer la pensée computationnelle à intégrer dans un cours de math </a:t>
            </a:r>
            <a:endParaRPr b="0" lang="fr-CH"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43440" y="490320"/>
            <a:ext cx="9392040" cy="630720"/>
          </a:xfrm>
          <a:prstGeom prst="rect">
            <a:avLst/>
          </a:prstGeom>
          <a:noFill/>
          <a:ln>
            <a:noFill/>
          </a:ln>
        </p:spPr>
        <p:style>
          <a:lnRef idx="0"/>
          <a:fillRef idx="0"/>
          <a:effectRef idx="0"/>
          <a:fontRef idx="minor"/>
        </p:style>
        <p:txBody>
          <a:bodyPr lIns="90000" rIns="90000" tIns="91440" bIns="91440">
            <a:normAutofit/>
          </a:bodyPr>
          <a:p>
            <a:pPr>
              <a:lnSpc>
                <a:spcPct val="100000"/>
              </a:lnSpc>
              <a:tabLst>
                <a:tab algn="l" pos="0"/>
              </a:tabLst>
            </a:pPr>
            <a:r>
              <a:rPr b="0" lang="fr-FR" sz="2800" spc="-1" strike="noStrike">
                <a:solidFill>
                  <a:srgbClr val="000000"/>
                </a:solidFill>
                <a:latin typeface="Arial"/>
                <a:ea typeface="Arial"/>
              </a:rPr>
              <a:t>Psychologie des tests dans le développement</a:t>
            </a:r>
            <a:endParaRPr b="0" lang="fr-CH" sz="2800" spc="-1" strike="noStrike">
              <a:latin typeface="Arial"/>
            </a:endParaRPr>
          </a:p>
        </p:txBody>
      </p:sp>
      <p:sp>
        <p:nvSpPr>
          <p:cNvPr id="87" name="CustomShape 2"/>
          <p:cNvSpPr/>
          <p:nvPr/>
        </p:nvSpPr>
        <p:spPr>
          <a:xfrm>
            <a:off x="343440" y="1270080"/>
            <a:ext cx="9392040" cy="3765240"/>
          </a:xfrm>
          <a:prstGeom prst="rect">
            <a:avLst/>
          </a:prstGeom>
          <a:noFill/>
          <a:ln>
            <a:noFill/>
          </a:ln>
        </p:spPr>
        <p:style>
          <a:lnRef idx="0"/>
          <a:fillRef idx="0"/>
          <a:effectRef idx="0"/>
          <a:fontRef idx="minor"/>
        </p:style>
        <p:txBody>
          <a:bodyPr lIns="90000" rIns="90000" tIns="91440" bIns="91440">
            <a:normAutofit fontScale="66000"/>
          </a:bodyPr>
          <a:p>
            <a:pPr>
              <a:lnSpc>
                <a:spcPct val="115000"/>
              </a:lnSpc>
              <a:tabLst>
                <a:tab algn="l" pos="0"/>
              </a:tabLst>
            </a:pPr>
            <a:r>
              <a:rPr b="0" lang="fr-FR" sz="1800" spc="-1" strike="noStrike">
                <a:solidFill>
                  <a:srgbClr val="595959"/>
                </a:solidFill>
                <a:latin typeface="Arial"/>
                <a:ea typeface="Arial"/>
              </a:rPr>
              <a:t>“</a:t>
            </a:r>
            <a:r>
              <a:rPr b="0" lang="fr-FR" sz="1800" spc="-1" strike="noStrike">
                <a:solidFill>
                  <a:srgbClr val="595959"/>
                </a:solidFill>
                <a:latin typeface="Arial"/>
                <a:ea typeface="Arial"/>
              </a:rPr>
              <a:t>Testing is the process of </a:t>
            </a:r>
            <a:r>
              <a:rPr b="0" lang="fr-FR" sz="1800" spc="-1" strike="noStrike">
                <a:solidFill>
                  <a:srgbClr val="0097a7"/>
                </a:solidFill>
                <a:latin typeface="Arial"/>
                <a:ea typeface="Arial"/>
              </a:rPr>
              <a:t>executing</a:t>
            </a:r>
            <a:r>
              <a:rPr b="0" lang="fr-FR" sz="1800" spc="-1" strike="noStrike">
                <a:solidFill>
                  <a:srgbClr val="595959"/>
                </a:solidFill>
                <a:latin typeface="Arial"/>
                <a:ea typeface="Arial"/>
              </a:rPr>
              <a:t> a program with the </a:t>
            </a:r>
            <a:r>
              <a:rPr b="0" lang="fr-FR" sz="1800" spc="-1" strike="noStrike">
                <a:solidFill>
                  <a:srgbClr val="0097a7"/>
                </a:solidFill>
                <a:latin typeface="Arial"/>
                <a:ea typeface="Arial"/>
              </a:rPr>
              <a:t>intent of finding errors</a:t>
            </a:r>
            <a:r>
              <a:rPr b="0" lang="fr-FR" sz="1800" spc="-1" strike="noStrike">
                <a:solidFill>
                  <a:srgbClr val="595959"/>
                </a:solidFill>
                <a:latin typeface="Arial"/>
                <a:ea typeface="Arial"/>
              </a:rPr>
              <a:t>.”</a:t>
            </a:r>
            <a:endParaRPr b="0" lang="fr-CH" sz="1800" spc="-1" strike="noStrike">
              <a:latin typeface="Arial"/>
            </a:endParaRPr>
          </a:p>
          <a:p>
            <a:pPr algn="r">
              <a:lnSpc>
                <a:spcPct val="115000"/>
              </a:lnSpc>
              <a:spcBef>
                <a:spcPts val="1199"/>
              </a:spcBef>
              <a:tabLst>
                <a:tab algn="l" pos="0"/>
              </a:tabLst>
            </a:pPr>
            <a:r>
              <a:rPr b="0" lang="fr-FR" sz="1800" spc="-1" strike="noStrike">
                <a:solidFill>
                  <a:srgbClr val="595959"/>
                </a:solidFill>
                <a:latin typeface="Arial"/>
                <a:ea typeface="Arial"/>
              </a:rPr>
              <a:t>Glenford J. Myers, </a:t>
            </a:r>
            <a:r>
              <a:rPr b="0" i="1" lang="fr-FR" sz="1800" spc="-1" strike="noStrike">
                <a:solidFill>
                  <a:srgbClr val="595959"/>
                </a:solidFill>
                <a:latin typeface="Arial"/>
                <a:ea typeface="Arial"/>
              </a:rPr>
              <a:t>The art of software testing</a:t>
            </a:r>
            <a:r>
              <a:rPr b="0" lang="fr-FR" sz="1800" spc="-1" strike="noStrike">
                <a:solidFill>
                  <a:srgbClr val="595959"/>
                </a:solidFill>
                <a:latin typeface="Arial"/>
                <a:ea typeface="Arial"/>
              </a:rPr>
              <a:t> </a:t>
            </a:r>
            <a:r>
              <a:rPr b="1" lang="fr-FR" sz="1800" spc="-1" strike="noStrike">
                <a:solidFill>
                  <a:srgbClr val="595959"/>
                </a:solidFill>
                <a:latin typeface="Arial"/>
                <a:ea typeface="Arial"/>
              </a:rPr>
              <a:t>(</a:t>
            </a:r>
            <a:r>
              <a:rPr b="1" lang="fr-FR" sz="1800" spc="-1" strike="noStrike">
                <a:solidFill>
                  <a:srgbClr val="0097a7"/>
                </a:solidFill>
                <a:latin typeface="Arial"/>
                <a:ea typeface="Arial"/>
              </a:rPr>
              <a:t>1969</a:t>
            </a:r>
            <a:r>
              <a:rPr b="1" lang="fr-FR" sz="1800" spc="-1" strike="noStrike">
                <a:solidFill>
                  <a:srgbClr val="595959"/>
                </a:solidFill>
                <a:latin typeface="Arial"/>
                <a:ea typeface="Arial"/>
              </a:rPr>
              <a:t>).</a:t>
            </a:r>
            <a:endParaRPr b="0" lang="fr-CH" sz="1800" spc="-1" strike="noStrike">
              <a:latin typeface="Arial"/>
            </a:endParaRPr>
          </a:p>
          <a:p>
            <a:pPr algn="r">
              <a:lnSpc>
                <a:spcPct val="115000"/>
              </a:lnSpc>
              <a:spcBef>
                <a:spcPts val="1199"/>
              </a:spcBef>
              <a:tabLst>
                <a:tab algn="l" pos="0"/>
              </a:tabLst>
            </a:pPr>
            <a:endParaRPr b="0" lang="fr-CH" sz="1800" spc="-1" strike="noStrike">
              <a:latin typeface="Arial"/>
            </a:endParaRPr>
          </a:p>
          <a:p>
            <a:pPr marL="457200" indent="-342360">
              <a:lnSpc>
                <a:spcPct val="150000"/>
              </a:lnSpc>
              <a:spcBef>
                <a:spcPts val="1199"/>
              </a:spcBef>
              <a:buClr>
                <a:srgbClr val="595959"/>
              </a:buClr>
              <a:buFont typeface="Arial"/>
              <a:buChar char="●"/>
              <a:tabLst>
                <a:tab algn="l" pos="0"/>
              </a:tabLst>
            </a:pPr>
            <a:r>
              <a:rPr b="0" lang="fr-FR" sz="1800" spc="-1" strike="noStrike">
                <a:solidFill>
                  <a:srgbClr val="595959"/>
                </a:solidFill>
                <a:latin typeface="Arial"/>
                <a:ea typeface="Arial"/>
              </a:rPr>
              <a:t>Les humains sont faillibles ∧  les humains écrivent des programmes ⇒  </a:t>
            </a:r>
            <a:r>
              <a:rPr b="0" lang="fr-FR" sz="1800" spc="-1" strike="noStrike">
                <a:solidFill>
                  <a:srgbClr val="0097a7"/>
                </a:solidFill>
                <a:latin typeface="Arial"/>
                <a:ea typeface="Arial"/>
              </a:rPr>
              <a:t>tous les programmes ont des bugs</a:t>
            </a:r>
            <a:endParaRPr b="0" lang="fr-CH" sz="1800" spc="-1" strike="noStrike">
              <a:latin typeface="Arial"/>
            </a:endParaRPr>
          </a:p>
          <a:p>
            <a:pPr marL="457200" indent="-342360">
              <a:lnSpc>
                <a:spcPct val="150000"/>
              </a:lnSpc>
              <a:spcBef>
                <a:spcPts val="1199"/>
              </a:spcBef>
              <a:buClr>
                <a:srgbClr val="595959"/>
              </a:buClr>
              <a:buFont typeface="Arial"/>
              <a:buChar char="●"/>
              <a:tabLst>
                <a:tab algn="l" pos="0"/>
              </a:tabLst>
            </a:pPr>
            <a:r>
              <a:rPr b="0" lang="fr-FR" sz="1800" spc="-1" strike="noStrike">
                <a:solidFill>
                  <a:srgbClr val="0097a7"/>
                </a:solidFill>
                <a:latin typeface="Arial"/>
                <a:ea typeface="Arial"/>
              </a:rPr>
              <a:t>Les tests ≃  50%</a:t>
            </a:r>
            <a:r>
              <a:rPr b="0" lang="fr-FR" sz="1800" spc="-1" strike="noStrike">
                <a:solidFill>
                  <a:srgbClr val="595959"/>
                </a:solidFill>
                <a:latin typeface="Arial"/>
                <a:ea typeface="Arial"/>
              </a:rPr>
              <a:t> du coût et du temps dans un projet </a:t>
            </a:r>
            <a:endParaRPr b="0" lang="fr-CH" sz="1800" spc="-1" strike="noStrike">
              <a:latin typeface="Arial"/>
            </a:endParaRPr>
          </a:p>
          <a:p>
            <a:pPr lvl="1" marL="432000" indent="-216000">
              <a:lnSpc>
                <a:spcPct val="150000"/>
              </a:lnSpc>
              <a:spcBef>
                <a:spcPts val="1199"/>
              </a:spcBef>
              <a:buClr>
                <a:srgbClr val="000000"/>
              </a:buClr>
              <a:buSzPct val="45000"/>
              <a:buFont typeface="Wingdings" charset="2"/>
              <a:buChar char=""/>
              <a:tabLst>
                <a:tab algn="l" pos="0"/>
              </a:tabLst>
            </a:pPr>
            <a:r>
              <a:rPr b="0" lang="fr-FR" sz="1800" spc="-1" strike="noStrike">
                <a:solidFill>
                  <a:srgbClr val="595959"/>
                </a:solidFill>
                <a:latin typeface="Arial"/>
                <a:ea typeface="Arial"/>
              </a:rPr>
              <a:t>Estimation stable sur différents type de projet et de style de développement </a:t>
            </a:r>
            <a:endParaRPr b="0" lang="fr-CH" sz="1800" spc="-1" strike="noStrike">
              <a:latin typeface="Arial"/>
            </a:endParaRPr>
          </a:p>
          <a:p>
            <a:pPr lvl="1" marL="432000" indent="-216000">
              <a:lnSpc>
                <a:spcPct val="150000"/>
              </a:lnSpc>
              <a:spcBef>
                <a:spcPts val="1199"/>
              </a:spcBef>
              <a:buClr>
                <a:srgbClr val="000000"/>
              </a:buClr>
              <a:buSzPct val="45000"/>
              <a:buFont typeface="Wingdings" charset="2"/>
              <a:buChar char=""/>
              <a:tabLst>
                <a:tab algn="l" pos="0"/>
              </a:tabLst>
            </a:pPr>
            <a:r>
              <a:rPr b="0" lang="fr-FR" sz="1800" spc="-1" strike="noStrike">
                <a:solidFill>
                  <a:srgbClr val="595959"/>
                </a:solidFill>
                <a:latin typeface="Arial"/>
                <a:ea typeface="Arial"/>
              </a:rPr>
              <a:t>Estimation stable au cours du temps</a:t>
            </a:r>
            <a:endParaRPr b="0" lang="fr-CH" sz="1800" spc="-1" strike="noStrike">
              <a:latin typeface="Arial"/>
            </a:endParaRPr>
          </a:p>
          <a:p>
            <a:pPr lvl="1" marL="432000" indent="-216000">
              <a:lnSpc>
                <a:spcPct val="150000"/>
              </a:lnSpc>
              <a:spcBef>
                <a:spcPts val="1199"/>
              </a:spcBef>
              <a:buClr>
                <a:srgbClr val="000000"/>
              </a:buClr>
              <a:buSzPct val="45000"/>
              <a:buFont typeface="Wingdings" charset="2"/>
              <a:buChar char=""/>
              <a:tabLst>
                <a:tab algn="l" pos="0"/>
              </a:tabLst>
            </a:pPr>
            <a:r>
              <a:rPr b="0" lang="fr-FR" sz="1800" spc="-1" strike="noStrike">
                <a:solidFill>
                  <a:srgbClr val="595959"/>
                </a:solidFill>
                <a:latin typeface="Arial"/>
                <a:ea typeface="Arial"/>
              </a:rPr>
              <a:t>Ceci incluse l’identification des bugs, diagnostic du problème, trouver une solution, implémentaiton et test du nouveau code</a:t>
            </a:r>
            <a:r>
              <a:rPr b="0" lang="fr-FR" sz="1400" spc="-1" strike="noStrike">
                <a:solidFill>
                  <a:srgbClr val="595959"/>
                </a:solidFill>
                <a:latin typeface="Arial"/>
                <a:ea typeface="Arial"/>
              </a:rPr>
              <a:t>.</a:t>
            </a:r>
            <a:endParaRPr b="0" lang="fr-CH" sz="1400" spc="-1" strike="noStrike">
              <a:latin typeface="Arial"/>
            </a:endParaRPr>
          </a:p>
          <a:p>
            <a:pPr>
              <a:lnSpc>
                <a:spcPct val="150000"/>
              </a:lnSpc>
              <a:spcBef>
                <a:spcPts val="1199"/>
              </a:spcBef>
              <a:tabLst>
                <a:tab algn="l" pos="0"/>
              </a:tabLst>
            </a:pPr>
            <a:endParaRPr b="0" lang="fr-CH" sz="1400" spc="-1" strike="noStrike">
              <a:latin typeface="Arial"/>
            </a:endParaRPr>
          </a:p>
          <a:p>
            <a:pPr>
              <a:lnSpc>
                <a:spcPct val="150000"/>
              </a:lnSpc>
              <a:spcBef>
                <a:spcPts val="1199"/>
              </a:spcBef>
              <a:tabLst>
                <a:tab algn="l" pos="0"/>
              </a:tabLst>
            </a:pPr>
            <a:endParaRPr b="0" lang="fr-CH" sz="1400" spc="-1" strike="noStrike">
              <a:latin typeface="Arial"/>
            </a:endParaRPr>
          </a:p>
          <a:p>
            <a:pPr>
              <a:lnSpc>
                <a:spcPct val="150000"/>
              </a:lnSpc>
              <a:spcBef>
                <a:spcPts val="1199"/>
              </a:spcBef>
              <a:spcAft>
                <a:spcPts val="1199"/>
              </a:spcAft>
              <a:tabLst>
                <a:tab algn="l" pos="0"/>
              </a:tabLst>
            </a:pPr>
            <a:endParaRPr b="0" lang="fr-CH" sz="1400" spc="-1" strike="noStrike">
              <a:latin typeface="Arial"/>
            </a:endParaRPr>
          </a:p>
        </p:txBody>
      </p:sp>
      <p:pic>
        <p:nvPicPr>
          <p:cNvPr id="88" name="Google Shape;85;p15_1" descr=""/>
          <p:cNvPicPr/>
          <p:nvPr/>
        </p:nvPicPr>
        <p:blipFill>
          <a:blip r:embed="rId1"/>
          <a:stretch/>
        </p:blipFill>
        <p:spPr>
          <a:xfrm>
            <a:off x="9085320" y="2414520"/>
            <a:ext cx="650160" cy="4190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Software engineering</a:t>
            </a:r>
            <a:endParaRPr b="0" lang="fr-CH" sz="4400" spc="-1" strike="noStrike">
              <a:latin typeface="Arial"/>
            </a:endParaRPr>
          </a:p>
        </p:txBody>
      </p:sp>
      <p:sp>
        <p:nvSpPr>
          <p:cNvPr id="90" name="CustomShape 2"/>
          <p:cNvSpPr/>
          <p:nvPr/>
        </p:nvSpPr>
        <p:spPr>
          <a:xfrm>
            <a:off x="648000" y="1728000"/>
            <a:ext cx="1440000" cy="72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fr-CH" sz="1800" spc="-1" strike="noStrike">
                <a:latin typeface="Arial"/>
              </a:rPr>
              <a:t>Design</a:t>
            </a:r>
            <a:endParaRPr b="0" lang="fr-CH" sz="1800" spc="-1" strike="noStrike">
              <a:latin typeface="Arial"/>
            </a:endParaRPr>
          </a:p>
        </p:txBody>
      </p:sp>
      <p:sp>
        <p:nvSpPr>
          <p:cNvPr id="91" name="Line 3"/>
          <p:cNvSpPr/>
          <p:nvPr/>
        </p:nvSpPr>
        <p:spPr>
          <a:xfrm>
            <a:off x="2160000" y="2088000"/>
            <a:ext cx="1728000" cy="0"/>
          </a:xfrm>
          <a:prstGeom prst="line">
            <a:avLst/>
          </a:prstGeom>
          <a:ln>
            <a:solidFill>
              <a:srgbClr val="3465a4"/>
            </a:solidFill>
            <a:tailEnd len="med" type="triangle" w="med"/>
          </a:ln>
        </p:spPr>
        <p:style>
          <a:lnRef idx="0"/>
          <a:fillRef idx="0"/>
          <a:effectRef idx="0"/>
          <a:fontRef idx="minor"/>
        </p:style>
      </p:sp>
      <p:sp>
        <p:nvSpPr>
          <p:cNvPr id="92" name="CustomShape 4"/>
          <p:cNvSpPr/>
          <p:nvPr/>
        </p:nvSpPr>
        <p:spPr>
          <a:xfrm>
            <a:off x="3960000" y="1728000"/>
            <a:ext cx="1440000" cy="72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fr-CH" sz="1800" spc="-1" strike="noStrike">
                <a:latin typeface="Arial"/>
              </a:rPr>
              <a:t>Code</a:t>
            </a:r>
            <a:endParaRPr b="0" lang="fr-CH" sz="1800" spc="-1" strike="noStrike">
              <a:latin typeface="Arial"/>
            </a:endParaRPr>
          </a:p>
        </p:txBody>
      </p:sp>
      <p:sp>
        <p:nvSpPr>
          <p:cNvPr id="93" name="CustomShape 5"/>
          <p:cNvSpPr/>
          <p:nvPr/>
        </p:nvSpPr>
        <p:spPr>
          <a:xfrm>
            <a:off x="7272000" y="1728000"/>
            <a:ext cx="1440000" cy="720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fr-CH" sz="1800" spc="-1" strike="noStrike">
                <a:latin typeface="Arial"/>
              </a:rPr>
              <a:t>Tests</a:t>
            </a:r>
            <a:endParaRPr b="0" lang="fr-CH" sz="1800" spc="-1" strike="noStrike">
              <a:latin typeface="Arial"/>
            </a:endParaRPr>
          </a:p>
        </p:txBody>
      </p:sp>
      <p:sp>
        <p:nvSpPr>
          <p:cNvPr id="94" name="Line 6"/>
          <p:cNvSpPr/>
          <p:nvPr/>
        </p:nvSpPr>
        <p:spPr>
          <a:xfrm>
            <a:off x="5472000" y="2088000"/>
            <a:ext cx="1728000" cy="0"/>
          </a:xfrm>
          <a:prstGeom prst="line">
            <a:avLst/>
          </a:prstGeom>
          <a:ln>
            <a:solidFill>
              <a:srgbClr val="3465a4"/>
            </a:solidFill>
            <a:tailEnd len="med" type="triangle" w="med"/>
          </a:ln>
        </p:spPr>
        <p:style>
          <a:lnRef idx="0"/>
          <a:fillRef idx="0"/>
          <a:effectRef idx="0"/>
          <a:fontRef idx="minor"/>
        </p:style>
      </p:sp>
      <p:sp>
        <p:nvSpPr>
          <p:cNvPr id="95" name="Line 7"/>
          <p:cNvSpPr/>
          <p:nvPr/>
        </p:nvSpPr>
        <p:spPr>
          <a:xfrm>
            <a:off x="7776000" y="2664000"/>
            <a:ext cx="0" cy="504000"/>
          </a:xfrm>
          <a:prstGeom prst="line">
            <a:avLst/>
          </a:prstGeom>
          <a:ln>
            <a:solidFill>
              <a:srgbClr val="3465a4"/>
            </a:solidFill>
          </a:ln>
        </p:spPr>
        <p:style>
          <a:lnRef idx="0"/>
          <a:fillRef idx="0"/>
          <a:effectRef idx="0"/>
          <a:fontRef idx="minor"/>
        </p:style>
      </p:sp>
      <p:sp>
        <p:nvSpPr>
          <p:cNvPr id="96" name="Line 8"/>
          <p:cNvSpPr/>
          <p:nvPr/>
        </p:nvSpPr>
        <p:spPr>
          <a:xfrm flipH="1">
            <a:off x="1584000" y="3168000"/>
            <a:ext cx="6192000" cy="0"/>
          </a:xfrm>
          <a:prstGeom prst="line">
            <a:avLst/>
          </a:prstGeom>
          <a:ln>
            <a:solidFill>
              <a:srgbClr val="3465a4"/>
            </a:solidFill>
          </a:ln>
        </p:spPr>
        <p:style>
          <a:lnRef idx="0"/>
          <a:fillRef idx="0"/>
          <a:effectRef idx="0"/>
          <a:fontRef idx="minor"/>
        </p:style>
      </p:sp>
      <p:sp>
        <p:nvSpPr>
          <p:cNvPr id="97" name="Line 9"/>
          <p:cNvSpPr/>
          <p:nvPr/>
        </p:nvSpPr>
        <p:spPr>
          <a:xfrm flipV="1">
            <a:off x="1584000" y="2664000"/>
            <a:ext cx="0" cy="504000"/>
          </a:xfrm>
          <a:prstGeom prst="line">
            <a:avLst/>
          </a:prstGeom>
          <a:ln>
            <a:solidFill>
              <a:srgbClr val="3465a4"/>
            </a:solidFill>
            <a:tailEnd len="med" type="triangle" w="med"/>
          </a:ln>
        </p:spPr>
        <p:style>
          <a:lnRef idx="0"/>
          <a:fillRef idx="0"/>
          <a:effectRef idx="0"/>
          <a:fontRef idx="minor"/>
        </p:style>
      </p:sp>
      <p:sp>
        <p:nvSpPr>
          <p:cNvPr id="98" name="TextShape 10"/>
          <p:cNvSpPr txBox="1"/>
          <p:nvPr/>
        </p:nvSpPr>
        <p:spPr>
          <a:xfrm>
            <a:off x="2806560" y="3816000"/>
            <a:ext cx="3958560" cy="346320"/>
          </a:xfrm>
          <a:prstGeom prst="rect">
            <a:avLst/>
          </a:prstGeom>
          <a:noFill/>
          <a:ln>
            <a:noFill/>
          </a:ln>
        </p:spPr>
        <p:txBody>
          <a:bodyPr lIns="90000" rIns="90000" tIns="45000" bIns="45000">
            <a:noAutofit/>
          </a:bodyPr>
          <a:p>
            <a:r>
              <a:rPr b="0" lang="fr-CH" sz="1800" spc="-1" strike="noStrike">
                <a:latin typeface="Arial"/>
              </a:rPr>
              <a:t>Style « standard de développement »</a:t>
            </a:r>
            <a:endParaRPr b="0" lang="fr-CH"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Pourquoi le TDD ?</a:t>
            </a:r>
            <a:endParaRPr b="0" lang="fr-CH" sz="4400" spc="-1" strike="noStrike">
              <a:latin typeface="Arial"/>
            </a:endParaRPr>
          </a:p>
        </p:txBody>
      </p:sp>
      <p:sp>
        <p:nvSpPr>
          <p:cNvPr id="100" name="TextShape 2"/>
          <p:cNvSpPr txBox="1"/>
          <p:nvPr/>
        </p:nvSpPr>
        <p:spPr>
          <a:xfrm>
            <a:off x="504000" y="1326600"/>
            <a:ext cx="871200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CH" sz="3200" spc="-1" strike="noStrike">
                <a:latin typeface="Arial"/>
              </a:rPr>
              <a:t>Ecrire les tests après le développement est difficile</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Pourquoi ne pas les écrire avant le développement ?</a:t>
            </a:r>
            <a:endParaRPr b="0" lang="fr-CH"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Test Driven Development</a:t>
            </a:r>
            <a:endParaRPr b="0" lang="fr-CH" sz="4400" spc="-1" strike="noStrike">
              <a:latin typeface="Arial"/>
            </a:endParaRPr>
          </a:p>
        </p:txBody>
      </p:sp>
      <p:sp>
        <p:nvSpPr>
          <p:cNvPr id="102" name="TextShape 2"/>
          <p:cNvSpPr txBox="1"/>
          <p:nvPr/>
        </p:nvSpPr>
        <p:spPr>
          <a:xfrm>
            <a:off x="504000" y="1326600"/>
            <a:ext cx="446400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CH" sz="3200" spc="-1" strike="noStrike">
                <a:latin typeface="Arial"/>
              </a:rPr>
              <a:t>Philosophie de software engineering</a:t>
            </a:r>
            <a:endParaRPr b="0" lang="fr-CH" sz="3200" spc="-1" strike="noStrike">
              <a:latin typeface="Arial"/>
            </a:endParaRPr>
          </a:p>
          <a:p>
            <a:pPr lvl="1" marL="864000" indent="-324000">
              <a:spcBef>
                <a:spcPts val="1134"/>
              </a:spcBef>
              <a:buClr>
                <a:srgbClr val="000000"/>
              </a:buClr>
              <a:buSzPct val="75000"/>
              <a:buFont typeface="Symbol" charset="2"/>
              <a:buChar char=""/>
            </a:pPr>
            <a:r>
              <a:rPr b="0" lang="fr-CH" sz="2800" spc="-1" strike="noStrike">
                <a:latin typeface="Arial"/>
              </a:rPr>
              <a:t>Construire les tests avant</a:t>
            </a:r>
            <a:endParaRPr b="0" lang="fr-CH" sz="2800" spc="-1" strike="noStrike">
              <a:latin typeface="Arial"/>
            </a:endParaRPr>
          </a:p>
          <a:p>
            <a:pPr lvl="1" marL="864000" indent="-324000">
              <a:spcBef>
                <a:spcPts val="1134"/>
              </a:spcBef>
              <a:buClr>
                <a:srgbClr val="000000"/>
              </a:buClr>
              <a:buSzPct val="75000"/>
              <a:buFont typeface="Symbol" charset="2"/>
              <a:buChar char=""/>
            </a:pPr>
            <a:r>
              <a:rPr b="0" lang="fr-CH" sz="2800" spc="-1" strike="noStrike">
                <a:latin typeface="Arial"/>
              </a:rPr>
              <a:t>Ecrire le code après</a:t>
            </a:r>
            <a:endParaRPr b="0" lang="fr-CH" sz="2800" spc="-1" strike="noStrike">
              <a:latin typeface="Arial"/>
            </a:endParaRPr>
          </a:p>
        </p:txBody>
      </p:sp>
      <p:pic>
        <p:nvPicPr>
          <p:cNvPr id="103" name="Google Shape;124;p21" descr=""/>
          <p:cNvPicPr/>
          <p:nvPr/>
        </p:nvPicPr>
        <p:blipFill>
          <a:blip r:embed="rId1"/>
          <a:stretch/>
        </p:blipFill>
        <p:spPr>
          <a:xfrm>
            <a:off x="5183640" y="2787480"/>
            <a:ext cx="528120" cy="419040"/>
          </a:xfrm>
          <a:prstGeom prst="rect">
            <a:avLst/>
          </a:prstGeom>
          <a:ln>
            <a:noFill/>
          </a:ln>
        </p:spPr>
      </p:pic>
      <p:pic>
        <p:nvPicPr>
          <p:cNvPr id="104" name="Google Shape;125;p21" descr=""/>
          <p:cNvPicPr/>
          <p:nvPr/>
        </p:nvPicPr>
        <p:blipFill>
          <a:blip r:embed="rId2"/>
          <a:stretch/>
        </p:blipFill>
        <p:spPr>
          <a:xfrm>
            <a:off x="5616720" y="1223640"/>
            <a:ext cx="3620520" cy="3885840"/>
          </a:xfrm>
          <a:prstGeom prst="rect">
            <a:avLst/>
          </a:prstGeom>
          <a:ln>
            <a:noFill/>
          </a:ln>
        </p:spPr>
      </p:pic>
      <p:sp>
        <p:nvSpPr>
          <p:cNvPr id="105" name="CustomShape 3"/>
          <p:cNvSpPr/>
          <p:nvPr/>
        </p:nvSpPr>
        <p:spPr>
          <a:xfrm>
            <a:off x="6888240" y="1077480"/>
            <a:ext cx="1571760" cy="839160"/>
          </a:xfrm>
          <a:prstGeom prst="flowChartAlternateProcess">
            <a:avLst/>
          </a:prstGeom>
          <a:solidFill>
            <a:schemeClr val="lt2"/>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fr-FR" sz="1400" spc="-1" strike="noStrike">
                <a:solidFill>
                  <a:srgbClr val="000000"/>
                </a:solidFill>
                <a:latin typeface="Arial"/>
                <a:ea typeface="Arial"/>
              </a:rPr>
              <a:t>Add a unit test for new functionality</a:t>
            </a:r>
            <a:endParaRPr b="0" lang="fr-CH" sz="1400" spc="-1" strike="noStrike">
              <a:latin typeface="Arial"/>
            </a:endParaRPr>
          </a:p>
        </p:txBody>
      </p:sp>
      <p:sp>
        <p:nvSpPr>
          <p:cNvPr id="106" name="CustomShape 4"/>
          <p:cNvSpPr/>
          <p:nvPr/>
        </p:nvSpPr>
        <p:spPr>
          <a:xfrm>
            <a:off x="8102160" y="3243960"/>
            <a:ext cx="1571400" cy="839160"/>
          </a:xfrm>
          <a:prstGeom prst="flowChartAlternateProcess">
            <a:avLst/>
          </a:prstGeom>
          <a:solidFill>
            <a:schemeClr val="lt2"/>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fr-FR" sz="1400" spc="-1" strike="noStrike">
                <a:solidFill>
                  <a:srgbClr val="000000"/>
                </a:solidFill>
                <a:latin typeface="Arial"/>
                <a:ea typeface="Arial"/>
              </a:rPr>
              <a:t>Write minimal code to pass</a:t>
            </a:r>
            <a:endParaRPr b="0" lang="fr-CH" sz="1400" spc="-1" strike="noStrike">
              <a:latin typeface="Arial"/>
            </a:endParaRPr>
          </a:p>
        </p:txBody>
      </p:sp>
      <p:sp>
        <p:nvSpPr>
          <p:cNvPr id="107" name="CustomShape 5"/>
          <p:cNvSpPr/>
          <p:nvPr/>
        </p:nvSpPr>
        <p:spPr>
          <a:xfrm>
            <a:off x="5112000" y="3243960"/>
            <a:ext cx="1571400" cy="839160"/>
          </a:xfrm>
          <a:prstGeom prst="flowChartAlternateProcess">
            <a:avLst/>
          </a:prstGeom>
          <a:solidFill>
            <a:schemeClr val="lt2"/>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fr-FR" sz="1400" spc="-1" strike="noStrike">
                <a:solidFill>
                  <a:srgbClr val="000000"/>
                </a:solidFill>
                <a:latin typeface="Arial"/>
                <a:ea typeface="Arial"/>
              </a:rPr>
              <a:t>Refactor code and rerun tests</a:t>
            </a:r>
            <a:endParaRPr b="0" lang="fr-CH" sz="1400" spc="-1" strike="noStrike">
              <a:latin typeface="Arial"/>
            </a:endParaRPr>
          </a:p>
        </p:txBody>
      </p:sp>
      <p:pic>
        <p:nvPicPr>
          <p:cNvPr id="108" name="Google Shape;132;p21" descr=""/>
          <p:cNvPicPr/>
          <p:nvPr/>
        </p:nvPicPr>
        <p:blipFill>
          <a:blip r:embed="rId3"/>
          <a:stretch/>
        </p:blipFill>
        <p:spPr>
          <a:xfrm>
            <a:off x="8760240" y="4096800"/>
            <a:ext cx="653400" cy="500760"/>
          </a:xfrm>
          <a:prstGeom prst="rect">
            <a:avLst/>
          </a:prstGeom>
          <a:ln>
            <a:noFill/>
          </a:ln>
        </p:spPr>
      </p:pic>
      <p:pic>
        <p:nvPicPr>
          <p:cNvPr id="109" name="Google Shape;133;p21" descr=""/>
          <p:cNvPicPr/>
          <p:nvPr/>
        </p:nvPicPr>
        <p:blipFill>
          <a:blip r:embed="rId4"/>
          <a:stretch/>
        </p:blipFill>
        <p:spPr>
          <a:xfrm>
            <a:off x="8513280" y="1141560"/>
            <a:ext cx="536760" cy="4460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Test Driven Developpment</a:t>
            </a:r>
            <a:endParaRPr b="0" lang="fr-CH" sz="4400" spc="-1" strike="noStrike">
              <a:latin typeface="Arial"/>
            </a:endParaRPr>
          </a:p>
        </p:txBody>
      </p:sp>
      <p:sp>
        <p:nvSpPr>
          <p:cNvPr id="111" name="TextShape 2"/>
          <p:cNvSpPr txBox="1"/>
          <p:nvPr/>
        </p:nvSpPr>
        <p:spPr>
          <a:xfrm>
            <a:off x="504000" y="1326600"/>
            <a:ext cx="9071640" cy="3288240"/>
          </a:xfrm>
          <a:prstGeom prst="rect">
            <a:avLst/>
          </a:prstGeom>
          <a:noFill/>
          <a:ln>
            <a:noFill/>
          </a:ln>
        </p:spPr>
        <p:txBody>
          <a:bodyPr lIns="0" rIns="0" tIns="0" bIns="0">
            <a:normAutofit fontScale="61000"/>
          </a:bodyPr>
          <a:p>
            <a:pPr marL="432000" indent="-324000">
              <a:spcBef>
                <a:spcPts val="1417"/>
              </a:spcBef>
              <a:buClr>
                <a:srgbClr val="000000"/>
              </a:buClr>
              <a:buSzPct val="45000"/>
              <a:buFont typeface="Wingdings" charset="2"/>
              <a:buChar char=""/>
            </a:pPr>
            <a:r>
              <a:rPr b="0" lang="fr-CH" sz="3200" spc="-1" strike="noStrike">
                <a:latin typeface="Arial"/>
              </a:rPr>
              <a:t>Ajouter un test </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Faire passer tous les tests, et s’assurer que le dernier test ajouté échoue</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Ecrire le code </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Passer les test</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«Nettoyer» le code (enlever les duplications, etc)</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Refaire toutes les étapes ci-dessus</a:t>
            </a:r>
            <a:endParaRPr b="0" lang="fr-CH" sz="3200" spc="-1" strike="noStrike">
              <a:latin typeface="Arial"/>
            </a:endParaRPr>
          </a:p>
          <a:p>
            <a:pPr marL="432000" indent="-324000">
              <a:spcBef>
                <a:spcPts val="1417"/>
              </a:spcBef>
              <a:buClr>
                <a:srgbClr val="000000"/>
              </a:buClr>
              <a:buSzPct val="45000"/>
              <a:buFont typeface="Wingdings" charset="2"/>
              <a:buChar char=""/>
            </a:pPr>
            <a:endParaRPr b="0" lang="fr-CH"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Avantages du TDD</a:t>
            </a:r>
            <a:endParaRPr b="0" lang="fr-CH" sz="4400" spc="-1" strike="noStrike">
              <a:latin typeface="Arial"/>
            </a:endParaRPr>
          </a:p>
        </p:txBody>
      </p:sp>
      <p:sp>
        <p:nvSpPr>
          <p:cNvPr id="113" name="TextShape 2"/>
          <p:cNvSpPr txBox="1"/>
          <p:nvPr/>
        </p:nvSpPr>
        <p:spPr>
          <a:xfrm>
            <a:off x="504000" y="1326600"/>
            <a:ext cx="9071640" cy="3288240"/>
          </a:xfrm>
          <a:prstGeom prst="rect">
            <a:avLst/>
          </a:prstGeom>
          <a:noFill/>
          <a:ln>
            <a:noFill/>
          </a:ln>
        </p:spPr>
        <p:txBody>
          <a:bodyPr lIns="0" rIns="0" tIns="0" bIns="0">
            <a:normAutofit fontScale="65000"/>
          </a:bodyPr>
          <a:p>
            <a:pPr marL="432000" indent="-324000">
              <a:spcBef>
                <a:spcPts val="1417"/>
              </a:spcBef>
              <a:buClr>
                <a:srgbClr val="000000"/>
              </a:buClr>
              <a:buSzPct val="45000"/>
              <a:buFont typeface="Wingdings" charset="2"/>
              <a:buChar char=""/>
            </a:pPr>
            <a:r>
              <a:rPr b="0" lang="fr-CH" sz="3200" spc="-1" strike="noStrike">
                <a:latin typeface="Arial"/>
              </a:rPr>
              <a:t>Les tests unitaires donnent un feedback régulier sur les fonctions</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Meilleure design et par extension meilleure maintenabilité </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Prévention des bugs</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TDD assure que les spécifications sont atteintes</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Temps de développement court</a:t>
            </a:r>
            <a:endParaRPr b="0" lang="fr-CH"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Désavantages</a:t>
            </a:r>
            <a:endParaRPr b="0" lang="fr-CH" sz="4400" spc="-1" strike="noStrike">
              <a:latin typeface="Arial"/>
            </a:endParaRPr>
          </a:p>
        </p:txBody>
      </p:sp>
      <p:sp>
        <p:nvSpPr>
          <p:cNvPr id="115"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fr-CH" sz="3200" spc="-1" strike="noStrike">
                <a:latin typeface="Arial"/>
              </a:rPr>
              <a:t>Processus lent au départ (autre façon de penser)</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Si travail en équipe, tout le monde doit y adhérer</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Si les spécifications changent, les tests doivent changer aussi</a:t>
            </a:r>
            <a:endParaRPr b="0" lang="fr-CH"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226080"/>
            <a:ext cx="9071640" cy="946440"/>
          </a:xfrm>
          <a:prstGeom prst="rect">
            <a:avLst/>
          </a:prstGeom>
          <a:noFill/>
          <a:ln>
            <a:noFill/>
          </a:ln>
        </p:spPr>
        <p:txBody>
          <a:bodyPr lIns="0" rIns="0" tIns="0" bIns="0" anchor="ctr">
            <a:noAutofit/>
          </a:bodyPr>
          <a:p>
            <a:pPr algn="ctr"/>
            <a:r>
              <a:rPr b="0" lang="fr-CH" sz="4400" spc="-1" strike="noStrike">
                <a:latin typeface="Arial"/>
              </a:rPr>
              <a:t>Exemple simple (1)</a:t>
            </a:r>
            <a:endParaRPr b="0" lang="fr-CH" sz="4400" spc="-1" strike="noStrike">
              <a:latin typeface="Arial"/>
            </a:endParaRPr>
          </a:p>
        </p:txBody>
      </p:sp>
      <p:sp>
        <p:nvSpPr>
          <p:cNvPr id="117" name="TextShape 2"/>
          <p:cNvSpPr txBox="1"/>
          <p:nvPr/>
        </p:nvSpPr>
        <p:spPr>
          <a:xfrm>
            <a:off x="504000" y="1326600"/>
            <a:ext cx="6120000" cy="4217400"/>
          </a:xfrm>
          <a:prstGeom prst="rect">
            <a:avLst/>
          </a:prstGeom>
          <a:noFill/>
          <a:ln>
            <a:noFill/>
          </a:ln>
        </p:spPr>
        <p:txBody>
          <a:bodyPr lIns="0" rIns="0" tIns="0" bIns="0">
            <a:normAutofit fontScale="50000"/>
          </a:bodyPr>
          <a:p>
            <a:pPr marL="432000" indent="-324000">
              <a:spcBef>
                <a:spcPts val="1417"/>
              </a:spcBef>
              <a:buClr>
                <a:srgbClr val="000000"/>
              </a:buClr>
              <a:buSzPct val="45000"/>
              <a:buFont typeface="Wingdings" charset="2"/>
              <a:buChar char=""/>
            </a:pPr>
            <a:r>
              <a:rPr b="0" lang="fr-CH" sz="3200" spc="-1" strike="noStrike">
                <a:latin typeface="Arial"/>
              </a:rPr>
              <a:t>Une fonction simple d’addition</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La fonction addition n’est pas définie</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Le test est déjà défini (la fonction test_addition()) ; on teste si le résultat donne 5.</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Le nom de la fonction commence par test pour que pytest puisse le reconnaître</a:t>
            </a:r>
            <a:endParaRPr b="0" lang="fr-CH" sz="3200" spc="-1" strike="noStrike">
              <a:latin typeface="Arial"/>
            </a:endParaRPr>
          </a:p>
          <a:p>
            <a:pPr marL="432000" indent="-324000">
              <a:spcBef>
                <a:spcPts val="1417"/>
              </a:spcBef>
              <a:buClr>
                <a:srgbClr val="000000"/>
              </a:buClr>
              <a:buSzPct val="45000"/>
              <a:buFont typeface="Wingdings" charset="2"/>
              <a:buChar char=""/>
            </a:pPr>
            <a:r>
              <a:rPr b="0" lang="fr-CH" sz="3200" spc="-1" strike="noStrike">
                <a:latin typeface="Arial"/>
              </a:rPr>
              <a:t>Le mot clé assert permet de tester si une condition retourne True, sinon le programme va donner une AssertionError.</a:t>
            </a:r>
            <a:endParaRPr b="0" lang="fr-CH" sz="3200" spc="-1" strike="noStrike">
              <a:latin typeface="Arial"/>
            </a:endParaRPr>
          </a:p>
          <a:p>
            <a:pPr marL="432000" indent="-324000">
              <a:spcBef>
                <a:spcPts val="1417"/>
              </a:spcBef>
              <a:buClr>
                <a:srgbClr val="000000"/>
              </a:buClr>
              <a:buSzPct val="45000"/>
              <a:buFont typeface="Wingdings" charset="2"/>
              <a:buChar char=""/>
            </a:pPr>
            <a:endParaRPr b="0" lang="fr-CH" sz="3200" spc="-1" strike="noStrike">
              <a:latin typeface="Arial"/>
            </a:endParaRPr>
          </a:p>
          <a:p>
            <a:pPr marL="432000" indent="-324000">
              <a:spcBef>
                <a:spcPts val="1417"/>
              </a:spcBef>
              <a:buClr>
                <a:srgbClr val="000000"/>
              </a:buClr>
              <a:buSzPct val="45000"/>
              <a:buFont typeface="Wingdings" charset="2"/>
              <a:buChar char=""/>
            </a:pPr>
            <a:endParaRPr b="0" lang="fr-CH" sz="3200" spc="-1" strike="noStrike">
              <a:latin typeface="Arial"/>
            </a:endParaRPr>
          </a:p>
        </p:txBody>
      </p:sp>
      <p:pic>
        <p:nvPicPr>
          <p:cNvPr id="118" name="" descr=""/>
          <p:cNvPicPr/>
          <p:nvPr/>
        </p:nvPicPr>
        <p:blipFill>
          <a:blip r:embed="rId1"/>
          <a:srcRect l="0" t="0" r="44989" b="0"/>
          <a:stretch/>
        </p:blipFill>
        <p:spPr>
          <a:xfrm>
            <a:off x="6847560" y="1326240"/>
            <a:ext cx="2728440" cy="2129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LibreOffice/6.4.6.2$Windows_X86_64 LibreOffice_project/0ce51a4fd21bff07a5c061082cc82c5ed232f115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2021-03-13T09:00:38Z</dcterms:created>
  <dc:creator/>
  <dc:description/>
  <dc:language>fr-CH</dc:language>
  <cp:lastModifiedBy/>
  <dcterms:modified xsi:type="dcterms:W3CDTF">2021-03-13T14:04:30Z</dcterms:modified>
  <cp:revision>5</cp:revision>
  <dc:subject/>
  <dc:title/>
</cp:coreProperties>
</file>