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579" r:id="rId5"/>
    <p:sldId id="632" r:id="rId6"/>
    <p:sldId id="633" r:id="rId7"/>
    <p:sldId id="60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6" pos="2903" userDrawn="1">
          <p15:clr>
            <a:srgbClr val="A4A3A4"/>
          </p15:clr>
        </p15:guide>
        <p15:guide id="17" orient="horz" pos="2160" userDrawn="1">
          <p15:clr>
            <a:srgbClr val="A4A3A4"/>
          </p15:clr>
        </p15:guide>
        <p15:guide id="1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 Bagus Hadi" initials="MBH" lastIdx="1" clrIdx="0">
    <p:extLst>
      <p:ext uri="{19B8F6BF-5375-455C-9EA6-DF929625EA0E}">
        <p15:presenceInfo xmlns:p15="http://schemas.microsoft.com/office/powerpoint/2012/main" userId="59d10691c35064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90"/>
    <a:srgbClr val="189A80"/>
    <a:srgbClr val="D9D9D9"/>
    <a:srgbClr val="686868"/>
    <a:srgbClr val="BFBFBF"/>
    <a:srgbClr val="564266"/>
    <a:srgbClr val="D24132"/>
    <a:srgbClr val="F09C2A"/>
    <a:srgbClr val="014899"/>
    <a:srgbClr val="00B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78ACC-6567-3B35-2624-3EF24689E87F}" v="1535" dt="2020-09-17T01:47:17.798"/>
    <p1510:client id="{6EFFD1A9-B7F5-C55C-ACB6-D2B5339CAC11}" v="101" dt="2020-09-18T01:09:55.633"/>
    <p1510:client id="{BB613F6D-D73A-CA30-77C2-C2CAAFD5341D}" v="1" dt="2020-09-17T09:42:07.954"/>
    <p1510:client id="{CBECAFEA-64FB-4A66-1742-6E9FA899F3B4}" v="567" dt="2020-09-23T01:43:37.005"/>
    <p1510:client id="{EC70339B-2E72-6E77-81AE-55BA4A6AAA0E}" v="1190" dt="2020-09-22T02:04:4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2651" autoAdjust="0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pos="2903"/>
        <p:guide orient="horz" pos="21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CE18-67C7-4CB0-9977-A9829C8F8AE4}" type="datetimeFigureOut">
              <a:rPr lang="id-ID" smtClean="0"/>
              <a:pPr/>
              <a:t>02/11/20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517F8-F67F-4845-8667-F173B48840F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04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FA695-70C6-4869-A57A-CF57B9B0F7A6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4AEA-7396-456A-B906-1D4FB48D37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/>
              <a:t>Assalamu’alaykum wr</a:t>
            </a:r>
            <a:r>
              <a:rPr lang="id-ID" baseline="0"/>
              <a:t> wb,</a:t>
            </a:r>
          </a:p>
          <a:p>
            <a:r>
              <a:rPr lang="id-ID" baseline="0"/>
              <a:t>Selamat pagi, salam sejahtera untuk kita semua.</a:t>
            </a:r>
          </a:p>
          <a:p>
            <a:endParaRPr lang="id-ID" baseline="0"/>
          </a:p>
          <a:p>
            <a:r>
              <a:rPr lang="id-ID" baseline="0"/>
              <a:t>Sebelumnya, kami ucapkan terima kasih kepada Bapak/Ibu Dari Agit maupun AI, yang telah memberikan waktu kepada saya untuk berada disini mempresentasikan terkait role, responsibility, dan improvement seama saya berada disini.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4AEA-7396-456A-B906-1D4FB48D37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94AEA-7396-456A-B906-1D4FB48D37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8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94AEA-7396-456A-B906-1D4FB48D37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64558"/>
            <a:ext cx="9144000" cy="678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236" y="1499596"/>
            <a:ext cx="7772400" cy="1132876"/>
          </a:xfrm>
        </p:spPr>
        <p:txBody>
          <a:bodyPr anchor="ctr"/>
          <a:lstStyle>
            <a:lvl1pPr algn="l">
              <a:defRPr lang="en-US" sz="4200" kern="1200" dirty="0">
                <a:solidFill>
                  <a:srgbClr val="005BAA"/>
                </a:solidFill>
                <a:latin typeface="Frutiger LT Std 65" charset="0"/>
                <a:ea typeface="Frutiger LT Std 65" charset="0"/>
                <a:cs typeface="Frutiger LT Std 65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236" y="2701528"/>
            <a:ext cx="4754880" cy="610886"/>
          </a:xfrm>
        </p:spPr>
        <p:txBody>
          <a:bodyPr/>
          <a:lstStyle>
            <a:lvl1pPr marL="0" indent="0" algn="l">
              <a:buNone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>
            <a:lvl1pPr>
              <a:defRPr lang="en-US" sz="1400" kern="1200" dirty="0">
                <a:solidFill>
                  <a:srgbClr val="005BAA"/>
                </a:solidFill>
                <a:latin typeface="Frutiger LT Std 55 Roman" charset="0"/>
                <a:ea typeface="Frutiger LT Std 55 Roman" charset="0"/>
                <a:cs typeface="Frutiger LT Std 55 Roman" charset="0"/>
              </a:defRPr>
            </a:lvl1pPr>
          </a:lstStyle>
          <a:p>
            <a:endParaRPr lang="en-US"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5575"/>
            <a:ext cx="9144000" cy="1118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89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8" y="485428"/>
            <a:ext cx="161425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04" y="365038"/>
            <a:ext cx="1457544" cy="6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4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953262"/>
            <a:ext cx="2949178" cy="103555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64743"/>
            <a:ext cx="4629150" cy="303104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5406"/>
            <a:ext cx="2949178" cy="22963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271121"/>
            <a:ext cx="9144000" cy="872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280182" y="2279142"/>
            <a:ext cx="2901930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300" b="1">
                <a:solidFill>
                  <a:srgbClr val="005BAA"/>
                </a:solidFill>
                <a:latin typeface="Frutiger LT Std 65"/>
                <a:ea typeface="Frutiger LT Std 65" charset="0"/>
                <a:cs typeface="Frutiger LT Std 65" charset="0"/>
              </a:rPr>
              <a:t>PT Astra International </a:t>
            </a:r>
            <a:r>
              <a:rPr lang="en-US" altLang="en-US" sz="1300" b="1" err="1">
                <a:solidFill>
                  <a:srgbClr val="005BAA"/>
                </a:solidFill>
                <a:latin typeface="Frutiger LT Std 65"/>
                <a:ea typeface="Frutiger LT Std 65" charset="0"/>
                <a:cs typeface="Frutiger LT Std 65" charset="0"/>
              </a:rPr>
              <a:t>Tbk</a:t>
            </a:r>
            <a:endParaRPr lang="en-US" altLang="en-US" sz="1300" b="1">
              <a:solidFill>
                <a:srgbClr val="005BAA"/>
              </a:solidFill>
              <a:latin typeface="Frutiger LT Std 65"/>
              <a:ea typeface="Frutiger LT Std 65" charset="0"/>
              <a:cs typeface="Frutiger LT Std 65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300" err="1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Gedung</a:t>
            </a:r>
            <a:r>
              <a:rPr lang="en-US" altLang="en-US" sz="1300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 AMDI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300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Jl. Gaya Motor Raya No. 8, </a:t>
            </a:r>
            <a:r>
              <a:rPr lang="en-US" altLang="en-US" sz="1300" err="1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Sunter</a:t>
            </a:r>
            <a:r>
              <a:rPr lang="en-US" altLang="en-US" sz="1300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 II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300">
                <a:solidFill>
                  <a:srgbClr val="005BAA"/>
                </a:solidFill>
                <a:latin typeface="Frutiger LT Std 65"/>
                <a:ea typeface="Frutiger LT Std 45 Light" charset="0"/>
                <a:cs typeface="Frutiger LT Std 45 Light" charset="0"/>
              </a:rPr>
              <a:t>Jakarta 14330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438144" y="2765165"/>
            <a:ext cx="235610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pl-PL" altLang="en-US" sz="1300" b="1">
                <a:solidFill>
                  <a:srgbClr val="005BAA"/>
                </a:solidFill>
                <a:latin typeface="Frutiger LT Std 65" charset="0"/>
                <a:ea typeface="Frutiger LT Std 65" charset="0"/>
                <a:cs typeface="Frutiger LT Std 65" charset="0"/>
              </a:rPr>
              <a:t>T  </a:t>
            </a:r>
            <a:r>
              <a:rPr lang="pl-PL" altLang="en-US" sz="1300">
                <a:solidFill>
                  <a:srgbClr val="005BAA"/>
                </a:solidFill>
                <a:latin typeface="Frutiger LT Std 45 Light" charset="0"/>
                <a:ea typeface="Frutiger LT Std 45 Light" charset="0"/>
                <a:cs typeface="Frutiger LT Std 45 Light" charset="0"/>
              </a:rPr>
              <a:t>(62 21) 652 </a:t>
            </a:r>
            <a:r>
              <a:rPr lang="en-US" altLang="en-US" sz="1300">
                <a:solidFill>
                  <a:srgbClr val="005BAA"/>
                </a:solidFill>
                <a:latin typeface="Frutiger LT Std 45 Light" charset="0"/>
                <a:ea typeface="Frutiger LT Std 45 Light" charset="0"/>
                <a:cs typeface="Frutiger LT Std 45 Light" charset="0"/>
              </a:rPr>
              <a:t>2555</a:t>
            </a:r>
            <a:endParaRPr lang="pl-PL" altLang="en-US" sz="1300">
              <a:solidFill>
                <a:srgbClr val="005BAA"/>
              </a:solidFill>
              <a:latin typeface="Frutiger LT Std 45 Light" charset="0"/>
              <a:ea typeface="Frutiger LT Std 45 Light" charset="0"/>
              <a:cs typeface="Frutiger LT Std 45 Light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pl-PL" altLang="en-US" sz="1300" b="1" err="1">
                <a:solidFill>
                  <a:srgbClr val="005BAA"/>
                </a:solidFill>
                <a:latin typeface="Frutiger LT Std 65" charset="0"/>
                <a:ea typeface="Frutiger LT Std 65" charset="0"/>
                <a:cs typeface="Frutiger LT Std 65" charset="0"/>
              </a:rPr>
              <a:t>www.astra.co.id</a:t>
            </a:r>
            <a:endParaRPr lang="en-US" altLang="en-US" sz="1300">
              <a:solidFill>
                <a:srgbClr val="005BAA"/>
              </a:solidFill>
              <a:latin typeface="Frutiger LT Std 45 Light" charset="0"/>
              <a:ea typeface="Frutiger LT Std 45 Light" charset="0"/>
              <a:cs typeface="Frutiger LT Std 45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5575"/>
            <a:ext cx="9144000" cy="1118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889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8" y="485428"/>
            <a:ext cx="161425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04" y="365038"/>
            <a:ext cx="1457544" cy="6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5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8445"/>
            <a:ext cx="7886700" cy="994172"/>
          </a:xfrm>
        </p:spPr>
        <p:txBody>
          <a:bodyPr>
            <a:normAutofit/>
          </a:bodyPr>
          <a:lstStyle>
            <a:lvl1pPr>
              <a:defRPr lang="en-US" sz="4200" kern="1200" dirty="0">
                <a:solidFill>
                  <a:srgbClr val="005BAA"/>
                </a:solidFill>
                <a:latin typeface="Frutiger LT Std 55 Roman" charset="0"/>
                <a:ea typeface="Frutiger LT Std 55 Roman" charset="0"/>
                <a:cs typeface="Frutiger LT Std 55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6277"/>
            <a:ext cx="7886700" cy="2416445"/>
          </a:xfrm>
        </p:spPr>
        <p:txBody>
          <a:bodyPr>
            <a:normAutofit/>
          </a:bodyPr>
          <a:lstStyle>
            <a:lvl1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  <a:lvl2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2pPr>
            <a:lvl3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3pPr>
            <a:lvl4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4pPr>
            <a:lvl5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00. Temporary to File Sharing\00. Brand Comm\05. Brand Development Astra\05. Guideline\Collaterals\Astra_PPT Template-3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184" y="1145144"/>
            <a:ext cx="3657600" cy="905398"/>
          </a:xfrm>
        </p:spPr>
        <p:txBody>
          <a:bodyPr anchor="ctr">
            <a:noAutofit/>
          </a:bodyPr>
          <a:lstStyle>
            <a:lvl1pPr>
              <a:defRPr lang="en-US" sz="3200" kern="1200" dirty="0">
                <a:solidFill>
                  <a:schemeClr val="bg1"/>
                </a:solidFill>
                <a:latin typeface="Frutiger LT Std 65" charset="0"/>
                <a:ea typeface="Frutiger LT Std 65" charset="0"/>
                <a:cs typeface="Frutiger LT Std 65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1184" y="2123694"/>
            <a:ext cx="3657600" cy="521208"/>
          </a:xfrm>
        </p:spPr>
        <p:txBody>
          <a:bodyPr>
            <a:normAutofit/>
          </a:bodyPr>
          <a:lstStyle>
            <a:lvl1pPr marL="0" indent="0">
              <a:buNone/>
              <a:defRPr lang="en-US" sz="1600" kern="1200" dirty="0">
                <a:solidFill>
                  <a:schemeClr val="bg1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5826"/>
            <a:ext cx="7886700" cy="994172"/>
          </a:xfrm>
        </p:spPr>
        <p:txBody>
          <a:bodyPr>
            <a:normAutofit/>
          </a:bodyPr>
          <a:lstStyle>
            <a:lvl1pPr>
              <a:defRPr lang="en-US" sz="4200" kern="1200" dirty="0">
                <a:solidFill>
                  <a:srgbClr val="005BAA"/>
                </a:solidFill>
                <a:latin typeface="Frutiger LT Std 55 Roman" charset="0"/>
                <a:ea typeface="Frutiger LT Std 55 Roman" charset="0"/>
                <a:cs typeface="Frutiger LT Std 55 Roma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95678"/>
            <a:ext cx="3886200" cy="2637044"/>
          </a:xfrm>
        </p:spPr>
        <p:txBody>
          <a:bodyPr>
            <a:normAutofit/>
          </a:bodyPr>
          <a:lstStyle>
            <a:lvl1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  <a:lvl2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2pPr>
            <a:lvl3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3pPr>
            <a:lvl4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4pPr>
            <a:lvl5pPr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95678"/>
            <a:ext cx="3886200" cy="2637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>
                <a:solidFill>
                  <a:srgbClr val="58595B"/>
                </a:solidFill>
                <a:latin typeface="Frutiger LT Std 45 Light" charset="0"/>
                <a:ea typeface="Frutiger LT Std 45 Light" charset="0"/>
                <a:cs typeface="Frutiger LT Std 45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200150"/>
            <a:ext cx="7886700" cy="616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793" y="1879660"/>
            <a:ext cx="3868340" cy="383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97430"/>
            <a:ext cx="3868340" cy="2289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1102" y="1879660"/>
            <a:ext cx="3887391" cy="383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97430"/>
            <a:ext cx="3887391" cy="2289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 wit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0. Temporary to File Sharing\00. Brand Comm\05. Brand Development Astra\05. Guideline\Collaterals\Astra_PPT Template-3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7"/>
            <a:ext cx="9144001" cy="514508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1100709"/>
            <a:ext cx="2999232" cy="1434465"/>
          </a:xfrm>
        </p:spPr>
        <p:txBody>
          <a:bodyPr>
            <a:noAutofit/>
          </a:bodyPr>
          <a:lstStyle>
            <a:lvl1pPr>
              <a:defRPr lang="en-US" sz="3200" kern="1200" dirty="0">
                <a:solidFill>
                  <a:schemeClr val="bg1"/>
                </a:solidFill>
                <a:latin typeface="Frutiger LT Std 65" charset="0"/>
                <a:ea typeface="Frutiger LT Std 65" charset="0"/>
                <a:cs typeface="Frutiger LT Std 65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4553712" cy="5135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296" y="1119902"/>
            <a:ext cx="5376672" cy="994172"/>
          </a:xfrm>
        </p:spPr>
        <p:txBody>
          <a:bodyPr>
            <a:noAutofit/>
          </a:bodyPr>
          <a:lstStyle>
            <a:lvl1pPr>
              <a:defRPr lang="en-US" sz="4000" kern="1200" dirty="0">
                <a:solidFill>
                  <a:schemeClr val="bg1"/>
                </a:solidFill>
                <a:latin typeface="Frutiger LT Std 65"/>
                <a:ea typeface="Frutiger LT Std 65"/>
                <a:cs typeface="Frutiger LT Std 65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227582"/>
            <a:ext cx="2949178" cy="95326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55015"/>
            <a:ext cx="4629150" cy="3140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87702"/>
            <a:ext cx="2949178" cy="22140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016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13382"/>
            <a:ext cx="7886700" cy="271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34FFE242-4473-407E-80BB-3B72EDEAD438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Frutiger LT Std 45 Light" pitchFamily="34" charset="0"/>
              </a:defRPr>
            </a:lvl1pPr>
          </a:lstStyle>
          <a:p>
            <a:fld id="{B2DFF98C-52EF-4431-B684-3439D4AC5E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8" y="267661"/>
            <a:ext cx="813816" cy="230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54" y="207756"/>
            <a:ext cx="731520" cy="350305"/>
          </a:xfrm>
          <a:prstGeom prst="rect">
            <a:avLst/>
          </a:prstGeom>
        </p:spPr>
      </p:pic>
      <p:pic>
        <p:nvPicPr>
          <p:cNvPr id="1026" name="Picture 2" descr="C:\Users\user\Desktop\Astra_PPT Template-29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7400"/>
            <a:ext cx="914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kern="1200" dirty="0">
          <a:solidFill>
            <a:srgbClr val="005BAA"/>
          </a:solidFill>
          <a:latin typeface="Frutiger LT Std 55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500" kern="1200" dirty="0">
          <a:solidFill>
            <a:srgbClr val="58595B"/>
          </a:solidFill>
          <a:latin typeface="Frutiger LT Std 45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500" kern="1200" dirty="0">
          <a:solidFill>
            <a:srgbClr val="58595B"/>
          </a:solidFill>
          <a:latin typeface="Frutiger LT Std 45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500" kern="1200" dirty="0">
          <a:solidFill>
            <a:srgbClr val="58595B"/>
          </a:solidFill>
          <a:latin typeface="Frutiger LT Std 45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500" kern="1200" dirty="0">
          <a:solidFill>
            <a:srgbClr val="58595B"/>
          </a:solidFill>
          <a:latin typeface="Frutiger LT Std 45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500" kern="1200" dirty="0">
          <a:solidFill>
            <a:srgbClr val="58595B"/>
          </a:solidFill>
          <a:latin typeface="Frutiger LT Std 45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o.com/" TargetMode="External"/><Relationship Id="rId2" Type="http://schemas.openxmlformats.org/officeDocument/2006/relationships/hyperlink" Target="https://www.mobil123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hyperlink" Target="http://garasi.id/" TargetMode="External"/><Relationship Id="rId4" Type="http://schemas.openxmlformats.org/officeDocument/2006/relationships/hyperlink" Target="https://www.mobil88.astra.co.i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174144"/>
            <a:ext cx="7772400" cy="113287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Frutiger LT Std 65"/>
              </a:rPr>
              <a:t>Vehicle Classifier And Plate</a:t>
            </a:r>
            <a:br>
              <a:rPr lang="en-US" sz="2800" dirty="0">
                <a:latin typeface="Frutiger LT Std 65"/>
              </a:rPr>
            </a:br>
            <a:r>
              <a:rPr lang="en-US" sz="2800" dirty="0">
                <a:latin typeface="Frutiger LT Std 65"/>
              </a:rPr>
              <a:t>Recognition OJT version 3.0.1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760" y="4700070"/>
            <a:ext cx="1879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005BAA"/>
                </a:solidFill>
                <a:latin typeface="Frutiger LT Std 55 Roman"/>
                <a:ea typeface="Frutiger LT Std 55 Roman" charset="0"/>
                <a:cs typeface="Frutiger LT Std 55 Roman" charset="0"/>
              </a:rPr>
              <a:t>12 </a:t>
            </a:r>
            <a:r>
              <a:rPr lang="en-US" altLang="en-US" sz="1400" dirty="0" err="1">
                <a:solidFill>
                  <a:srgbClr val="005BAA"/>
                </a:solidFill>
                <a:latin typeface="Frutiger LT Std 55 Roman"/>
                <a:ea typeface="Frutiger LT Std 55 Roman" charset="0"/>
                <a:cs typeface="Frutiger LT Std 55 Roman" charset="0"/>
              </a:rPr>
              <a:t>Oktober</a:t>
            </a:r>
            <a:r>
              <a:rPr lang="en-US" altLang="en-US" sz="1400" dirty="0">
                <a:solidFill>
                  <a:srgbClr val="005BAA"/>
                </a:solidFill>
                <a:latin typeface="Frutiger LT Std 55 Roman"/>
                <a:ea typeface="Frutiger LT Std 55 Roman" charset="0"/>
                <a:cs typeface="Frutiger LT Std 55 Roman" charset="0"/>
              </a:rPr>
              <a:t> 2020</a:t>
            </a:r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11296" y="4700070"/>
            <a:ext cx="5266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5BAA"/>
                </a:solidFill>
                <a:latin typeface="Frutiger LT Std 65" charset="0"/>
                <a:ea typeface="Frutiger LT Std 65" charset="0"/>
                <a:cs typeface="Frutiger LT Std 65" charset="0"/>
              </a:rPr>
              <a:t>CORPORATE INFORMATION SYSTEMS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2690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59294D-F061-4530-B726-D3831B88A8A2}"/>
              </a:ext>
            </a:extLst>
          </p:cNvPr>
          <p:cNvSpPr txBox="1"/>
          <p:nvPr/>
        </p:nvSpPr>
        <p:spPr>
          <a:xfrm>
            <a:off x="202189" y="783629"/>
            <a:ext cx="268075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Goals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09BF3-AF14-4D73-BD63-CF20CC5022F2}"/>
              </a:ext>
            </a:extLst>
          </p:cNvPr>
          <p:cNvSpPr txBox="1"/>
          <p:nvPr/>
        </p:nvSpPr>
        <p:spPr>
          <a:xfrm>
            <a:off x="200819" y="1145902"/>
            <a:ext cx="3803956" cy="486989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noAutofit/>
          </a:bodyPr>
          <a:lstStyle/>
          <a:p>
            <a:pPr marL="171450" indent="-171450">
              <a:buSzPct val="100000"/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Can classify car make model and color.</a:t>
            </a:r>
          </a:p>
          <a:p>
            <a:pPr marL="171450" indent="-171450">
              <a:buSzPct val="100000"/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Can recognize License Plat number</a:t>
            </a:r>
          </a:p>
          <a:p>
            <a:pPr marL="171450" indent="-171450">
              <a:buSzPct val="100000"/>
              <a:buFont typeface="Courier New" panose="02070309020205020404" pitchFamily="49" charset="0"/>
              <a:buChar char="o"/>
            </a:pPr>
            <a:endParaRPr lang="en-US" sz="1100" i="1" dirty="0">
              <a:solidFill>
                <a:schemeClr val="accent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A3A72-FBB9-4CD7-9205-8D7177D86793}"/>
              </a:ext>
            </a:extLst>
          </p:cNvPr>
          <p:cNvSpPr txBox="1"/>
          <p:nvPr/>
        </p:nvSpPr>
        <p:spPr>
          <a:xfrm>
            <a:off x="200819" y="1682457"/>
            <a:ext cx="268212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Vehicle Classification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4F403-4F23-46FC-9A1C-94A939E4C163}"/>
              </a:ext>
            </a:extLst>
          </p:cNvPr>
          <p:cNvSpPr txBox="1"/>
          <p:nvPr/>
        </p:nvSpPr>
        <p:spPr>
          <a:xfrm>
            <a:off x="200819" y="3418490"/>
            <a:ext cx="265628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Dataset Scraping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83830-1208-4A96-A8EB-680F5C33EC5D}"/>
              </a:ext>
            </a:extLst>
          </p:cNvPr>
          <p:cNvSpPr txBox="1"/>
          <p:nvPr/>
        </p:nvSpPr>
        <p:spPr>
          <a:xfrm>
            <a:off x="200819" y="3758894"/>
            <a:ext cx="4211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Image scraping is done using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</a:rPr>
              <a:t>robotframework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-selenium library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Image scraped on these websites : </a:t>
            </a:r>
            <a:r>
              <a:rPr lang="en-US" sz="1100" i="1" dirty="0">
                <a:hlinkClick r:id="rId2"/>
              </a:rPr>
              <a:t>https://www.mobil123.com/</a:t>
            </a:r>
            <a:r>
              <a:rPr lang="en-US" sz="1100" i="1" dirty="0"/>
              <a:t> , </a:t>
            </a:r>
            <a:r>
              <a:rPr lang="en-US" sz="1100" i="1" dirty="0">
                <a:hlinkClick r:id="rId3"/>
              </a:rPr>
              <a:t>https://www.oto.com/</a:t>
            </a:r>
            <a:r>
              <a:rPr lang="en-US" sz="1100" i="1" dirty="0"/>
              <a:t> , </a:t>
            </a:r>
            <a:r>
              <a:rPr lang="en-US" sz="1100" i="1" dirty="0">
                <a:hlinkClick r:id="rId4"/>
              </a:rPr>
              <a:t>https://www.mobil88.astra.co.id/</a:t>
            </a:r>
            <a:r>
              <a:rPr lang="en-US" sz="1100" i="1" dirty="0"/>
              <a:t> , </a:t>
            </a:r>
            <a:r>
              <a:rPr lang="en-US" sz="1100" i="1" dirty="0">
                <a:hlinkClick r:id="rId5"/>
              </a:rPr>
              <a:t>http://garasi.id/</a:t>
            </a:r>
            <a:endParaRPr lang="en-US" sz="11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E17975-DA9F-4FB9-BD52-B34379C4C49E}"/>
              </a:ext>
            </a:extLst>
          </p:cNvPr>
          <p:cNvSpPr txBox="1"/>
          <p:nvPr/>
        </p:nvSpPr>
        <p:spPr>
          <a:xfrm>
            <a:off x="6722718" y="2730543"/>
            <a:ext cx="146158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Accuracy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76BF1C-C1A0-43F8-B5C3-B1729D6AB67F}"/>
              </a:ext>
            </a:extLst>
          </p:cNvPr>
          <p:cNvSpPr txBox="1"/>
          <p:nvPr/>
        </p:nvSpPr>
        <p:spPr>
          <a:xfrm>
            <a:off x="4375956" y="1160603"/>
            <a:ext cx="47167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5397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First Cleansing is deleting non car image from dataset that we get from scraping</a:t>
            </a:r>
          </a:p>
          <a:p>
            <a:pPr marL="171450" indent="-171450" defTabSz="5397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Second Cleansing is used for extracting car object, to increase the accuracy by deleting background using YOLO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77743B-9A1A-456B-B664-FBFDE5C86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87597"/>
              </p:ext>
            </p:extLst>
          </p:nvPr>
        </p:nvGraphicFramePr>
        <p:xfrm>
          <a:off x="6722718" y="3088840"/>
          <a:ext cx="2225842" cy="132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92">
                  <a:extLst>
                    <a:ext uri="{9D8B030D-6E8A-4147-A177-3AD203B41FA5}">
                      <a16:colId xmlns:a16="http://schemas.microsoft.com/office/drawing/2014/main" val="3677582112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474170697"/>
                    </a:ext>
                  </a:extLst>
                </a:gridCol>
                <a:gridCol w="767443">
                  <a:extLst>
                    <a:ext uri="{9D8B030D-6E8A-4147-A177-3AD203B41FA5}">
                      <a16:colId xmlns:a16="http://schemas.microsoft.com/office/drawing/2014/main" val="1151232724"/>
                    </a:ext>
                  </a:extLst>
                </a:gridCol>
              </a:tblGrid>
              <a:tr h="2756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Accuracy (VMMRDB</a:t>
                      </a:r>
                    </a:p>
                    <a:p>
                      <a:pPr algn="ctr"/>
                      <a:r>
                        <a:rPr lang="en-US" sz="1000" dirty="0"/>
                        <a:t>Dataset)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Accuracy (Custom Dataset)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79102"/>
                  </a:ext>
                </a:extLst>
              </a:tr>
              <a:tr h="25838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13420"/>
                  </a:ext>
                </a:extLst>
              </a:tr>
              <a:tr h="25838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51779"/>
                  </a:ext>
                </a:extLst>
              </a:tr>
              <a:tr h="25838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US" sz="9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290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CC1E47-14FC-4E93-8804-134449A0F876}"/>
              </a:ext>
            </a:extLst>
          </p:cNvPr>
          <p:cNvSpPr txBox="1"/>
          <p:nvPr/>
        </p:nvSpPr>
        <p:spPr>
          <a:xfrm>
            <a:off x="4376459" y="1997843"/>
            <a:ext cx="214267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Modeling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78FE1-19A0-47BD-9088-6DC00B005B0E}"/>
              </a:ext>
            </a:extLst>
          </p:cNvPr>
          <p:cNvSpPr txBox="1"/>
          <p:nvPr/>
        </p:nvSpPr>
        <p:spPr>
          <a:xfrm>
            <a:off x="4375955" y="2378637"/>
            <a:ext cx="4567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5397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Method that we use is CNN for image classification using transfer learning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82902-0D74-4129-AA22-ECC168CD0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646"/>
          <a:stretch/>
        </p:blipFill>
        <p:spPr>
          <a:xfrm>
            <a:off x="200819" y="2038745"/>
            <a:ext cx="3433459" cy="1303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B93C4B-4F8D-4547-9276-C70E97F24945}"/>
              </a:ext>
            </a:extLst>
          </p:cNvPr>
          <p:cNvSpPr txBox="1"/>
          <p:nvPr/>
        </p:nvSpPr>
        <p:spPr>
          <a:xfrm>
            <a:off x="4375955" y="2730543"/>
            <a:ext cx="21431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Technology Used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4E1AE-11BA-4576-8429-77909789CB22}"/>
              </a:ext>
            </a:extLst>
          </p:cNvPr>
          <p:cNvSpPr txBox="1"/>
          <p:nvPr/>
        </p:nvSpPr>
        <p:spPr>
          <a:xfrm>
            <a:off x="4334189" y="3048071"/>
            <a:ext cx="1066508" cy="133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NumPy</a:t>
            </a: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OpenCV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73DD0-FBC2-469E-97D8-5CA5724DCBCB}"/>
              </a:ext>
            </a:extLst>
          </p:cNvPr>
          <p:cNvSpPr txBox="1"/>
          <p:nvPr/>
        </p:nvSpPr>
        <p:spPr>
          <a:xfrm>
            <a:off x="5207286" y="3055854"/>
            <a:ext cx="1373128" cy="1081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</a:rPr>
              <a:t>Robotframework</a:t>
            </a: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</a:rPr>
              <a:t>OpenALPR</a:t>
            </a: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Selenium</a:t>
            </a:r>
          </a:p>
          <a:p>
            <a:pPr marL="171450" indent="-171450" defTabSz="539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Flask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B4EB2-1F2E-E844-B32A-F75C7A598BE6}"/>
              </a:ext>
            </a:extLst>
          </p:cNvPr>
          <p:cNvSpPr txBox="1"/>
          <p:nvPr/>
        </p:nvSpPr>
        <p:spPr>
          <a:xfrm>
            <a:off x="4375956" y="783800"/>
            <a:ext cx="21431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Dataset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BED3A4-6378-4C04-9FAE-05D5DD9B24EC}"/>
              </a:ext>
            </a:extLst>
          </p:cNvPr>
          <p:cNvSpPr/>
          <p:nvPr/>
        </p:nvSpPr>
        <p:spPr>
          <a:xfrm>
            <a:off x="505813" y="1408181"/>
            <a:ext cx="1612206" cy="1149322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11B2E2F-473F-4E59-B015-BC520CA739D9}"/>
              </a:ext>
            </a:extLst>
          </p:cNvPr>
          <p:cNvSpPr/>
          <p:nvPr/>
        </p:nvSpPr>
        <p:spPr>
          <a:xfrm>
            <a:off x="695048" y="1265306"/>
            <a:ext cx="1233736" cy="2857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Configuration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AC2E1B-E6EF-484A-8891-F288FBF3E8DE}"/>
              </a:ext>
            </a:extLst>
          </p:cNvPr>
          <p:cNvSpPr txBox="1"/>
          <p:nvPr/>
        </p:nvSpPr>
        <p:spPr>
          <a:xfrm>
            <a:off x="564546" y="1628708"/>
            <a:ext cx="1494820" cy="1017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 </a:t>
            </a:r>
            <a:r>
              <a:rPr lang="en-US" sz="1100" b="0" i="1" u="none" strike="noStrike" dirty="0" err="1">
                <a:solidFill>
                  <a:schemeClr val="accent2">
                    <a:lumMod val="50000"/>
                  </a:schemeClr>
                </a:solidFill>
                <a:effectLst/>
              </a:rPr>
              <a:t>OpenALPR</a:t>
            </a:r>
            <a:endParaRPr lang="en-US" sz="1100" b="0" i="1" u="none" strike="noStrike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 YOLO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 Google Drive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 Install Requirement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AA1DD2-FDE9-F143-9F96-A0770164EB85}"/>
              </a:ext>
            </a:extLst>
          </p:cNvPr>
          <p:cNvSpPr txBox="1"/>
          <p:nvPr/>
        </p:nvSpPr>
        <p:spPr>
          <a:xfrm>
            <a:off x="202187" y="783629"/>
            <a:ext cx="42984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Flow Program</a:t>
            </a:r>
            <a:endParaRPr lang="en-US" dirty="0"/>
          </a:p>
        </p:txBody>
      </p:sp>
      <p:sp>
        <p:nvSpPr>
          <p:cNvPr id="34" name="Rectangle: Rounded Corners 48">
            <a:extLst>
              <a:ext uri="{FF2B5EF4-FFF2-40B4-BE49-F238E27FC236}">
                <a16:creationId xmlns:a16="http://schemas.microsoft.com/office/drawing/2014/main" id="{AE302F9E-155E-774B-AE12-4C775B76B3E1}"/>
              </a:ext>
            </a:extLst>
          </p:cNvPr>
          <p:cNvSpPr/>
          <p:nvPr/>
        </p:nvSpPr>
        <p:spPr>
          <a:xfrm>
            <a:off x="2374903" y="1395230"/>
            <a:ext cx="1612206" cy="796874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Rectangle: Rounded Corners 63">
            <a:extLst>
              <a:ext uri="{FF2B5EF4-FFF2-40B4-BE49-F238E27FC236}">
                <a16:creationId xmlns:a16="http://schemas.microsoft.com/office/drawing/2014/main" id="{19AB776E-4588-F548-A127-8741FD0845C6}"/>
              </a:ext>
            </a:extLst>
          </p:cNvPr>
          <p:cNvSpPr/>
          <p:nvPr/>
        </p:nvSpPr>
        <p:spPr>
          <a:xfrm>
            <a:off x="2564138" y="1252355"/>
            <a:ext cx="1233736" cy="28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Data Preparation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D6815-BBE1-A84D-82ED-3FC3E7C21AD6}"/>
              </a:ext>
            </a:extLst>
          </p:cNvPr>
          <p:cNvSpPr txBox="1"/>
          <p:nvPr/>
        </p:nvSpPr>
        <p:spPr>
          <a:xfrm>
            <a:off x="2433636" y="1615757"/>
            <a:ext cx="149482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Scraping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Cleansing Data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Rectangle: Rounded Corners 48">
            <a:extLst>
              <a:ext uri="{FF2B5EF4-FFF2-40B4-BE49-F238E27FC236}">
                <a16:creationId xmlns:a16="http://schemas.microsoft.com/office/drawing/2014/main" id="{FFDE3EAD-0790-834B-90BC-8F84838B0FC1}"/>
              </a:ext>
            </a:extLst>
          </p:cNvPr>
          <p:cNvSpPr/>
          <p:nvPr/>
        </p:nvSpPr>
        <p:spPr>
          <a:xfrm>
            <a:off x="4243993" y="1408181"/>
            <a:ext cx="1612206" cy="796874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: Rounded Corners 63">
            <a:extLst>
              <a:ext uri="{FF2B5EF4-FFF2-40B4-BE49-F238E27FC236}">
                <a16:creationId xmlns:a16="http://schemas.microsoft.com/office/drawing/2014/main" id="{CCC406B7-BB53-5E4F-B981-A8732ABDCCC6}"/>
              </a:ext>
            </a:extLst>
          </p:cNvPr>
          <p:cNvSpPr/>
          <p:nvPr/>
        </p:nvSpPr>
        <p:spPr>
          <a:xfrm>
            <a:off x="4433228" y="1265306"/>
            <a:ext cx="1233736" cy="28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Modeling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CEC153-95D8-0943-A153-7304E1A77946}"/>
              </a:ext>
            </a:extLst>
          </p:cNvPr>
          <p:cNvSpPr txBox="1"/>
          <p:nvPr/>
        </p:nvSpPr>
        <p:spPr>
          <a:xfrm>
            <a:off x="4302726" y="1628708"/>
            <a:ext cx="149482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Train Model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Update Model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ctangle: Rounded Corners 48">
            <a:extLst>
              <a:ext uri="{FF2B5EF4-FFF2-40B4-BE49-F238E27FC236}">
                <a16:creationId xmlns:a16="http://schemas.microsoft.com/office/drawing/2014/main" id="{EC56E6A1-8DBD-794F-A40F-333A16BDA32D}"/>
              </a:ext>
            </a:extLst>
          </p:cNvPr>
          <p:cNvSpPr/>
          <p:nvPr/>
        </p:nvSpPr>
        <p:spPr>
          <a:xfrm>
            <a:off x="6113083" y="1408029"/>
            <a:ext cx="1612206" cy="717849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63">
            <a:extLst>
              <a:ext uri="{FF2B5EF4-FFF2-40B4-BE49-F238E27FC236}">
                <a16:creationId xmlns:a16="http://schemas.microsoft.com/office/drawing/2014/main" id="{C96AC83B-AAA5-7B4F-A912-46BCB66B9C58}"/>
              </a:ext>
            </a:extLst>
          </p:cNvPr>
          <p:cNvSpPr/>
          <p:nvPr/>
        </p:nvSpPr>
        <p:spPr>
          <a:xfrm>
            <a:off x="6302318" y="1265154"/>
            <a:ext cx="1233736" cy="28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Web Service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3695BF-23D7-6048-A5D3-1B9DDB4DFFB3}"/>
              </a:ext>
            </a:extLst>
          </p:cNvPr>
          <p:cNvSpPr txBox="1"/>
          <p:nvPr/>
        </p:nvSpPr>
        <p:spPr>
          <a:xfrm>
            <a:off x="6171816" y="1628556"/>
            <a:ext cx="14948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1" u="none" strike="noStrike" dirty="0">
                <a:solidFill>
                  <a:schemeClr val="accent2">
                    <a:lumMod val="50000"/>
                  </a:schemeClr>
                </a:solidFill>
                <a:effectLst/>
              </a:rPr>
              <a:t>JSON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D44DC2D-4BB2-1243-8A02-45BC2DAF8064}"/>
              </a:ext>
            </a:extLst>
          </p:cNvPr>
          <p:cNvSpPr/>
          <p:nvPr/>
        </p:nvSpPr>
        <p:spPr>
          <a:xfrm>
            <a:off x="2059366" y="1832762"/>
            <a:ext cx="311663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142E5A6-57AE-7B45-A4F1-8994291BA70A}"/>
              </a:ext>
            </a:extLst>
          </p:cNvPr>
          <p:cNvSpPr/>
          <p:nvPr/>
        </p:nvSpPr>
        <p:spPr>
          <a:xfrm>
            <a:off x="3932330" y="1833853"/>
            <a:ext cx="311663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4492AD0-EA47-E540-AB38-02310879E40F}"/>
              </a:ext>
            </a:extLst>
          </p:cNvPr>
          <p:cNvSpPr/>
          <p:nvPr/>
        </p:nvSpPr>
        <p:spPr>
          <a:xfrm>
            <a:off x="5806389" y="1832762"/>
            <a:ext cx="311663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48">
            <a:extLst>
              <a:ext uri="{FF2B5EF4-FFF2-40B4-BE49-F238E27FC236}">
                <a16:creationId xmlns:a16="http://schemas.microsoft.com/office/drawing/2014/main" id="{33EFD034-1513-7B4A-B4EC-28571F6831A9}"/>
              </a:ext>
            </a:extLst>
          </p:cNvPr>
          <p:cNvSpPr/>
          <p:nvPr/>
        </p:nvSpPr>
        <p:spPr>
          <a:xfrm>
            <a:off x="5308245" y="2377215"/>
            <a:ext cx="1612206" cy="651414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6" name="Rectangle: Rounded Corners 63">
            <a:extLst>
              <a:ext uri="{FF2B5EF4-FFF2-40B4-BE49-F238E27FC236}">
                <a16:creationId xmlns:a16="http://schemas.microsoft.com/office/drawing/2014/main" id="{43F3ED81-24B5-CE47-93CF-509F71637DB2}"/>
              </a:ext>
            </a:extLst>
          </p:cNvPr>
          <p:cNvSpPr/>
          <p:nvPr/>
        </p:nvSpPr>
        <p:spPr>
          <a:xfrm>
            <a:off x="5496215" y="2888590"/>
            <a:ext cx="1233736" cy="28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OpenALPR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40C7BD-9415-AA4E-B654-E7A8E45A8C2B}"/>
              </a:ext>
            </a:extLst>
          </p:cNvPr>
          <p:cNvSpPr txBox="1"/>
          <p:nvPr/>
        </p:nvSpPr>
        <p:spPr>
          <a:xfrm>
            <a:off x="5365673" y="2438394"/>
            <a:ext cx="1494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Get License Plate Number</a:t>
            </a:r>
          </a:p>
        </p:txBody>
      </p:sp>
      <p:sp>
        <p:nvSpPr>
          <p:cNvPr id="61" name="Rectangle: Rounded Corners 48">
            <a:extLst>
              <a:ext uri="{FF2B5EF4-FFF2-40B4-BE49-F238E27FC236}">
                <a16:creationId xmlns:a16="http://schemas.microsoft.com/office/drawing/2014/main" id="{DE1767E5-A5AB-5949-8B7A-EC0E31813B3C}"/>
              </a:ext>
            </a:extLst>
          </p:cNvPr>
          <p:cNvSpPr/>
          <p:nvPr/>
        </p:nvSpPr>
        <p:spPr>
          <a:xfrm>
            <a:off x="6955110" y="2377215"/>
            <a:ext cx="1612206" cy="651414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Rectangle: Rounded Corners 63">
            <a:extLst>
              <a:ext uri="{FF2B5EF4-FFF2-40B4-BE49-F238E27FC236}">
                <a16:creationId xmlns:a16="http://schemas.microsoft.com/office/drawing/2014/main" id="{3016CC97-D6A4-2241-B539-0C199C157D86}"/>
              </a:ext>
            </a:extLst>
          </p:cNvPr>
          <p:cNvSpPr/>
          <p:nvPr/>
        </p:nvSpPr>
        <p:spPr>
          <a:xfrm>
            <a:off x="7144345" y="2885754"/>
            <a:ext cx="1233736" cy="28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Color Recognition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F9D38B-9833-F040-9A45-30A367C4EAC4}"/>
              </a:ext>
            </a:extLst>
          </p:cNvPr>
          <p:cNvSpPr txBox="1"/>
          <p:nvPr/>
        </p:nvSpPr>
        <p:spPr>
          <a:xfrm>
            <a:off x="7013803" y="2455154"/>
            <a:ext cx="14948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Get Car </a:t>
            </a:r>
            <a:r>
              <a:rPr lang="en-US" sz="1050" i="1" dirty="0">
                <a:solidFill>
                  <a:schemeClr val="accent2">
                    <a:lumMod val="50000"/>
                  </a:schemeClr>
                </a:solidFill>
              </a:rPr>
              <a:t>Color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2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09CC32B4-01E7-F24D-83DF-0B7943EF8B9B}"/>
              </a:ext>
            </a:extLst>
          </p:cNvPr>
          <p:cNvSpPr/>
          <p:nvPr/>
        </p:nvSpPr>
        <p:spPr>
          <a:xfrm rot="16200000">
            <a:off x="6450568" y="2161653"/>
            <a:ext cx="311663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C72FCF6-1106-1A40-A911-E23DCCE41C24}"/>
              </a:ext>
            </a:extLst>
          </p:cNvPr>
          <p:cNvSpPr/>
          <p:nvPr/>
        </p:nvSpPr>
        <p:spPr>
          <a:xfrm rot="16200000">
            <a:off x="7106896" y="2161653"/>
            <a:ext cx="311663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C88B53-3722-8A49-952C-00214A47FF57}"/>
              </a:ext>
            </a:extLst>
          </p:cNvPr>
          <p:cNvSpPr txBox="1"/>
          <p:nvPr/>
        </p:nvSpPr>
        <p:spPr>
          <a:xfrm>
            <a:off x="4615053" y="3438825"/>
            <a:ext cx="429904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cs typeface="Calibri"/>
              </a:rPr>
              <a:t>Color Recognition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C1DF2-2624-F046-B9B7-D0977338BB6A}"/>
              </a:ext>
            </a:extLst>
          </p:cNvPr>
          <p:cNvSpPr/>
          <p:nvPr/>
        </p:nvSpPr>
        <p:spPr>
          <a:xfrm>
            <a:off x="4615053" y="3746602"/>
            <a:ext cx="43350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539750">
              <a:buFont typeface="Courier New" panose="02070309020205020404" pitchFamily="49" charset="0"/>
              <a:buChar char="o"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We use an existing model </a:t>
            </a: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spectrico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 which is free to use for Enterprise. </a:t>
            </a:r>
            <a:r>
              <a:rPr lang="en-ID" sz="1100" i="1" dirty="0">
                <a:solidFill>
                  <a:schemeClr val="accent2">
                    <a:lumMod val="50000"/>
                  </a:schemeClr>
                </a:solidFill>
              </a:rPr>
              <a:t>It consists of an object detector for finding the cars, and a classifier to recognize the </a:t>
            </a:r>
            <a:r>
              <a:rPr lang="en-ID" sz="1100" i="1" dirty="0" err="1">
                <a:solidFill>
                  <a:schemeClr val="accent2">
                    <a:lumMod val="50000"/>
                  </a:schemeClr>
                </a:solidFill>
              </a:rPr>
              <a:t>colors</a:t>
            </a:r>
            <a:r>
              <a:rPr lang="en-ID" sz="1100" i="1" dirty="0">
                <a:solidFill>
                  <a:schemeClr val="accent2">
                    <a:lumMod val="50000"/>
                  </a:schemeClr>
                </a:solidFill>
              </a:rPr>
              <a:t> of the detected cars. The object detector is an implementation of YOLOv3</a:t>
            </a: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17AFE3-D0E7-B041-943A-77493695183E}"/>
              </a:ext>
            </a:extLst>
          </p:cNvPr>
          <p:cNvSpPr txBox="1"/>
          <p:nvPr/>
        </p:nvSpPr>
        <p:spPr>
          <a:xfrm>
            <a:off x="229906" y="3438825"/>
            <a:ext cx="429903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 err="1">
                <a:cs typeface="Calibri"/>
              </a:rPr>
              <a:t>OpenALPR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8A720-E698-0149-AC5A-EBC591D4A12A}"/>
              </a:ext>
            </a:extLst>
          </p:cNvPr>
          <p:cNvSpPr/>
          <p:nvPr/>
        </p:nvSpPr>
        <p:spPr>
          <a:xfrm>
            <a:off x="229907" y="3742649"/>
            <a:ext cx="43350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539750">
              <a:buFont typeface="Courier New" panose="02070309020205020404" pitchFamily="49" charset="0"/>
              <a:buChar char="o"/>
            </a:pPr>
            <a:r>
              <a:rPr lang="en-US" sz="1100" i="1" dirty="0" err="1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OpenALPR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 is an open source Automatic License Plate Recognition library. The library analyzes images and video streams to identify license plates. The output is the text representation of any license plate characters.</a:t>
            </a: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171450" indent="-171450" defTabSz="539750">
              <a:buFont typeface="Wingdings" panose="05000000000000000000" pitchFamily="2" charset="2"/>
              <a:buChar char="Ø"/>
            </a:pPr>
            <a:endParaRPr lang="en-US" sz="11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15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4395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TRA Color">
      <a:dk1>
        <a:sysClr val="windowText" lastClr="000000"/>
      </a:dk1>
      <a:lt1>
        <a:sysClr val="window" lastClr="FFFFFF"/>
      </a:lt1>
      <a:dk2>
        <a:srgbClr val="005BAA"/>
      </a:dk2>
      <a:lt2>
        <a:srgbClr val="8FB6DF"/>
      </a:lt2>
      <a:accent1>
        <a:srgbClr val="005BAA"/>
      </a:accent1>
      <a:accent2>
        <a:srgbClr val="0046BB"/>
      </a:accent2>
      <a:accent3>
        <a:srgbClr val="E6E7E8"/>
      </a:accent3>
      <a:accent4>
        <a:srgbClr val="939598"/>
      </a:accent4>
      <a:accent5>
        <a:srgbClr val="5F5F5F"/>
      </a:accent5>
      <a:accent6>
        <a:srgbClr val="414042"/>
      </a:accent6>
      <a:hlink>
        <a:srgbClr val="005BAA"/>
      </a:hlink>
      <a:folHlink>
        <a:srgbClr val="00206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c583f0a-8b58-4073-8744-7779508e5d2b">
      <UserInfo>
        <DisplayName>Ferry Fernandy</DisplayName>
        <AccountId>18</AccountId>
        <AccountType/>
      </UserInfo>
      <UserInfo>
        <DisplayName>Moh Bagus Hadi Sasmito</DisplayName>
        <AccountId>15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B811F2C22804FA67A6701F90BA8FA" ma:contentTypeVersion="4" ma:contentTypeDescription="Create a new document." ma:contentTypeScope="" ma:versionID="09674b5bb262707ee9f38a14d14471de">
  <xsd:schema xmlns:xsd="http://www.w3.org/2001/XMLSchema" xmlns:xs="http://www.w3.org/2001/XMLSchema" xmlns:p="http://schemas.microsoft.com/office/2006/metadata/properties" xmlns:ns2="bc3e2117-c5e4-470f-82a0-3b3382573945" xmlns:ns3="ec583f0a-8b58-4073-8744-7779508e5d2b" targetNamespace="http://schemas.microsoft.com/office/2006/metadata/properties" ma:root="true" ma:fieldsID="2111fd5a63afadbcbbd388f8db130e14" ns2:_="" ns3:_="">
    <xsd:import namespace="bc3e2117-c5e4-470f-82a0-3b3382573945"/>
    <xsd:import namespace="ec583f0a-8b58-4073-8744-7779508e5d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e2117-c5e4-470f-82a0-3b33825739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3f0a-8b58-4073-8744-7779508e5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53AD3-54AD-44E3-B7FC-892CD837FCE3}">
  <ds:schemaRefs>
    <ds:schemaRef ds:uri="http://schemas.microsoft.com/office/2006/metadata/properties"/>
    <ds:schemaRef ds:uri="http://www.w3.org/2000/xmlns/"/>
    <ds:schemaRef ds:uri="ec583f0a-8b58-4073-8744-7779508e5d2b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1DF3C1-E706-452C-B1E1-986AFB5D850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c3e2117-c5e4-470f-82a0-3b3382573945"/>
    <ds:schemaRef ds:uri="ec583f0a-8b58-4073-8744-7779508e5d2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D4ED95-B5F3-4C84-8A5D-5660FED493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344</Words>
  <Application>Microsoft Macintosh PowerPoint</Application>
  <PresentationFormat>On-screen Show (16:9)</PresentationFormat>
  <Paragraphs>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Calibri</vt:lpstr>
      <vt:lpstr>Courier New</vt:lpstr>
      <vt:lpstr>Frutiger LT Std 45 Light</vt:lpstr>
      <vt:lpstr>Frutiger LT Std 55 Roman</vt:lpstr>
      <vt:lpstr>Frutiger LT Std 65</vt:lpstr>
      <vt:lpstr>Wingdings</vt:lpstr>
      <vt:lpstr>Office Theme</vt:lpstr>
      <vt:lpstr>Vehicle Classifier And Plate Recognition OJT version 3.0.1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DMID</dc:creator>
  <cp:lastModifiedBy>Arum Yumna Zahrah</cp:lastModifiedBy>
  <cp:revision>1673</cp:revision>
  <cp:lastPrinted>2018-04-17T13:19:41Z</cp:lastPrinted>
  <dcterms:created xsi:type="dcterms:W3CDTF">2017-11-19T14:39:37Z</dcterms:created>
  <dcterms:modified xsi:type="dcterms:W3CDTF">2020-11-02T06:02:28Z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0x0101000FFB811F2C22804FA67A6701F90BA8FA</vt:lpwstr>
  </property>
</Properties>
</file>