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8" r:id="rId4"/>
    <p:sldId id="293" r:id="rId5"/>
    <p:sldId id="296" r:id="rId6"/>
    <p:sldId id="297" r:id="rId7"/>
    <p:sldId id="298" r:id="rId8"/>
    <p:sldId id="300" r:id="rId9"/>
    <p:sldId id="289" r:id="rId10"/>
  </p:sldIdLst>
  <p:sldSz cx="12192000" cy="9144000"/>
  <p:notesSz cx="12192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9900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>
      <p:cViewPr varScale="1">
        <p:scale>
          <a:sx n="87" d="100"/>
          <a:sy n="87" d="100"/>
        </p:scale>
        <p:origin x="1488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E7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8801" y="56515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58800" y="56515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2700">
            <a:solidFill>
              <a:srgbClr val="FE7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39084" y="3441001"/>
            <a:ext cx="5913120" cy="956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50" b="1" i="0">
                <a:solidFill>
                  <a:srgbClr val="716E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5120640"/>
            <a:ext cx="85344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0494B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0494B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2103120"/>
            <a:ext cx="530352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2103120"/>
            <a:ext cx="530352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8FC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97458" y="3090341"/>
            <a:ext cx="631190" cy="631190"/>
          </a:xfrm>
          <a:custGeom>
            <a:avLst/>
            <a:gdLst/>
            <a:ahLst/>
            <a:cxnLst/>
            <a:rect l="l" t="t" r="r" b="b"/>
            <a:pathLst>
              <a:path w="631190" h="631189">
                <a:moveTo>
                  <a:pt x="315391" y="0"/>
                </a:moveTo>
                <a:lnTo>
                  <a:pt x="268786" y="3419"/>
                </a:lnTo>
                <a:lnTo>
                  <a:pt x="224304" y="13352"/>
                </a:lnTo>
                <a:lnTo>
                  <a:pt x="182432" y="29311"/>
                </a:lnTo>
                <a:lnTo>
                  <a:pt x="143660" y="50809"/>
                </a:lnTo>
                <a:lnTo>
                  <a:pt x="108473" y="77356"/>
                </a:lnTo>
                <a:lnTo>
                  <a:pt x="77362" y="108466"/>
                </a:lnTo>
                <a:lnTo>
                  <a:pt x="50812" y="143651"/>
                </a:lnTo>
                <a:lnTo>
                  <a:pt x="29314" y="182422"/>
                </a:lnTo>
                <a:lnTo>
                  <a:pt x="13353" y="224292"/>
                </a:lnTo>
                <a:lnTo>
                  <a:pt x="3419" y="268774"/>
                </a:lnTo>
                <a:lnTo>
                  <a:pt x="0" y="315379"/>
                </a:lnTo>
                <a:lnTo>
                  <a:pt x="3419" y="361983"/>
                </a:lnTo>
                <a:lnTo>
                  <a:pt x="13353" y="406465"/>
                </a:lnTo>
                <a:lnTo>
                  <a:pt x="29314" y="448335"/>
                </a:lnTo>
                <a:lnTo>
                  <a:pt x="50812" y="487106"/>
                </a:lnTo>
                <a:lnTo>
                  <a:pt x="77362" y="522291"/>
                </a:lnTo>
                <a:lnTo>
                  <a:pt x="108473" y="553401"/>
                </a:lnTo>
                <a:lnTo>
                  <a:pt x="143660" y="579949"/>
                </a:lnTo>
                <a:lnTo>
                  <a:pt x="182432" y="601446"/>
                </a:lnTo>
                <a:lnTo>
                  <a:pt x="224304" y="617405"/>
                </a:lnTo>
                <a:lnTo>
                  <a:pt x="268786" y="627338"/>
                </a:lnTo>
                <a:lnTo>
                  <a:pt x="315391" y="630758"/>
                </a:lnTo>
                <a:lnTo>
                  <a:pt x="361996" y="627338"/>
                </a:lnTo>
                <a:lnTo>
                  <a:pt x="406477" y="617405"/>
                </a:lnTo>
                <a:lnTo>
                  <a:pt x="448348" y="601446"/>
                </a:lnTo>
                <a:lnTo>
                  <a:pt x="487119" y="579949"/>
                </a:lnTo>
                <a:lnTo>
                  <a:pt x="522304" y="553401"/>
                </a:lnTo>
                <a:lnTo>
                  <a:pt x="553414" y="522291"/>
                </a:lnTo>
                <a:lnTo>
                  <a:pt x="579961" y="487106"/>
                </a:lnTo>
                <a:lnTo>
                  <a:pt x="601459" y="448335"/>
                </a:lnTo>
                <a:lnTo>
                  <a:pt x="617418" y="406465"/>
                </a:lnTo>
                <a:lnTo>
                  <a:pt x="627351" y="361983"/>
                </a:lnTo>
                <a:lnTo>
                  <a:pt x="630770" y="315379"/>
                </a:lnTo>
                <a:lnTo>
                  <a:pt x="627351" y="268774"/>
                </a:lnTo>
                <a:lnTo>
                  <a:pt x="617418" y="224292"/>
                </a:lnTo>
                <a:lnTo>
                  <a:pt x="601459" y="182422"/>
                </a:lnTo>
                <a:lnTo>
                  <a:pt x="579961" y="143651"/>
                </a:lnTo>
                <a:lnTo>
                  <a:pt x="553414" y="108466"/>
                </a:lnTo>
                <a:lnTo>
                  <a:pt x="522304" y="77356"/>
                </a:lnTo>
                <a:lnTo>
                  <a:pt x="487119" y="50809"/>
                </a:lnTo>
                <a:lnTo>
                  <a:pt x="448348" y="29311"/>
                </a:lnTo>
                <a:lnTo>
                  <a:pt x="406477" y="13352"/>
                </a:lnTo>
                <a:lnTo>
                  <a:pt x="361996" y="3419"/>
                </a:lnTo>
                <a:lnTo>
                  <a:pt x="3153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7458" y="2125141"/>
            <a:ext cx="631190" cy="631190"/>
          </a:xfrm>
          <a:custGeom>
            <a:avLst/>
            <a:gdLst/>
            <a:ahLst/>
            <a:cxnLst/>
            <a:rect l="l" t="t" r="r" b="b"/>
            <a:pathLst>
              <a:path w="631190" h="631189">
                <a:moveTo>
                  <a:pt x="315391" y="0"/>
                </a:moveTo>
                <a:lnTo>
                  <a:pt x="268786" y="3419"/>
                </a:lnTo>
                <a:lnTo>
                  <a:pt x="224304" y="13352"/>
                </a:lnTo>
                <a:lnTo>
                  <a:pt x="182432" y="29311"/>
                </a:lnTo>
                <a:lnTo>
                  <a:pt x="143660" y="50809"/>
                </a:lnTo>
                <a:lnTo>
                  <a:pt x="108473" y="77356"/>
                </a:lnTo>
                <a:lnTo>
                  <a:pt x="77362" y="108466"/>
                </a:lnTo>
                <a:lnTo>
                  <a:pt x="50812" y="143651"/>
                </a:lnTo>
                <a:lnTo>
                  <a:pt x="29314" y="182422"/>
                </a:lnTo>
                <a:lnTo>
                  <a:pt x="13353" y="224292"/>
                </a:lnTo>
                <a:lnTo>
                  <a:pt x="3419" y="268774"/>
                </a:lnTo>
                <a:lnTo>
                  <a:pt x="0" y="315379"/>
                </a:lnTo>
                <a:lnTo>
                  <a:pt x="3419" y="361983"/>
                </a:lnTo>
                <a:lnTo>
                  <a:pt x="13353" y="406465"/>
                </a:lnTo>
                <a:lnTo>
                  <a:pt x="29314" y="448335"/>
                </a:lnTo>
                <a:lnTo>
                  <a:pt x="50812" y="487106"/>
                </a:lnTo>
                <a:lnTo>
                  <a:pt x="77362" y="522291"/>
                </a:lnTo>
                <a:lnTo>
                  <a:pt x="108473" y="553401"/>
                </a:lnTo>
                <a:lnTo>
                  <a:pt x="143660" y="579949"/>
                </a:lnTo>
                <a:lnTo>
                  <a:pt x="182432" y="601446"/>
                </a:lnTo>
                <a:lnTo>
                  <a:pt x="224304" y="617405"/>
                </a:lnTo>
                <a:lnTo>
                  <a:pt x="268786" y="627338"/>
                </a:lnTo>
                <a:lnTo>
                  <a:pt x="315391" y="630758"/>
                </a:lnTo>
                <a:lnTo>
                  <a:pt x="361996" y="627338"/>
                </a:lnTo>
                <a:lnTo>
                  <a:pt x="406477" y="617405"/>
                </a:lnTo>
                <a:lnTo>
                  <a:pt x="448348" y="601446"/>
                </a:lnTo>
                <a:lnTo>
                  <a:pt x="487119" y="579949"/>
                </a:lnTo>
                <a:lnTo>
                  <a:pt x="522304" y="553401"/>
                </a:lnTo>
                <a:lnTo>
                  <a:pt x="553414" y="522291"/>
                </a:lnTo>
                <a:lnTo>
                  <a:pt x="579961" y="487106"/>
                </a:lnTo>
                <a:lnTo>
                  <a:pt x="601459" y="448335"/>
                </a:lnTo>
                <a:lnTo>
                  <a:pt x="617418" y="406465"/>
                </a:lnTo>
                <a:lnTo>
                  <a:pt x="627351" y="361983"/>
                </a:lnTo>
                <a:lnTo>
                  <a:pt x="630770" y="315379"/>
                </a:lnTo>
                <a:lnTo>
                  <a:pt x="627351" y="268774"/>
                </a:lnTo>
                <a:lnTo>
                  <a:pt x="617418" y="224292"/>
                </a:lnTo>
                <a:lnTo>
                  <a:pt x="601459" y="182422"/>
                </a:lnTo>
                <a:lnTo>
                  <a:pt x="579961" y="143651"/>
                </a:lnTo>
                <a:lnTo>
                  <a:pt x="553414" y="108466"/>
                </a:lnTo>
                <a:lnTo>
                  <a:pt x="522304" y="77356"/>
                </a:lnTo>
                <a:lnTo>
                  <a:pt x="487119" y="50809"/>
                </a:lnTo>
                <a:lnTo>
                  <a:pt x="448348" y="29311"/>
                </a:lnTo>
                <a:lnTo>
                  <a:pt x="406477" y="13352"/>
                </a:lnTo>
                <a:lnTo>
                  <a:pt x="361996" y="3419"/>
                </a:lnTo>
                <a:lnTo>
                  <a:pt x="3153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97458" y="1159941"/>
            <a:ext cx="631190" cy="631190"/>
          </a:xfrm>
          <a:custGeom>
            <a:avLst/>
            <a:gdLst/>
            <a:ahLst/>
            <a:cxnLst/>
            <a:rect l="l" t="t" r="r" b="b"/>
            <a:pathLst>
              <a:path w="631190" h="631189">
                <a:moveTo>
                  <a:pt x="315391" y="0"/>
                </a:moveTo>
                <a:lnTo>
                  <a:pt x="268786" y="3419"/>
                </a:lnTo>
                <a:lnTo>
                  <a:pt x="224304" y="13352"/>
                </a:lnTo>
                <a:lnTo>
                  <a:pt x="182432" y="29311"/>
                </a:lnTo>
                <a:lnTo>
                  <a:pt x="143660" y="50809"/>
                </a:lnTo>
                <a:lnTo>
                  <a:pt x="108473" y="77356"/>
                </a:lnTo>
                <a:lnTo>
                  <a:pt x="77362" y="108466"/>
                </a:lnTo>
                <a:lnTo>
                  <a:pt x="50812" y="143651"/>
                </a:lnTo>
                <a:lnTo>
                  <a:pt x="29314" y="182422"/>
                </a:lnTo>
                <a:lnTo>
                  <a:pt x="13353" y="224292"/>
                </a:lnTo>
                <a:lnTo>
                  <a:pt x="3419" y="268774"/>
                </a:lnTo>
                <a:lnTo>
                  <a:pt x="0" y="315379"/>
                </a:lnTo>
                <a:lnTo>
                  <a:pt x="3419" y="361983"/>
                </a:lnTo>
                <a:lnTo>
                  <a:pt x="13353" y="406465"/>
                </a:lnTo>
                <a:lnTo>
                  <a:pt x="29314" y="448335"/>
                </a:lnTo>
                <a:lnTo>
                  <a:pt x="50812" y="487106"/>
                </a:lnTo>
                <a:lnTo>
                  <a:pt x="77362" y="522291"/>
                </a:lnTo>
                <a:lnTo>
                  <a:pt x="108473" y="553401"/>
                </a:lnTo>
                <a:lnTo>
                  <a:pt x="143660" y="579949"/>
                </a:lnTo>
                <a:lnTo>
                  <a:pt x="182432" y="601446"/>
                </a:lnTo>
                <a:lnTo>
                  <a:pt x="224304" y="617405"/>
                </a:lnTo>
                <a:lnTo>
                  <a:pt x="268786" y="627338"/>
                </a:lnTo>
                <a:lnTo>
                  <a:pt x="315391" y="630758"/>
                </a:lnTo>
                <a:lnTo>
                  <a:pt x="361996" y="627338"/>
                </a:lnTo>
                <a:lnTo>
                  <a:pt x="406477" y="617405"/>
                </a:lnTo>
                <a:lnTo>
                  <a:pt x="448348" y="601446"/>
                </a:lnTo>
                <a:lnTo>
                  <a:pt x="487119" y="579949"/>
                </a:lnTo>
                <a:lnTo>
                  <a:pt x="522304" y="553401"/>
                </a:lnTo>
                <a:lnTo>
                  <a:pt x="553414" y="522291"/>
                </a:lnTo>
                <a:lnTo>
                  <a:pt x="579961" y="487106"/>
                </a:lnTo>
                <a:lnTo>
                  <a:pt x="601459" y="448335"/>
                </a:lnTo>
                <a:lnTo>
                  <a:pt x="617418" y="406465"/>
                </a:lnTo>
                <a:lnTo>
                  <a:pt x="627351" y="361983"/>
                </a:lnTo>
                <a:lnTo>
                  <a:pt x="630770" y="315379"/>
                </a:lnTo>
                <a:lnTo>
                  <a:pt x="627351" y="268774"/>
                </a:lnTo>
                <a:lnTo>
                  <a:pt x="617418" y="224292"/>
                </a:lnTo>
                <a:lnTo>
                  <a:pt x="601459" y="182422"/>
                </a:lnTo>
                <a:lnTo>
                  <a:pt x="579961" y="143651"/>
                </a:lnTo>
                <a:lnTo>
                  <a:pt x="553414" y="108466"/>
                </a:lnTo>
                <a:lnTo>
                  <a:pt x="522304" y="77356"/>
                </a:lnTo>
                <a:lnTo>
                  <a:pt x="487119" y="50809"/>
                </a:lnTo>
                <a:lnTo>
                  <a:pt x="448348" y="29311"/>
                </a:lnTo>
                <a:lnTo>
                  <a:pt x="406477" y="13352"/>
                </a:lnTo>
                <a:lnTo>
                  <a:pt x="361996" y="3419"/>
                </a:lnTo>
                <a:lnTo>
                  <a:pt x="3153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0494B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193" y="77051"/>
            <a:ext cx="11531612" cy="1122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2103120"/>
            <a:ext cx="109728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8503920"/>
            <a:ext cx="39014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1700" y="889000"/>
            <a:ext cx="10337800" cy="7073900"/>
          </a:xfrm>
          <a:custGeom>
            <a:avLst/>
            <a:gdLst/>
            <a:ahLst/>
            <a:cxnLst/>
            <a:rect l="l" t="t" r="r" b="b"/>
            <a:pathLst>
              <a:path w="10337800" h="7073900">
                <a:moveTo>
                  <a:pt x="10337800" y="7073900"/>
                </a:moveTo>
                <a:lnTo>
                  <a:pt x="0" y="7073900"/>
                </a:lnTo>
                <a:lnTo>
                  <a:pt x="0" y="0"/>
                </a:lnTo>
                <a:lnTo>
                  <a:pt x="10337800" y="0"/>
                </a:lnTo>
                <a:lnTo>
                  <a:pt x="10337800" y="707390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6447" y="3112584"/>
            <a:ext cx="8968299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0340">
              <a:lnSpc>
                <a:spcPts val="8400"/>
              </a:lnSpc>
            </a:pPr>
            <a:r>
              <a:rPr lang="ko-KR" altLang="en-US" sz="8800" spc="-1639" dirty="0">
                <a:solidFill>
                  <a:srgbClr val="3C3C3C"/>
                </a:solidFill>
              </a:rPr>
              <a:t>지능형  </a:t>
            </a:r>
            <a:r>
              <a:rPr lang="en-US" altLang="ko-KR" sz="8800" spc="-1639" dirty="0" err="1">
                <a:solidFill>
                  <a:srgbClr val="3C3C3C"/>
                </a:solidFill>
              </a:rPr>
              <a:t>SoC</a:t>
            </a:r>
            <a:r>
              <a:rPr lang="en-US" altLang="ko-KR" sz="8800" spc="-1639" dirty="0">
                <a:solidFill>
                  <a:srgbClr val="3C3C3C"/>
                </a:solidFill>
              </a:rPr>
              <a:t>  </a:t>
            </a:r>
            <a:r>
              <a:rPr lang="ko-KR" altLang="en-US" sz="8800" spc="-1639" dirty="0">
                <a:solidFill>
                  <a:srgbClr val="3C3C3C"/>
                </a:solidFill>
              </a:rPr>
              <a:t>태권로봇</a:t>
            </a:r>
            <a:endParaRPr sz="8800" dirty="0"/>
          </a:p>
        </p:txBody>
      </p:sp>
      <p:sp>
        <p:nvSpPr>
          <p:cNvPr id="4" name="object 4"/>
          <p:cNvSpPr txBox="1"/>
          <p:nvPr/>
        </p:nvSpPr>
        <p:spPr>
          <a:xfrm>
            <a:off x="3676433" y="4407114"/>
            <a:ext cx="4788331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ts val="4450"/>
              </a:lnSpc>
            </a:pPr>
            <a:r>
              <a:rPr lang="ko-KR" altLang="en-US" sz="4150" b="1" spc="-645" dirty="0">
                <a:solidFill>
                  <a:srgbClr val="3C3C3C"/>
                </a:solidFill>
                <a:latin typeface="Arial"/>
                <a:cs typeface="Arial"/>
              </a:rPr>
              <a:t>  </a:t>
            </a:r>
            <a:r>
              <a:rPr lang="en-US" altLang="ko-KR" sz="4800" b="1" spc="-300" dirty="0">
                <a:solidFill>
                  <a:srgbClr val="3C3C3C"/>
                </a:solidFill>
                <a:latin typeface="Arial"/>
                <a:cs typeface="Arial"/>
              </a:rPr>
              <a:t>SISTEM ON CHI P</a:t>
            </a:r>
            <a:endParaRPr sz="4800" spc="-3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12897" y="4178300"/>
            <a:ext cx="8915400" cy="0"/>
          </a:xfrm>
          <a:custGeom>
            <a:avLst/>
            <a:gdLst/>
            <a:ahLst/>
            <a:cxnLst/>
            <a:rect l="l" t="t" r="r" b="b"/>
            <a:pathLst>
              <a:path w="8915400">
                <a:moveTo>
                  <a:pt x="0" y="0"/>
                </a:moveTo>
                <a:lnTo>
                  <a:pt x="8915400" y="0"/>
                </a:lnTo>
              </a:path>
            </a:pathLst>
          </a:custGeom>
          <a:ln w="381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6900" y="1562100"/>
            <a:ext cx="3302000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482600"/>
            <a:ext cx="5486400" cy="8160384"/>
          </a:xfrm>
          <a:custGeom>
            <a:avLst/>
            <a:gdLst/>
            <a:ahLst/>
            <a:cxnLst/>
            <a:rect l="l" t="t" r="r" b="b"/>
            <a:pathLst>
              <a:path w="5486400" h="8160384">
                <a:moveTo>
                  <a:pt x="5486400" y="0"/>
                </a:moveTo>
                <a:lnTo>
                  <a:pt x="0" y="0"/>
                </a:lnTo>
                <a:lnTo>
                  <a:pt x="0" y="8159991"/>
                </a:lnTo>
                <a:lnTo>
                  <a:pt x="5486400" y="8159991"/>
                </a:lnTo>
                <a:lnTo>
                  <a:pt x="5486400" y="4667186"/>
                </a:lnTo>
                <a:lnTo>
                  <a:pt x="448056" y="4667186"/>
                </a:lnTo>
                <a:lnTo>
                  <a:pt x="716140" y="4082554"/>
                </a:lnTo>
                <a:lnTo>
                  <a:pt x="462597" y="3514115"/>
                </a:lnTo>
                <a:lnTo>
                  <a:pt x="5486400" y="3514115"/>
                </a:lnTo>
                <a:lnTo>
                  <a:pt x="5486400" y="3114954"/>
                </a:lnTo>
                <a:lnTo>
                  <a:pt x="533654" y="3114954"/>
                </a:lnTo>
                <a:lnTo>
                  <a:pt x="533654" y="1961883"/>
                </a:lnTo>
                <a:lnTo>
                  <a:pt x="5486400" y="1961883"/>
                </a:lnTo>
                <a:lnTo>
                  <a:pt x="5486400" y="1562722"/>
                </a:lnTo>
                <a:lnTo>
                  <a:pt x="522350" y="1562722"/>
                </a:lnTo>
                <a:lnTo>
                  <a:pt x="522350" y="409651"/>
                </a:lnTo>
                <a:lnTo>
                  <a:pt x="5486400" y="409651"/>
                </a:lnTo>
                <a:lnTo>
                  <a:pt x="5486400" y="0"/>
                </a:lnTo>
                <a:close/>
              </a:path>
              <a:path w="5486400" h="8160384">
                <a:moveTo>
                  <a:pt x="897013" y="4319968"/>
                </a:moveTo>
                <a:lnTo>
                  <a:pt x="893787" y="4319968"/>
                </a:lnTo>
                <a:lnTo>
                  <a:pt x="779119" y="4667186"/>
                </a:lnTo>
                <a:lnTo>
                  <a:pt x="1011682" y="4667186"/>
                </a:lnTo>
                <a:lnTo>
                  <a:pt x="897013" y="4319968"/>
                </a:lnTo>
                <a:close/>
              </a:path>
              <a:path w="5486400" h="8160384">
                <a:moveTo>
                  <a:pt x="5486400" y="3514115"/>
                </a:moveTo>
                <a:lnTo>
                  <a:pt x="1328204" y="3514115"/>
                </a:lnTo>
                <a:lnTo>
                  <a:pt x="1077887" y="4082554"/>
                </a:lnTo>
                <a:lnTo>
                  <a:pt x="1347584" y="4667186"/>
                </a:lnTo>
                <a:lnTo>
                  <a:pt x="5486400" y="4667186"/>
                </a:lnTo>
                <a:lnTo>
                  <a:pt x="5486400" y="3514115"/>
                </a:lnTo>
                <a:close/>
              </a:path>
              <a:path w="5486400" h="8160384">
                <a:moveTo>
                  <a:pt x="992289" y="3514115"/>
                </a:moveTo>
                <a:lnTo>
                  <a:pt x="798499" y="3514115"/>
                </a:lnTo>
                <a:lnTo>
                  <a:pt x="893787" y="3848404"/>
                </a:lnTo>
                <a:lnTo>
                  <a:pt x="897013" y="3848404"/>
                </a:lnTo>
                <a:lnTo>
                  <a:pt x="992289" y="3514115"/>
                </a:lnTo>
                <a:close/>
              </a:path>
              <a:path w="5486400" h="8160384">
                <a:moveTo>
                  <a:pt x="1460614" y="1961883"/>
                </a:moveTo>
                <a:lnTo>
                  <a:pt x="969695" y="1961883"/>
                </a:lnTo>
                <a:lnTo>
                  <a:pt x="1031462" y="1964863"/>
                </a:lnTo>
                <a:lnTo>
                  <a:pt x="1085965" y="1973802"/>
                </a:lnTo>
                <a:lnTo>
                  <a:pt x="1133203" y="1988693"/>
                </a:lnTo>
                <a:lnTo>
                  <a:pt x="1173175" y="2009533"/>
                </a:lnTo>
                <a:lnTo>
                  <a:pt x="1207239" y="2035372"/>
                </a:lnTo>
                <a:lnTo>
                  <a:pt x="1236759" y="2065247"/>
                </a:lnTo>
                <a:lnTo>
                  <a:pt x="1261738" y="2099157"/>
                </a:lnTo>
                <a:lnTo>
                  <a:pt x="1282179" y="2137105"/>
                </a:lnTo>
                <a:lnTo>
                  <a:pt x="1298576" y="2178593"/>
                </a:lnTo>
                <a:lnTo>
                  <a:pt x="1311443" y="2223106"/>
                </a:lnTo>
                <a:lnTo>
                  <a:pt x="1320780" y="2270643"/>
                </a:lnTo>
                <a:lnTo>
                  <a:pt x="1326591" y="2321204"/>
                </a:lnTo>
                <a:lnTo>
                  <a:pt x="1330119" y="2373851"/>
                </a:lnTo>
                <a:lnTo>
                  <a:pt x="1332644" y="2427604"/>
                </a:lnTo>
                <a:lnTo>
                  <a:pt x="1334161" y="2482463"/>
                </a:lnTo>
                <a:lnTo>
                  <a:pt x="1334668" y="2538425"/>
                </a:lnTo>
                <a:lnTo>
                  <a:pt x="1334161" y="2594395"/>
                </a:lnTo>
                <a:lnTo>
                  <a:pt x="1332644" y="2649248"/>
                </a:lnTo>
                <a:lnTo>
                  <a:pt x="1330119" y="2702992"/>
                </a:lnTo>
                <a:lnTo>
                  <a:pt x="1326591" y="2755633"/>
                </a:lnTo>
                <a:lnTo>
                  <a:pt x="1320780" y="2806201"/>
                </a:lnTo>
                <a:lnTo>
                  <a:pt x="1311443" y="2853740"/>
                </a:lnTo>
                <a:lnTo>
                  <a:pt x="1298576" y="2898251"/>
                </a:lnTo>
                <a:lnTo>
                  <a:pt x="1282179" y="2939732"/>
                </a:lnTo>
                <a:lnTo>
                  <a:pt x="1261738" y="2977683"/>
                </a:lnTo>
                <a:lnTo>
                  <a:pt x="1236759" y="3011600"/>
                </a:lnTo>
                <a:lnTo>
                  <a:pt x="1207239" y="3041475"/>
                </a:lnTo>
                <a:lnTo>
                  <a:pt x="1173175" y="3067304"/>
                </a:lnTo>
                <a:lnTo>
                  <a:pt x="1133203" y="3088154"/>
                </a:lnTo>
                <a:lnTo>
                  <a:pt x="1085965" y="3103044"/>
                </a:lnTo>
                <a:lnTo>
                  <a:pt x="1031462" y="3111977"/>
                </a:lnTo>
                <a:lnTo>
                  <a:pt x="969695" y="3114954"/>
                </a:lnTo>
                <a:lnTo>
                  <a:pt x="1460614" y="3114954"/>
                </a:lnTo>
                <a:lnTo>
                  <a:pt x="1460614" y="1961883"/>
                </a:lnTo>
                <a:close/>
              </a:path>
              <a:path w="5486400" h="8160384">
                <a:moveTo>
                  <a:pt x="5486400" y="1961883"/>
                </a:moveTo>
                <a:lnTo>
                  <a:pt x="2143734" y="1961883"/>
                </a:lnTo>
                <a:lnTo>
                  <a:pt x="2143734" y="2207348"/>
                </a:lnTo>
                <a:lnTo>
                  <a:pt x="1760994" y="2207348"/>
                </a:lnTo>
                <a:lnTo>
                  <a:pt x="1760994" y="2404376"/>
                </a:lnTo>
                <a:lnTo>
                  <a:pt x="2119503" y="2404376"/>
                </a:lnTo>
                <a:lnTo>
                  <a:pt x="2119503" y="2640164"/>
                </a:lnTo>
                <a:lnTo>
                  <a:pt x="1760994" y="2640164"/>
                </a:lnTo>
                <a:lnTo>
                  <a:pt x="1760994" y="2869488"/>
                </a:lnTo>
                <a:lnTo>
                  <a:pt x="2158263" y="2869488"/>
                </a:lnTo>
                <a:lnTo>
                  <a:pt x="2158263" y="3114954"/>
                </a:lnTo>
                <a:lnTo>
                  <a:pt x="5486400" y="3114954"/>
                </a:lnTo>
                <a:lnTo>
                  <a:pt x="5486400" y="1961883"/>
                </a:lnTo>
                <a:close/>
              </a:path>
              <a:path w="5486400" h="8160384">
                <a:moveTo>
                  <a:pt x="953528" y="409651"/>
                </a:moveTo>
                <a:lnTo>
                  <a:pt x="822731" y="409651"/>
                </a:lnTo>
                <a:lnTo>
                  <a:pt x="822731" y="1562722"/>
                </a:lnTo>
                <a:lnTo>
                  <a:pt x="953528" y="1562722"/>
                </a:lnTo>
                <a:lnTo>
                  <a:pt x="953528" y="409651"/>
                </a:lnTo>
                <a:close/>
              </a:path>
              <a:path w="5486400" h="8160384">
                <a:moveTo>
                  <a:pt x="1237767" y="850531"/>
                </a:moveTo>
                <a:lnTo>
                  <a:pt x="1234528" y="850531"/>
                </a:lnTo>
                <a:lnTo>
                  <a:pt x="1234528" y="1562722"/>
                </a:lnTo>
                <a:lnTo>
                  <a:pt x="1438008" y="1562722"/>
                </a:lnTo>
                <a:lnTo>
                  <a:pt x="1237767" y="850531"/>
                </a:lnTo>
                <a:close/>
              </a:path>
              <a:path w="5486400" h="8160384">
                <a:moveTo>
                  <a:pt x="5486400" y="409651"/>
                </a:moveTo>
                <a:lnTo>
                  <a:pt x="1767459" y="409651"/>
                </a:lnTo>
                <a:lnTo>
                  <a:pt x="1767459" y="1562722"/>
                </a:lnTo>
                <a:lnTo>
                  <a:pt x="5486400" y="1562722"/>
                </a:lnTo>
                <a:lnTo>
                  <a:pt x="5486400" y="409651"/>
                </a:lnTo>
                <a:close/>
              </a:path>
              <a:path w="5486400" h="8160384">
                <a:moveTo>
                  <a:pt x="1486458" y="409651"/>
                </a:moveTo>
                <a:lnTo>
                  <a:pt x="1289431" y="409651"/>
                </a:lnTo>
                <a:lnTo>
                  <a:pt x="1483233" y="1120241"/>
                </a:lnTo>
                <a:lnTo>
                  <a:pt x="1486458" y="1120241"/>
                </a:lnTo>
                <a:lnTo>
                  <a:pt x="1486458" y="409651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1600" y="2667000"/>
            <a:ext cx="186690" cy="711200"/>
          </a:xfrm>
          <a:custGeom>
            <a:avLst/>
            <a:gdLst/>
            <a:ahLst/>
            <a:cxnLst/>
            <a:rect l="l" t="t" r="r" b="b"/>
            <a:pathLst>
              <a:path w="186690" h="711200">
                <a:moveTo>
                  <a:pt x="55587" y="0"/>
                </a:moveTo>
                <a:lnTo>
                  <a:pt x="0" y="0"/>
                </a:lnTo>
                <a:lnTo>
                  <a:pt x="0" y="711199"/>
                </a:lnTo>
                <a:lnTo>
                  <a:pt x="55587" y="711199"/>
                </a:lnTo>
                <a:lnTo>
                  <a:pt x="76278" y="710672"/>
                </a:lnTo>
                <a:lnTo>
                  <a:pt x="125031" y="700557"/>
                </a:lnTo>
                <a:lnTo>
                  <a:pt x="156967" y="668019"/>
                </a:lnTo>
                <a:lnTo>
                  <a:pt x="170841" y="629089"/>
                </a:lnTo>
                <a:lnTo>
                  <a:pt x="179731" y="574438"/>
                </a:lnTo>
                <a:lnTo>
                  <a:pt x="184120" y="502654"/>
                </a:lnTo>
                <a:lnTo>
                  <a:pt x="185383" y="458708"/>
                </a:lnTo>
                <a:lnTo>
                  <a:pt x="186143" y="409108"/>
                </a:lnTo>
                <a:lnTo>
                  <a:pt x="186397" y="353821"/>
                </a:lnTo>
                <a:lnTo>
                  <a:pt x="186143" y="298530"/>
                </a:lnTo>
                <a:lnTo>
                  <a:pt x="185383" y="248907"/>
                </a:lnTo>
                <a:lnTo>
                  <a:pt x="184120" y="204931"/>
                </a:lnTo>
                <a:lnTo>
                  <a:pt x="182359" y="166585"/>
                </a:lnTo>
                <a:lnTo>
                  <a:pt x="175890" y="103625"/>
                </a:lnTo>
                <a:lnTo>
                  <a:pt x="164592" y="56819"/>
                </a:lnTo>
                <a:lnTo>
                  <a:pt x="137185" y="16275"/>
                </a:lnTo>
                <a:lnTo>
                  <a:pt x="94748" y="1487"/>
                </a:lnTo>
                <a:lnTo>
                  <a:pt x="55587" y="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34187" y="860882"/>
            <a:ext cx="558800" cy="669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50" b="1" spc="-325" dirty="0">
                <a:solidFill>
                  <a:srgbClr val="3C3C3C"/>
                </a:solidFill>
                <a:latin typeface="Arial"/>
                <a:cs typeface="Arial"/>
              </a:rPr>
              <a:t>01</a:t>
            </a:r>
            <a:endParaRPr sz="43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34187" y="1651558"/>
            <a:ext cx="3267075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95"/>
              </a:lnSpc>
            </a:pPr>
            <a:r>
              <a:rPr lang="ko-KR" altLang="en-US" sz="4350" spc="-695" dirty="0">
                <a:solidFill>
                  <a:srgbClr val="3C3C3C"/>
                </a:solidFill>
              </a:rPr>
              <a:t>태권 로봇 이란</a:t>
            </a:r>
            <a:r>
              <a:rPr lang="en-US" altLang="ko-KR" sz="4350" spc="-695" dirty="0">
                <a:solidFill>
                  <a:srgbClr val="3C3C3C"/>
                </a:solidFill>
              </a:rPr>
              <a:t>?</a:t>
            </a:r>
            <a:endParaRPr sz="4350" dirty="0"/>
          </a:p>
        </p:txBody>
      </p:sp>
      <p:sp>
        <p:nvSpPr>
          <p:cNvPr id="10" name="object 2"/>
          <p:cNvSpPr/>
          <p:nvPr/>
        </p:nvSpPr>
        <p:spPr>
          <a:xfrm>
            <a:off x="6962488" y="3886200"/>
            <a:ext cx="3302000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 txBox="1"/>
          <p:nvPr/>
        </p:nvSpPr>
        <p:spPr>
          <a:xfrm>
            <a:off x="6949775" y="3184982"/>
            <a:ext cx="558800" cy="669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50" b="1" spc="-325" dirty="0">
                <a:solidFill>
                  <a:srgbClr val="3C3C3C"/>
                </a:solidFill>
                <a:latin typeface="Arial"/>
                <a:cs typeface="Arial"/>
              </a:rPr>
              <a:t>0</a:t>
            </a:r>
            <a:r>
              <a:rPr lang="en-US" sz="4350" b="1" spc="-325" dirty="0">
                <a:solidFill>
                  <a:srgbClr val="3C3C3C"/>
                </a:solidFill>
                <a:latin typeface="Arial"/>
                <a:cs typeface="Arial"/>
              </a:rPr>
              <a:t>2</a:t>
            </a:r>
            <a:endParaRPr sz="4350" dirty="0">
              <a:latin typeface="Arial"/>
              <a:cs typeface="Arial"/>
            </a:endParaRPr>
          </a:p>
        </p:txBody>
      </p:sp>
      <p:sp>
        <p:nvSpPr>
          <p:cNvPr id="12" name="object 6"/>
          <p:cNvSpPr txBox="1">
            <a:spLocks/>
          </p:cNvSpPr>
          <p:nvPr/>
        </p:nvSpPr>
        <p:spPr>
          <a:xfrm>
            <a:off x="6949775" y="3975658"/>
            <a:ext cx="4023025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lnSpc>
                <a:spcPts val="5095"/>
              </a:lnSpc>
            </a:pPr>
            <a:r>
              <a:rPr lang="ko-KR" altLang="en-US" sz="4350" kern="0" spc="-695">
                <a:solidFill>
                  <a:srgbClr val="3C3C3C"/>
                </a:solidFill>
              </a:rPr>
              <a:t>태권  로봇의  구성  </a:t>
            </a:r>
            <a:endParaRPr lang="ko-KR" altLang="en-US" sz="4350" kern="0" dirty="0"/>
          </a:p>
        </p:txBody>
      </p:sp>
      <p:sp>
        <p:nvSpPr>
          <p:cNvPr id="13" name="object 2"/>
          <p:cNvSpPr/>
          <p:nvPr/>
        </p:nvSpPr>
        <p:spPr>
          <a:xfrm>
            <a:off x="6945042" y="6210300"/>
            <a:ext cx="3302000" cy="101600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/>
          <p:cNvSpPr txBox="1"/>
          <p:nvPr/>
        </p:nvSpPr>
        <p:spPr>
          <a:xfrm>
            <a:off x="6932329" y="5509082"/>
            <a:ext cx="558800" cy="669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50" b="1" spc="-325" dirty="0">
                <a:solidFill>
                  <a:srgbClr val="3C3C3C"/>
                </a:solidFill>
                <a:latin typeface="Arial"/>
                <a:cs typeface="Arial"/>
              </a:rPr>
              <a:t>0</a:t>
            </a:r>
            <a:r>
              <a:rPr lang="en-US" sz="4350" b="1" spc="-325" dirty="0">
                <a:solidFill>
                  <a:srgbClr val="3C3C3C"/>
                </a:solidFill>
                <a:latin typeface="Arial"/>
                <a:cs typeface="Arial"/>
              </a:rPr>
              <a:t>3</a:t>
            </a:r>
            <a:endParaRPr sz="4350" dirty="0">
              <a:latin typeface="Arial"/>
              <a:cs typeface="Arial"/>
            </a:endParaRPr>
          </a:p>
        </p:txBody>
      </p:sp>
      <p:sp>
        <p:nvSpPr>
          <p:cNvPr id="15" name="object 6"/>
          <p:cNvSpPr txBox="1">
            <a:spLocks/>
          </p:cNvSpPr>
          <p:nvPr/>
        </p:nvSpPr>
        <p:spPr>
          <a:xfrm>
            <a:off x="6932329" y="6299758"/>
            <a:ext cx="3267075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lnSpc>
                <a:spcPts val="5095"/>
              </a:lnSpc>
            </a:pPr>
            <a:r>
              <a:rPr lang="ko-KR" altLang="en-US" sz="4350" kern="0" spc="-695" dirty="0">
                <a:solidFill>
                  <a:srgbClr val="3C3C3C"/>
                </a:solidFill>
              </a:rPr>
              <a:t>동작  원리</a:t>
            </a:r>
            <a:endParaRPr lang="ko-KR" altLang="en-US" sz="435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4"/>
          <p:cNvSpPr/>
          <p:nvPr/>
        </p:nvSpPr>
        <p:spPr>
          <a:xfrm>
            <a:off x="704520" y="3574022"/>
            <a:ext cx="10444027" cy="4867076"/>
          </a:xfrm>
          <a:custGeom>
            <a:avLst/>
            <a:gdLst/>
            <a:ahLst/>
            <a:cxnLst/>
            <a:rect l="l" t="t" r="r" b="b"/>
            <a:pathLst>
              <a:path w="7467600" h="101600">
                <a:moveTo>
                  <a:pt x="74676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7467600" y="0"/>
                </a:lnTo>
                <a:lnTo>
                  <a:pt x="7467600" y="10160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그룹 1"/>
          <p:cNvGrpSpPr/>
          <p:nvPr/>
        </p:nvGrpSpPr>
        <p:grpSpPr>
          <a:xfrm>
            <a:off x="-304800" y="3640274"/>
            <a:ext cx="7920000" cy="5046526"/>
            <a:chOff x="1732827" y="3663278"/>
            <a:chExt cx="7920000" cy="504652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14F58AF-B6FA-47B2-A28C-5A7AB72C0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2827" y="4596467"/>
              <a:ext cx="7920000" cy="411333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1400" y="3663278"/>
              <a:ext cx="4038600" cy="3271126"/>
            </a:xfrm>
            <a:prstGeom prst="rect">
              <a:avLst/>
            </a:prstGeom>
          </p:spPr>
        </p:pic>
      </p:grpSp>
      <p:sp>
        <p:nvSpPr>
          <p:cNvPr id="3" name="object 3"/>
          <p:cNvSpPr/>
          <p:nvPr/>
        </p:nvSpPr>
        <p:spPr>
          <a:xfrm>
            <a:off x="406400" y="921245"/>
            <a:ext cx="4167414" cy="107455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4520" y="8610600"/>
            <a:ext cx="10444027" cy="76200"/>
          </a:xfrm>
          <a:custGeom>
            <a:avLst/>
            <a:gdLst/>
            <a:ahLst/>
            <a:cxnLst/>
            <a:rect l="l" t="t" r="r" b="b"/>
            <a:pathLst>
              <a:path w="7467600" h="101600">
                <a:moveTo>
                  <a:pt x="74676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7467600" y="0"/>
                </a:lnTo>
                <a:lnTo>
                  <a:pt x="7467600" y="10160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3687" y="1118158"/>
            <a:ext cx="4180127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95"/>
              </a:lnSpc>
            </a:pPr>
            <a:r>
              <a:rPr sz="4400" spc="-270" dirty="0">
                <a:solidFill>
                  <a:srgbClr val="3C3C3C"/>
                </a:solidFill>
              </a:rPr>
              <a:t>0</a:t>
            </a:r>
            <a:r>
              <a:rPr lang="en-US" sz="4400" spc="-270" dirty="0">
                <a:solidFill>
                  <a:srgbClr val="3C3C3C"/>
                </a:solidFill>
              </a:rPr>
              <a:t>1</a:t>
            </a:r>
            <a:r>
              <a:rPr sz="4400" spc="-270" dirty="0">
                <a:solidFill>
                  <a:srgbClr val="3C3C3C"/>
                </a:solidFill>
              </a:rPr>
              <a:t>.</a:t>
            </a:r>
            <a:r>
              <a:rPr sz="4400" spc="-415" dirty="0">
                <a:solidFill>
                  <a:srgbClr val="3C3C3C"/>
                </a:solidFill>
              </a:rPr>
              <a:t> </a:t>
            </a:r>
            <a:r>
              <a:rPr lang="en-US" sz="4400" spc="-415" dirty="0">
                <a:solidFill>
                  <a:srgbClr val="3C3C3C"/>
                </a:solidFill>
              </a:rPr>
              <a:t> </a:t>
            </a:r>
            <a:r>
              <a:rPr lang="ko-KR" altLang="en-US" sz="4400" spc="-695" dirty="0">
                <a:solidFill>
                  <a:srgbClr val="3C3C3C"/>
                </a:solidFill>
              </a:rPr>
              <a:t>태권  로봇 이란</a:t>
            </a:r>
            <a:r>
              <a:rPr lang="en-US" altLang="ko-KR" sz="4400" spc="-695" dirty="0">
                <a:solidFill>
                  <a:srgbClr val="3C3C3C"/>
                </a:solidFill>
              </a:rPr>
              <a:t>?</a:t>
            </a:r>
            <a:endParaRPr sz="4400" dirty="0"/>
          </a:p>
        </p:txBody>
      </p:sp>
      <p:sp>
        <p:nvSpPr>
          <p:cNvPr id="7" name="object 7"/>
          <p:cNvSpPr txBox="1"/>
          <p:nvPr/>
        </p:nvSpPr>
        <p:spPr>
          <a:xfrm>
            <a:off x="393700" y="462775"/>
            <a:ext cx="84518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b="1" spc="-350" dirty="0">
                <a:solidFill>
                  <a:srgbClr val="3C3C3C"/>
                </a:solidFill>
                <a:latin typeface="Arial"/>
                <a:cs typeface="Arial"/>
              </a:rPr>
              <a:t>TITLE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0827" y="1863615"/>
            <a:ext cx="10279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sz="3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휴머노이드</a:t>
            </a: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로봇  스스로  상대  로봇을  인식하여  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1:1  </a:t>
            </a: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태권도  대련을  하는  대회</a:t>
            </a:r>
            <a:endParaRPr lang="en-US" altLang="ko-KR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object 3"/>
          <p:cNvSpPr/>
          <p:nvPr/>
        </p:nvSpPr>
        <p:spPr>
          <a:xfrm>
            <a:off x="406400" y="1833224"/>
            <a:ext cx="4167414" cy="107455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/>
          <p:cNvSpPr txBox="1">
            <a:spLocks/>
          </p:cNvSpPr>
          <p:nvPr/>
        </p:nvSpPr>
        <p:spPr>
          <a:xfrm>
            <a:off x="6961622" y="4166012"/>
            <a:ext cx="4180127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lnSpc>
                <a:spcPts val="5095"/>
              </a:lnSpc>
            </a:pPr>
            <a:r>
              <a:rPr lang="ko-KR" altLang="en-US" sz="4400" kern="0" spc="-270" dirty="0">
                <a:solidFill>
                  <a:schemeClr val="tx1"/>
                </a:solidFill>
              </a:rPr>
              <a:t>경기</a:t>
            </a:r>
            <a:r>
              <a:rPr lang="en-US" altLang="ko-KR" sz="4400" kern="0" spc="-270" dirty="0">
                <a:solidFill>
                  <a:schemeClr val="tx1"/>
                </a:solidFill>
              </a:rPr>
              <a:t>ROLE</a:t>
            </a:r>
            <a:endParaRPr lang="ko-KR" altLang="en-US" sz="4400" kern="0" dirty="0">
              <a:solidFill>
                <a:schemeClr val="tx1"/>
              </a:solidFill>
            </a:endParaRPr>
          </a:p>
        </p:txBody>
      </p:sp>
      <p:sp>
        <p:nvSpPr>
          <p:cNvPr id="18" name="object 6"/>
          <p:cNvSpPr txBox="1">
            <a:spLocks/>
          </p:cNvSpPr>
          <p:nvPr/>
        </p:nvSpPr>
        <p:spPr>
          <a:xfrm>
            <a:off x="6946589" y="4788803"/>
            <a:ext cx="4180127" cy="2510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9900" indent="-457200" latinLnBrk="0">
              <a:lnSpc>
                <a:spcPts val="5095"/>
              </a:lnSpc>
              <a:buFontTx/>
              <a:buChar char="-"/>
            </a:pPr>
            <a:r>
              <a:rPr lang="en-US" altLang="ko-KR" sz="2000" kern="0" dirty="0">
                <a:solidFill>
                  <a:schemeClr val="tx1"/>
                </a:solidFill>
              </a:rPr>
              <a:t>3</a:t>
            </a:r>
            <a:r>
              <a:rPr lang="ko-KR" altLang="en-US" sz="2000" kern="0" dirty="0">
                <a:solidFill>
                  <a:schemeClr val="tx1"/>
                </a:solidFill>
              </a:rPr>
              <a:t>전 </a:t>
            </a:r>
            <a:r>
              <a:rPr lang="en-US" altLang="ko-KR" sz="2000" kern="0" dirty="0">
                <a:solidFill>
                  <a:schemeClr val="tx1"/>
                </a:solidFill>
              </a:rPr>
              <a:t>2</a:t>
            </a:r>
            <a:r>
              <a:rPr lang="ko-KR" altLang="en-US" sz="2000" kern="0" dirty="0">
                <a:solidFill>
                  <a:schemeClr val="tx1"/>
                </a:solidFill>
              </a:rPr>
              <a:t>선승</a:t>
            </a:r>
            <a:r>
              <a:rPr lang="en-US" altLang="ko-KR" sz="2000" kern="0" dirty="0">
                <a:solidFill>
                  <a:schemeClr val="tx1"/>
                </a:solidFill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</a:rPr>
              <a:t>각 라운드당 </a:t>
            </a:r>
            <a:r>
              <a:rPr lang="en-US" altLang="ko-KR" sz="2000" kern="0" dirty="0">
                <a:solidFill>
                  <a:schemeClr val="tx1"/>
                </a:solidFill>
              </a:rPr>
              <a:t>3</a:t>
            </a:r>
            <a:r>
              <a:rPr lang="ko-KR" altLang="en-US" sz="2000" kern="0" dirty="0">
                <a:solidFill>
                  <a:schemeClr val="tx1"/>
                </a:solidFill>
              </a:rPr>
              <a:t>분</a:t>
            </a:r>
            <a:endParaRPr lang="en-US" altLang="ko-KR" sz="2000" kern="0" dirty="0">
              <a:solidFill>
                <a:schemeClr val="tx1"/>
              </a:solidFill>
            </a:endParaRPr>
          </a:p>
          <a:p>
            <a:pPr marL="469900" indent="-457200" latinLnBrk="0">
              <a:lnSpc>
                <a:spcPts val="5095"/>
              </a:lnSpc>
              <a:buFontTx/>
              <a:buChar char="-"/>
            </a:pPr>
            <a:r>
              <a:rPr lang="ko-KR" altLang="en-US" sz="2000" kern="0" dirty="0">
                <a:solidFill>
                  <a:schemeClr val="tx1"/>
                </a:solidFill>
              </a:rPr>
              <a:t>다운 </a:t>
            </a:r>
            <a:r>
              <a:rPr lang="en-US" altLang="ko-KR" sz="2000" kern="0" dirty="0">
                <a:solidFill>
                  <a:schemeClr val="tx1"/>
                </a:solidFill>
              </a:rPr>
              <a:t>3</a:t>
            </a:r>
            <a:r>
              <a:rPr lang="ko-KR" altLang="en-US" sz="2000" kern="0" dirty="0" err="1">
                <a:solidFill>
                  <a:schemeClr val="tx1"/>
                </a:solidFill>
              </a:rPr>
              <a:t>번시</a:t>
            </a:r>
            <a:r>
              <a:rPr lang="ko-KR" altLang="en-US" sz="2000" kern="0" dirty="0">
                <a:solidFill>
                  <a:schemeClr val="tx1"/>
                </a:solidFill>
              </a:rPr>
              <a:t> </a:t>
            </a:r>
            <a:r>
              <a:rPr lang="en-US" altLang="ko-KR" sz="2000" kern="0" dirty="0">
                <a:solidFill>
                  <a:schemeClr val="tx1"/>
                </a:solidFill>
              </a:rPr>
              <a:t>KO</a:t>
            </a:r>
            <a:r>
              <a:rPr lang="ko-KR" altLang="en-US" sz="2000" kern="0" dirty="0">
                <a:solidFill>
                  <a:schemeClr val="tx1"/>
                </a:solidFill>
              </a:rPr>
              <a:t>패 </a:t>
            </a:r>
            <a:endParaRPr lang="en-US" altLang="ko-KR" sz="2000" kern="0" dirty="0">
              <a:solidFill>
                <a:schemeClr val="tx1"/>
              </a:solidFill>
            </a:endParaRPr>
          </a:p>
          <a:p>
            <a:pPr marL="469900" indent="-457200" latinLnBrk="0">
              <a:lnSpc>
                <a:spcPts val="5095"/>
              </a:lnSpc>
              <a:buFontTx/>
              <a:buChar char="-"/>
            </a:pPr>
            <a:r>
              <a:rPr lang="ko-KR" altLang="en-US" sz="2000" kern="0" dirty="0">
                <a:solidFill>
                  <a:schemeClr val="tx1"/>
                </a:solidFill>
              </a:rPr>
              <a:t>더 많은 점수를 득점하는 팀이 승리</a:t>
            </a:r>
            <a:r>
              <a:rPr lang="en-US" altLang="ko-KR" sz="2000" kern="0" dirty="0">
                <a:solidFill>
                  <a:schemeClr val="tx1"/>
                </a:solidFill>
              </a:rPr>
              <a:t> </a:t>
            </a:r>
            <a:endParaRPr lang="ko-KR" altLang="en-US" sz="20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5028867"/>
            <a:ext cx="2314575" cy="355927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6400" y="921245"/>
            <a:ext cx="4167414" cy="107455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V="1">
            <a:off x="406400" y="8839200"/>
            <a:ext cx="11188713" cy="96704"/>
          </a:xfrm>
          <a:custGeom>
            <a:avLst/>
            <a:gdLst/>
            <a:ahLst/>
            <a:cxnLst/>
            <a:rect l="l" t="t" r="r" b="b"/>
            <a:pathLst>
              <a:path w="7467600" h="101600">
                <a:moveTo>
                  <a:pt x="74676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7467600" y="0"/>
                </a:lnTo>
                <a:lnTo>
                  <a:pt x="7467600" y="10160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3687" y="1089798"/>
            <a:ext cx="4180127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95"/>
              </a:lnSpc>
            </a:pPr>
            <a:r>
              <a:rPr sz="4400" spc="-270" dirty="0">
                <a:solidFill>
                  <a:srgbClr val="3C3C3C"/>
                </a:solidFill>
              </a:rPr>
              <a:t>0</a:t>
            </a:r>
            <a:r>
              <a:rPr lang="en-US" sz="4400" spc="-270" dirty="0">
                <a:solidFill>
                  <a:srgbClr val="3C3C3C"/>
                </a:solidFill>
              </a:rPr>
              <a:t>2</a:t>
            </a:r>
            <a:r>
              <a:rPr sz="4400" spc="-270" dirty="0">
                <a:solidFill>
                  <a:srgbClr val="3C3C3C"/>
                </a:solidFill>
              </a:rPr>
              <a:t>.</a:t>
            </a:r>
            <a:r>
              <a:rPr sz="4400" spc="-415" dirty="0">
                <a:solidFill>
                  <a:srgbClr val="3C3C3C"/>
                </a:solidFill>
              </a:rPr>
              <a:t> </a:t>
            </a:r>
            <a:r>
              <a:rPr lang="en-US" sz="4400" spc="-415" dirty="0">
                <a:solidFill>
                  <a:srgbClr val="3C3C3C"/>
                </a:solidFill>
              </a:rPr>
              <a:t> </a:t>
            </a:r>
            <a:r>
              <a:rPr lang="ko-KR" altLang="en-US" sz="4400" spc="-695" dirty="0">
                <a:solidFill>
                  <a:srgbClr val="3C3C3C"/>
                </a:solidFill>
              </a:rPr>
              <a:t>태권  로봇  구성</a:t>
            </a:r>
            <a:endParaRPr sz="4400" dirty="0"/>
          </a:p>
        </p:txBody>
      </p:sp>
      <p:sp>
        <p:nvSpPr>
          <p:cNvPr id="7" name="object 7"/>
          <p:cNvSpPr txBox="1"/>
          <p:nvPr/>
        </p:nvSpPr>
        <p:spPr>
          <a:xfrm>
            <a:off x="393700" y="462775"/>
            <a:ext cx="84518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b="1" spc="-350" dirty="0">
                <a:solidFill>
                  <a:srgbClr val="3C3C3C"/>
                </a:solidFill>
                <a:latin typeface="Arial"/>
                <a:cs typeface="Arial"/>
              </a:rPr>
              <a:t>TITLE</a:t>
            </a:r>
            <a:endParaRPr sz="2950" dirty="0">
              <a:latin typeface="Arial"/>
              <a:cs typeface="Arial"/>
            </a:endParaRPr>
          </a:p>
        </p:txBody>
      </p:sp>
      <p:pic>
        <p:nvPicPr>
          <p:cNvPr id="8" name="Picture 2" descr="http://www.socrobotwar.org/bbs/images/sub01_img12_0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267857"/>
            <a:ext cx="9158480" cy="617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3"/>
          <p:cNvSpPr/>
          <p:nvPr/>
        </p:nvSpPr>
        <p:spPr>
          <a:xfrm>
            <a:off x="409275" y="1810910"/>
            <a:ext cx="4167414" cy="107455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/>
          <p:cNvSpPr txBox="1"/>
          <p:nvPr/>
        </p:nvSpPr>
        <p:spPr>
          <a:xfrm>
            <a:off x="7947804" y="8469868"/>
            <a:ext cx="42672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400" b="1" spc="-350" dirty="0" err="1">
                <a:latin typeface="Arial"/>
                <a:cs typeface="Arial"/>
              </a:rPr>
              <a:t>로봇명</a:t>
            </a:r>
            <a:r>
              <a:rPr lang="ko-KR" altLang="en-US" sz="2400" b="1" spc="-350" dirty="0">
                <a:latin typeface="Arial"/>
                <a:cs typeface="Arial"/>
              </a:rPr>
              <a:t> </a:t>
            </a:r>
            <a:r>
              <a:rPr lang="en-US" altLang="ko-KR" sz="2400" b="1" spc="-350" dirty="0">
                <a:latin typeface="Arial"/>
                <a:cs typeface="Arial"/>
              </a:rPr>
              <a:t>:  </a:t>
            </a:r>
            <a:r>
              <a:rPr lang="ko-KR" altLang="en-US" sz="2400" b="1" spc="-350" dirty="0" err="1">
                <a:latin typeface="Arial"/>
                <a:cs typeface="Arial"/>
              </a:rPr>
              <a:t>로보티즈</a:t>
            </a:r>
            <a:r>
              <a:rPr lang="ko-KR" altLang="en-US" sz="2400" b="1" spc="-350" dirty="0">
                <a:latin typeface="Arial"/>
                <a:cs typeface="Arial"/>
              </a:rPr>
              <a:t> </a:t>
            </a:r>
            <a:r>
              <a:rPr lang="en-US" altLang="ko-KR" sz="2400" b="1" spc="-350" dirty="0">
                <a:latin typeface="Arial"/>
                <a:cs typeface="Arial"/>
              </a:rPr>
              <a:t> </a:t>
            </a:r>
            <a:r>
              <a:rPr lang="ko-KR" altLang="en-US" sz="2400" b="1" spc="-350" dirty="0" err="1">
                <a:latin typeface="Arial"/>
                <a:cs typeface="Arial"/>
              </a:rPr>
              <a:t>프리미어</a:t>
            </a:r>
            <a:r>
              <a:rPr lang="ko-KR" altLang="en-US" sz="2400" b="1" spc="-350" dirty="0">
                <a:latin typeface="Arial"/>
                <a:cs typeface="Arial"/>
              </a:rPr>
              <a:t>  키트</a:t>
            </a:r>
            <a:endParaRPr lang="en-US" altLang="ko-KR" sz="2400" b="1" spc="-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621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64" y="2180618"/>
            <a:ext cx="10622251" cy="324440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6400" y="921245"/>
            <a:ext cx="4546600" cy="107455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V="1">
            <a:off x="406400" y="8839200"/>
            <a:ext cx="11188713" cy="96704"/>
          </a:xfrm>
          <a:custGeom>
            <a:avLst/>
            <a:gdLst/>
            <a:ahLst/>
            <a:cxnLst/>
            <a:rect l="l" t="t" r="r" b="b"/>
            <a:pathLst>
              <a:path w="7467600" h="101600">
                <a:moveTo>
                  <a:pt x="74676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7467600" y="0"/>
                </a:lnTo>
                <a:lnTo>
                  <a:pt x="7467600" y="10160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3687" y="1089798"/>
            <a:ext cx="4940313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95"/>
              </a:lnSpc>
            </a:pPr>
            <a:r>
              <a:rPr sz="4400" spc="-270" dirty="0">
                <a:solidFill>
                  <a:srgbClr val="3C3C3C"/>
                </a:solidFill>
              </a:rPr>
              <a:t>0</a:t>
            </a:r>
            <a:r>
              <a:rPr lang="en-US" sz="4400" spc="-270" dirty="0">
                <a:solidFill>
                  <a:srgbClr val="3C3C3C"/>
                </a:solidFill>
              </a:rPr>
              <a:t>3</a:t>
            </a:r>
            <a:r>
              <a:rPr sz="4400" spc="-270" dirty="0">
                <a:solidFill>
                  <a:srgbClr val="3C3C3C"/>
                </a:solidFill>
              </a:rPr>
              <a:t>.</a:t>
            </a:r>
            <a:r>
              <a:rPr sz="4400" spc="-415" dirty="0">
                <a:solidFill>
                  <a:srgbClr val="3C3C3C"/>
                </a:solidFill>
              </a:rPr>
              <a:t> </a:t>
            </a:r>
            <a:r>
              <a:rPr lang="en-US" sz="4400" spc="-415" dirty="0">
                <a:solidFill>
                  <a:srgbClr val="3C3C3C"/>
                </a:solidFill>
              </a:rPr>
              <a:t> </a:t>
            </a:r>
            <a:r>
              <a:rPr lang="ko-KR" altLang="en-US" sz="4400" spc="-695" dirty="0">
                <a:solidFill>
                  <a:srgbClr val="3C3C3C"/>
                </a:solidFill>
              </a:rPr>
              <a:t>동작 원리 </a:t>
            </a:r>
            <a:endParaRPr sz="4400" dirty="0"/>
          </a:p>
        </p:txBody>
      </p:sp>
      <p:sp>
        <p:nvSpPr>
          <p:cNvPr id="7" name="object 7"/>
          <p:cNvSpPr txBox="1"/>
          <p:nvPr/>
        </p:nvSpPr>
        <p:spPr>
          <a:xfrm>
            <a:off x="393700" y="462775"/>
            <a:ext cx="84518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b="1" spc="-350" dirty="0">
                <a:solidFill>
                  <a:srgbClr val="3C3C3C"/>
                </a:solidFill>
                <a:latin typeface="Arial"/>
                <a:cs typeface="Arial"/>
              </a:rPr>
              <a:t>TITLE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409274" y="1804922"/>
            <a:ext cx="4543725" cy="113444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88617" y="5835940"/>
            <a:ext cx="11277600" cy="239366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52000" fontAlgn="base" latinLnBrk="1">
              <a:buFont typeface="+mj-lt"/>
              <a:buAutoNum type="arabicParenR"/>
            </a:pPr>
            <a:r>
              <a:rPr lang="ko-KR" altLang="en-US" sz="28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카메라로 영상을 받아서 </a:t>
            </a:r>
            <a:r>
              <a:rPr lang="en-US" altLang="ko-KR" sz="28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FPGA</a:t>
            </a:r>
            <a:r>
              <a:rPr lang="ko-KR" altLang="en-US" sz="28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영상 축소 후 </a:t>
            </a:r>
            <a:r>
              <a:rPr lang="en-US" altLang="ko-KR" sz="28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MCU</a:t>
            </a:r>
            <a:r>
              <a:rPr lang="ko-KR" altLang="en-US" sz="28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전달</a:t>
            </a:r>
            <a:endParaRPr lang="en-US" altLang="ko-KR" sz="2800" b="1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indent="252000" fontAlgn="base" latinLnBrk="1">
              <a:buFont typeface="+mj-lt"/>
              <a:buAutoNum type="arabicParenR"/>
            </a:pPr>
            <a:endParaRPr lang="en-US" altLang="ko-KR" sz="2800" b="1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indent="252000" fontAlgn="base" latinLnBrk="1">
              <a:buFont typeface="+mj-lt"/>
              <a:buAutoNum type="arabicParenR"/>
            </a:pPr>
            <a:r>
              <a:rPr lang="en-US" altLang="ko-KR" sz="28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번에 해당되는 데이터를 받아서 영상을 사용하여 영상처리에 이용</a:t>
            </a:r>
            <a:r>
              <a:rPr lang="en-US" altLang="ko-KR" sz="28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28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28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(</a:t>
            </a:r>
            <a:r>
              <a:rPr lang="ko-KR" altLang="en-US" sz="2800" b="1" spc="3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리눅스기반</a:t>
            </a:r>
            <a:r>
              <a:rPr lang="ko-KR" altLang="en-US" sz="28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28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언어로 영상처리 구현</a:t>
            </a:r>
            <a:r>
              <a:rPr lang="en-US" altLang="ko-KR" sz="28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800" b="1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75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6400" y="921245"/>
            <a:ext cx="6146800" cy="107455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V="1">
            <a:off x="406400" y="8839200"/>
            <a:ext cx="11188713" cy="96704"/>
          </a:xfrm>
          <a:custGeom>
            <a:avLst/>
            <a:gdLst/>
            <a:ahLst/>
            <a:cxnLst/>
            <a:rect l="l" t="t" r="r" b="b"/>
            <a:pathLst>
              <a:path w="7467600" h="101600">
                <a:moveTo>
                  <a:pt x="74676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7467600" y="0"/>
                </a:lnTo>
                <a:lnTo>
                  <a:pt x="7467600" y="10160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7949" y="1085092"/>
            <a:ext cx="4940313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95"/>
              </a:lnSpc>
            </a:pPr>
            <a:r>
              <a:rPr sz="4400" spc="-270" dirty="0">
                <a:solidFill>
                  <a:srgbClr val="3C3C3C"/>
                </a:solidFill>
              </a:rPr>
              <a:t>0</a:t>
            </a:r>
            <a:r>
              <a:rPr lang="en-US" sz="4400" spc="-270" dirty="0">
                <a:solidFill>
                  <a:srgbClr val="3C3C3C"/>
                </a:solidFill>
              </a:rPr>
              <a:t>3</a:t>
            </a:r>
            <a:r>
              <a:rPr sz="4400" spc="-270" dirty="0">
                <a:solidFill>
                  <a:srgbClr val="3C3C3C"/>
                </a:solidFill>
              </a:rPr>
              <a:t>.</a:t>
            </a:r>
            <a:r>
              <a:rPr sz="4400" spc="-415" dirty="0">
                <a:solidFill>
                  <a:srgbClr val="3C3C3C"/>
                </a:solidFill>
              </a:rPr>
              <a:t> </a:t>
            </a:r>
            <a:r>
              <a:rPr lang="en-US" sz="4400" spc="-415" dirty="0">
                <a:solidFill>
                  <a:srgbClr val="3C3C3C"/>
                </a:solidFill>
              </a:rPr>
              <a:t> </a:t>
            </a:r>
            <a:r>
              <a:rPr lang="ko-KR" altLang="en-US" sz="4400" spc="-695" dirty="0">
                <a:solidFill>
                  <a:srgbClr val="3C3C3C"/>
                </a:solidFill>
              </a:rPr>
              <a:t>동작 원리 </a:t>
            </a:r>
            <a:endParaRPr sz="4400" dirty="0"/>
          </a:p>
        </p:txBody>
      </p:sp>
      <p:sp>
        <p:nvSpPr>
          <p:cNvPr id="7" name="object 7"/>
          <p:cNvSpPr txBox="1"/>
          <p:nvPr/>
        </p:nvSpPr>
        <p:spPr>
          <a:xfrm>
            <a:off x="393700" y="462775"/>
            <a:ext cx="84518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b="1" spc="-350" dirty="0">
                <a:solidFill>
                  <a:srgbClr val="3C3C3C"/>
                </a:solidFill>
                <a:latin typeface="Arial"/>
                <a:cs typeface="Arial"/>
              </a:rPr>
              <a:t>TITLE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409274" y="1804921"/>
            <a:ext cx="6143926" cy="113445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43A523B-6115-4983-BCA1-24E0E607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06" y="2278994"/>
            <a:ext cx="4776788" cy="584107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9A64FAF-3D2A-49A2-A973-76AA4B987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910" y="2177755"/>
            <a:ext cx="1397367" cy="127695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C60326E-A101-45CF-B427-B215D6AA8E20}"/>
              </a:ext>
            </a:extLst>
          </p:cNvPr>
          <p:cNvSpPr/>
          <p:nvPr/>
        </p:nvSpPr>
        <p:spPr>
          <a:xfrm>
            <a:off x="6669888" y="4975903"/>
            <a:ext cx="2093112" cy="73146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브레인보드 </a:t>
            </a:r>
            <a:endParaRPr lang="en-US" altLang="ko-KR" sz="24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영상처리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2E24F8C-B9F6-4568-9FFD-270776EE0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4720377"/>
            <a:ext cx="2087989" cy="129793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D70B4AD-16D4-4E72-81FF-8A1C3AF6C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0247" y="6915131"/>
            <a:ext cx="1296471" cy="156450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9F01F1-AED0-472D-A7F9-763125D2E22B}"/>
              </a:ext>
            </a:extLst>
          </p:cNvPr>
          <p:cNvSpPr/>
          <p:nvPr/>
        </p:nvSpPr>
        <p:spPr>
          <a:xfrm>
            <a:off x="6748466" y="7394255"/>
            <a:ext cx="2014534" cy="73146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로봇 모션 제어</a:t>
            </a:r>
          </a:p>
        </p:txBody>
      </p:sp>
      <p:sp>
        <p:nvSpPr>
          <p:cNvPr id="34" name="화살표: 아래쪽 7">
            <a:extLst>
              <a:ext uri="{FF2B5EF4-FFF2-40B4-BE49-F238E27FC236}">
                <a16:creationId xmlns:a16="http://schemas.microsoft.com/office/drawing/2014/main" id="{56C22003-E95E-449F-A7FC-895E7CD7B390}"/>
              </a:ext>
            </a:extLst>
          </p:cNvPr>
          <p:cNvSpPr/>
          <p:nvPr/>
        </p:nvSpPr>
        <p:spPr>
          <a:xfrm>
            <a:off x="7529619" y="3606927"/>
            <a:ext cx="409173" cy="105970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7">
            <a:extLst>
              <a:ext uri="{FF2B5EF4-FFF2-40B4-BE49-F238E27FC236}">
                <a16:creationId xmlns:a16="http://schemas.microsoft.com/office/drawing/2014/main" id="{DC36C120-28AB-4945-BFA2-685D37ADE078}"/>
              </a:ext>
            </a:extLst>
          </p:cNvPr>
          <p:cNvSpPr/>
          <p:nvPr/>
        </p:nvSpPr>
        <p:spPr>
          <a:xfrm>
            <a:off x="7529619" y="6067996"/>
            <a:ext cx="409173" cy="105970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04E2B5-D592-402C-9552-091C473FB7A4}"/>
              </a:ext>
            </a:extLst>
          </p:cNvPr>
          <p:cNvSpPr/>
          <p:nvPr/>
        </p:nvSpPr>
        <p:spPr>
          <a:xfrm>
            <a:off x="6669888" y="2346969"/>
            <a:ext cx="2093112" cy="73146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</a:t>
            </a:r>
            <a:endParaRPr lang="ko-KR" altLang="en-US" sz="24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16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6400" y="921245"/>
            <a:ext cx="6146800" cy="107455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V="1">
            <a:off x="406400" y="8839200"/>
            <a:ext cx="11188713" cy="96704"/>
          </a:xfrm>
          <a:custGeom>
            <a:avLst/>
            <a:gdLst/>
            <a:ahLst/>
            <a:cxnLst/>
            <a:rect l="l" t="t" r="r" b="b"/>
            <a:pathLst>
              <a:path w="7467600" h="101600">
                <a:moveTo>
                  <a:pt x="74676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7467600" y="0"/>
                </a:lnTo>
                <a:lnTo>
                  <a:pt x="7467600" y="10160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7949" y="1085092"/>
            <a:ext cx="4940313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95"/>
              </a:lnSpc>
            </a:pPr>
            <a:r>
              <a:rPr sz="4400" spc="-270" dirty="0">
                <a:solidFill>
                  <a:srgbClr val="3C3C3C"/>
                </a:solidFill>
              </a:rPr>
              <a:t>0</a:t>
            </a:r>
            <a:r>
              <a:rPr lang="en-US" sz="4400" spc="-270" dirty="0">
                <a:solidFill>
                  <a:srgbClr val="3C3C3C"/>
                </a:solidFill>
              </a:rPr>
              <a:t>3</a:t>
            </a:r>
            <a:r>
              <a:rPr sz="4400" spc="-270" dirty="0">
                <a:solidFill>
                  <a:srgbClr val="3C3C3C"/>
                </a:solidFill>
              </a:rPr>
              <a:t>.</a:t>
            </a:r>
            <a:r>
              <a:rPr sz="4400" spc="-415" dirty="0">
                <a:solidFill>
                  <a:srgbClr val="3C3C3C"/>
                </a:solidFill>
              </a:rPr>
              <a:t> </a:t>
            </a:r>
            <a:r>
              <a:rPr lang="en-US" sz="4400" spc="-415" dirty="0">
                <a:solidFill>
                  <a:srgbClr val="3C3C3C"/>
                </a:solidFill>
              </a:rPr>
              <a:t> </a:t>
            </a:r>
            <a:r>
              <a:rPr lang="ko-KR" altLang="en-US" sz="4400" spc="-695" dirty="0">
                <a:solidFill>
                  <a:srgbClr val="3C3C3C"/>
                </a:solidFill>
              </a:rPr>
              <a:t>동작 원리 </a:t>
            </a:r>
            <a:endParaRPr sz="4400" dirty="0"/>
          </a:p>
        </p:txBody>
      </p:sp>
      <p:sp>
        <p:nvSpPr>
          <p:cNvPr id="7" name="object 7"/>
          <p:cNvSpPr txBox="1"/>
          <p:nvPr/>
        </p:nvSpPr>
        <p:spPr>
          <a:xfrm>
            <a:off x="393700" y="462775"/>
            <a:ext cx="84518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b="1" spc="-350" dirty="0">
                <a:solidFill>
                  <a:srgbClr val="3C3C3C"/>
                </a:solidFill>
                <a:latin typeface="Arial"/>
                <a:cs typeface="Arial"/>
              </a:rPr>
              <a:t>TITLE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409274" y="1804921"/>
            <a:ext cx="6143926" cy="113445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54A88E-5577-451A-AAA4-17FDC7869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39624"/>
            <a:ext cx="10316953" cy="65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9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6400" y="921245"/>
            <a:ext cx="6146800" cy="107455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V="1">
            <a:off x="406400" y="8839200"/>
            <a:ext cx="11188713" cy="96704"/>
          </a:xfrm>
          <a:custGeom>
            <a:avLst/>
            <a:gdLst/>
            <a:ahLst/>
            <a:cxnLst/>
            <a:rect l="l" t="t" r="r" b="b"/>
            <a:pathLst>
              <a:path w="7467600" h="101600">
                <a:moveTo>
                  <a:pt x="74676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7467600" y="0"/>
                </a:lnTo>
                <a:lnTo>
                  <a:pt x="7467600" y="10160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7949" y="1085092"/>
            <a:ext cx="4940313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95"/>
              </a:lnSpc>
            </a:pPr>
            <a:r>
              <a:rPr sz="4400" spc="-270" dirty="0">
                <a:solidFill>
                  <a:srgbClr val="3C3C3C"/>
                </a:solidFill>
              </a:rPr>
              <a:t>0</a:t>
            </a:r>
            <a:r>
              <a:rPr lang="en-US" sz="4400" spc="-270" dirty="0">
                <a:solidFill>
                  <a:srgbClr val="3C3C3C"/>
                </a:solidFill>
              </a:rPr>
              <a:t>3</a:t>
            </a:r>
            <a:r>
              <a:rPr sz="4400" spc="-270" dirty="0">
                <a:solidFill>
                  <a:srgbClr val="3C3C3C"/>
                </a:solidFill>
              </a:rPr>
              <a:t>.</a:t>
            </a:r>
            <a:r>
              <a:rPr sz="4400" spc="-415" dirty="0">
                <a:solidFill>
                  <a:srgbClr val="3C3C3C"/>
                </a:solidFill>
              </a:rPr>
              <a:t> </a:t>
            </a:r>
            <a:r>
              <a:rPr lang="en-US" sz="4400" spc="-415" dirty="0">
                <a:solidFill>
                  <a:srgbClr val="3C3C3C"/>
                </a:solidFill>
              </a:rPr>
              <a:t> </a:t>
            </a:r>
            <a:r>
              <a:rPr lang="ko-KR" altLang="en-US" sz="4400" spc="-695" dirty="0">
                <a:solidFill>
                  <a:srgbClr val="3C3C3C"/>
                </a:solidFill>
              </a:rPr>
              <a:t>동작 원리 </a:t>
            </a:r>
            <a:endParaRPr sz="4400" dirty="0"/>
          </a:p>
        </p:txBody>
      </p:sp>
      <p:sp>
        <p:nvSpPr>
          <p:cNvPr id="7" name="object 7"/>
          <p:cNvSpPr txBox="1"/>
          <p:nvPr/>
        </p:nvSpPr>
        <p:spPr>
          <a:xfrm>
            <a:off x="393700" y="462775"/>
            <a:ext cx="84518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b="1" spc="-350" dirty="0">
                <a:solidFill>
                  <a:srgbClr val="3C3C3C"/>
                </a:solidFill>
                <a:latin typeface="Arial"/>
                <a:cs typeface="Arial"/>
              </a:rPr>
              <a:t>TITLE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409274" y="1804921"/>
            <a:ext cx="6143926" cy="113445"/>
          </a:xfrm>
          <a:custGeom>
            <a:avLst/>
            <a:gdLst/>
            <a:ahLst/>
            <a:cxnLst/>
            <a:rect l="l" t="t" r="r" b="b"/>
            <a:pathLst>
              <a:path w="3302000" h="101600">
                <a:moveTo>
                  <a:pt x="33020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3302000" y="0"/>
                </a:lnTo>
                <a:lnTo>
                  <a:pt x="3302000" y="10160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ACD35A-C3AF-4CE8-A7EF-7B5B64606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8"/>
          <a:stretch/>
        </p:blipFill>
        <p:spPr>
          <a:xfrm>
            <a:off x="545315" y="2875466"/>
            <a:ext cx="10910882" cy="2886075"/>
          </a:xfrm>
          <a:prstGeom prst="rect">
            <a:avLst/>
          </a:prstGeom>
        </p:spPr>
      </p:pic>
      <p:sp>
        <p:nvSpPr>
          <p:cNvPr id="26" name="object 6">
            <a:extLst>
              <a:ext uri="{FF2B5EF4-FFF2-40B4-BE49-F238E27FC236}">
                <a16:creationId xmlns:a16="http://schemas.microsoft.com/office/drawing/2014/main" id="{41681FC1-5F9B-4B7B-986A-37C3CAEBD218}"/>
              </a:ext>
            </a:extLst>
          </p:cNvPr>
          <p:cNvSpPr txBox="1">
            <a:spLocks/>
          </p:cNvSpPr>
          <p:nvPr/>
        </p:nvSpPr>
        <p:spPr>
          <a:xfrm>
            <a:off x="3479800" y="1198537"/>
            <a:ext cx="4940313" cy="606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750" b="1" i="0">
                <a:solidFill>
                  <a:srgbClr val="0494B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lnSpc>
                <a:spcPts val="5095"/>
              </a:lnSpc>
            </a:pPr>
            <a:r>
              <a:rPr lang="en-US" altLang="ko-KR" sz="3600" kern="0" spc="-270" dirty="0">
                <a:solidFill>
                  <a:schemeClr val="tx1"/>
                </a:solidFill>
              </a:rPr>
              <a:t>- </a:t>
            </a:r>
            <a:r>
              <a:rPr lang="ko-KR" altLang="en-US" sz="3600" kern="0" spc="-270" dirty="0">
                <a:solidFill>
                  <a:schemeClr val="tx1"/>
                </a:solidFill>
              </a:rPr>
              <a:t>브레인 보드</a:t>
            </a:r>
            <a:endParaRPr lang="ko-KR" altLang="en-US" sz="3600" kern="0" dirty="0">
              <a:solidFill>
                <a:schemeClr val="tx1"/>
              </a:solidFill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B944109-F652-43E4-A73D-CF5D8BE91236}"/>
              </a:ext>
            </a:extLst>
          </p:cNvPr>
          <p:cNvSpPr txBox="1">
            <a:spLocks/>
          </p:cNvSpPr>
          <p:nvPr/>
        </p:nvSpPr>
        <p:spPr>
          <a:xfrm>
            <a:off x="545315" y="5791200"/>
            <a:ext cx="5607383" cy="14380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1"/>
            <a:r>
              <a:rPr lang="ko-KR" altLang="en-US" sz="28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카메라로 영상을 받아서 </a:t>
            </a:r>
            <a:r>
              <a:rPr lang="en-US" altLang="ko-KR" sz="28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FPGA</a:t>
            </a:r>
            <a:r>
              <a:rPr lang="ko-KR" altLang="en-US" sz="28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영상 축소 후 </a:t>
            </a:r>
            <a:r>
              <a:rPr lang="en-US" altLang="ko-KR" sz="28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MCU</a:t>
            </a:r>
            <a:r>
              <a:rPr lang="ko-KR" altLang="en-US" sz="28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전달</a:t>
            </a:r>
            <a:endParaRPr lang="en-US" altLang="ko-KR" sz="2800" b="1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9E66F80E-4D2D-4A8D-9862-7145FDB4E4B4}"/>
              </a:ext>
            </a:extLst>
          </p:cNvPr>
          <p:cNvSpPr txBox="1">
            <a:spLocks/>
          </p:cNvSpPr>
          <p:nvPr/>
        </p:nvSpPr>
        <p:spPr>
          <a:xfrm>
            <a:off x="7391400" y="5824428"/>
            <a:ext cx="4419600" cy="1371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1"/>
            <a:r>
              <a:rPr lang="en-US" altLang="ko-KR" sz="28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MCU</a:t>
            </a:r>
            <a:r>
              <a:rPr lang="ko-KR" altLang="en-US" sz="28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영상 데이터를 받아서 영상처리</a:t>
            </a:r>
          </a:p>
        </p:txBody>
      </p:sp>
    </p:spTree>
    <p:extLst>
      <p:ext uri="{BB962C8B-B14F-4D97-AF65-F5344CB8AC3E}">
        <p14:creationId xmlns:p14="http://schemas.microsoft.com/office/powerpoint/2010/main" val="196358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1700" y="889000"/>
            <a:ext cx="10337800" cy="7073900"/>
          </a:xfrm>
          <a:custGeom>
            <a:avLst/>
            <a:gdLst/>
            <a:ahLst/>
            <a:cxnLst/>
            <a:rect l="l" t="t" r="r" b="b"/>
            <a:pathLst>
              <a:path w="10337800" h="7073900">
                <a:moveTo>
                  <a:pt x="10337800" y="7073900"/>
                </a:moveTo>
                <a:lnTo>
                  <a:pt x="0" y="7073900"/>
                </a:lnTo>
                <a:lnTo>
                  <a:pt x="0" y="0"/>
                </a:lnTo>
                <a:lnTo>
                  <a:pt x="10337800" y="0"/>
                </a:lnTo>
                <a:lnTo>
                  <a:pt x="10337800" y="7073900"/>
                </a:lnTo>
                <a:close/>
              </a:path>
            </a:pathLst>
          </a:custGeom>
          <a:solidFill>
            <a:srgbClr val="F4CE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8107" y="3501123"/>
            <a:ext cx="6813893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0340">
              <a:lnSpc>
                <a:spcPts val="8400"/>
              </a:lnSpc>
            </a:pPr>
            <a:br>
              <a:rPr lang="en-US" sz="8700" spc="-1639" dirty="0">
                <a:solidFill>
                  <a:srgbClr val="3C3C3C"/>
                </a:solidFill>
              </a:rPr>
            </a:br>
            <a:r>
              <a:rPr lang="en-US" sz="8700" spc="-1639" dirty="0">
                <a:solidFill>
                  <a:srgbClr val="3C3C3C"/>
                </a:solidFill>
              </a:rPr>
              <a:t>  T H A N K     U</a:t>
            </a:r>
            <a:endParaRPr sz="8700" dirty="0"/>
          </a:p>
        </p:txBody>
      </p:sp>
      <p:sp>
        <p:nvSpPr>
          <p:cNvPr id="6" name="object 6"/>
          <p:cNvSpPr/>
          <p:nvPr/>
        </p:nvSpPr>
        <p:spPr>
          <a:xfrm>
            <a:off x="1612900" y="7131050"/>
            <a:ext cx="8915400" cy="0"/>
          </a:xfrm>
          <a:custGeom>
            <a:avLst/>
            <a:gdLst/>
            <a:ahLst/>
            <a:cxnLst/>
            <a:rect l="l" t="t" r="r" b="b"/>
            <a:pathLst>
              <a:path w="8915400">
                <a:moveTo>
                  <a:pt x="0" y="0"/>
                </a:moveTo>
                <a:lnTo>
                  <a:pt x="8915400" y="0"/>
                </a:lnTo>
              </a:path>
            </a:pathLst>
          </a:custGeom>
          <a:ln w="3810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707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147</Words>
  <Application>Microsoft Office PowerPoint</Application>
  <PresentationFormat>사용자 지정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나눔바른고딕</vt:lpstr>
      <vt:lpstr>맑은 고딕</vt:lpstr>
      <vt:lpstr>배달의민족 한나</vt:lpstr>
      <vt:lpstr>Arial</vt:lpstr>
      <vt:lpstr>Calibri</vt:lpstr>
      <vt:lpstr>Century Gothic</vt:lpstr>
      <vt:lpstr>Office Theme</vt:lpstr>
      <vt:lpstr>지능형  SoC  태권로봇</vt:lpstr>
      <vt:lpstr>태권 로봇 이란?</vt:lpstr>
      <vt:lpstr>01.  태권  로봇 이란?</vt:lpstr>
      <vt:lpstr>02.  태권  로봇  구성</vt:lpstr>
      <vt:lpstr>03.  동작 원리 </vt:lpstr>
      <vt:lpstr>03.  동작 원리 </vt:lpstr>
      <vt:lpstr>03.  동작 원리 </vt:lpstr>
      <vt:lpstr>03.  동작 원리 </vt:lpstr>
      <vt:lpstr>   T H A N K    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월곡_PPT디자인_01</dc:title>
  <dc:creator>Owner</dc:creator>
  <cp:lastModifiedBy>조기환</cp:lastModifiedBy>
  <cp:revision>43</cp:revision>
  <dcterms:created xsi:type="dcterms:W3CDTF">2016-05-18T07:18:13Z</dcterms:created>
  <dcterms:modified xsi:type="dcterms:W3CDTF">2017-10-25T04:15:09Z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2016-05-09T00:00:00Z</vt:filetime>
  </property>
  <property fmtid="{D5CDD505-2E9C-101B-9397-08002B2CF9AE}" pid="3" name="Creator">
    <vt:lpwstr>Adobe Illustrator CS6 (Macintosh)</vt:lpwstr>
  </property>
  <property fmtid="{D5CDD505-2E9C-101B-9397-08002B2CF9AE}" pid="4" name="LastSaved">
    <vt:filetime>2016-05-18T00:00:00Z</vt:filetime>
  </property>
</Properties>
</file>