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70" r:id="rId4"/>
    <p:sldId id="269" r:id="rId5"/>
    <p:sldId id="267" r:id="rId6"/>
    <p:sldId id="273" r:id="rId7"/>
    <p:sldId id="265" r:id="rId8"/>
    <p:sldId id="271" r:id="rId9"/>
    <p:sldId id="27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363636"/>
    <a:srgbClr val="3366FF"/>
    <a:srgbClr val="554D4D"/>
    <a:srgbClr val="5E5E5E"/>
    <a:srgbClr val="7D7D7D"/>
    <a:srgbClr val="969696"/>
    <a:srgbClr val="A3A3A3"/>
    <a:srgbClr val="BCBCBC"/>
    <a:srgbClr val="006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6" autoAdjust="0"/>
    <p:restoredTop sz="97345"/>
  </p:normalViewPr>
  <p:slideViewPr>
    <p:cSldViewPr snapToGrid="0" snapToObjects="1">
      <p:cViewPr varScale="1">
        <p:scale>
          <a:sx n="92" d="100"/>
          <a:sy n="92" d="100"/>
        </p:scale>
        <p:origin x="660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6" d="100"/>
          <a:sy n="136" d="100"/>
        </p:scale>
        <p:origin x="344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4ADC6-B49C-4D4C-A908-93F5EA35128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0FA09-4630-E24B-B47C-992E7E8F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5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1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04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59548" y="1400609"/>
            <a:ext cx="6925456" cy="141753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sz="48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4800" dirty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ystem </a:t>
            </a:r>
            <a:r>
              <a:rPr lang="en-US" altLang="ko-KR" sz="48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o</a:t>
            </a:r>
            <a:r>
              <a:rPr lang="en-US" altLang="ko-KR" sz="4800" dirty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n </a:t>
            </a:r>
            <a:r>
              <a:rPr lang="en-US" altLang="ko-KR" sz="48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4800" dirty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hip</a:t>
            </a:r>
            <a:br>
              <a:rPr lang="en-US" altLang="ko-KR" sz="4800" dirty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</a:br>
            <a:r>
              <a:rPr lang="en-US" altLang="ko-KR" sz="48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R</a:t>
            </a:r>
            <a:r>
              <a:rPr lang="en-US" altLang="ko-KR" sz="4800" dirty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obot </a:t>
            </a:r>
            <a:r>
              <a:rPr lang="en-US" altLang="ko-KR" sz="48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W</a:t>
            </a:r>
            <a:r>
              <a:rPr lang="en-US" altLang="ko-KR" sz="4800" dirty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ar</a:t>
            </a:r>
            <a:endParaRPr lang="en-US" sz="5400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  <a:cs typeface="Nanum Gothic" charset="-127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14502" y="4317322"/>
            <a:ext cx="3473534" cy="196426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n w="3175"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Nanum Gothic" charset="-127"/>
              </a:rPr>
              <a:t>T e a m : </a:t>
            </a:r>
            <a:r>
              <a:rPr lang="ko-KR" altLang="en-US" sz="3600" b="1" dirty="0">
                <a:ln w="3175"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Nanum Gothic" charset="-127"/>
              </a:rPr>
              <a:t>파 </a:t>
            </a:r>
            <a:r>
              <a:rPr lang="ko-KR" altLang="en-US" sz="3600" b="1" dirty="0" err="1">
                <a:ln w="3175"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Nanum Gothic" charset="-127"/>
              </a:rPr>
              <a:t>뚱</a:t>
            </a:r>
            <a:endParaRPr lang="ko-KR" altLang="en-US" sz="3600" b="1" dirty="0">
              <a:ln w="3175">
                <a:solidFill>
                  <a:schemeClr val="bg1"/>
                </a:solidFill>
              </a:ln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Nanum Gothic" charset="-127"/>
            </a:endParaRPr>
          </a:p>
          <a:p>
            <a:r>
              <a:rPr lang="ko-KR" altLang="en-US" sz="2000" b="1" dirty="0">
                <a:ln w="3175"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Nanum Gothic" charset="-127"/>
              </a:rPr>
              <a:t>발표자 </a:t>
            </a:r>
            <a:r>
              <a:rPr lang="en-US" altLang="ko-KR" sz="2000" b="1" dirty="0">
                <a:ln w="3175"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Nanum Gothic" charset="-127"/>
              </a:rPr>
              <a:t>: </a:t>
            </a:r>
            <a:r>
              <a:rPr lang="ko-KR" altLang="en-US" sz="2000" b="1" dirty="0">
                <a:ln w="3175"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Nanum Gothic" charset="-127"/>
              </a:rPr>
              <a:t>조기환</a:t>
            </a:r>
            <a:endParaRPr lang="en-US" altLang="ko-KR" sz="2000" b="1" dirty="0">
              <a:ln w="3175">
                <a:solidFill>
                  <a:schemeClr val="bg1"/>
                </a:solidFill>
              </a:ln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97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9665" y="2164360"/>
            <a:ext cx="4292600" cy="131412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b="1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감사합니다</a:t>
            </a:r>
            <a:endParaRPr lang="en-US" sz="6000" b="1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cs typeface="Nanum Gothic" charset="-127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55925" y="3557999"/>
            <a:ext cx="2565400" cy="282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T e a m  </a:t>
            </a:r>
            <a:r>
              <a:rPr lang="ko-KR" altLang="en-US" sz="24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파 </a:t>
            </a:r>
            <a:r>
              <a:rPr lang="ko-KR" altLang="en-US" sz="2400" dirty="0" err="1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뚱</a:t>
            </a:r>
            <a:endParaRPr lang="en-US" sz="240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58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77077" y="1131062"/>
            <a:ext cx="4068566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b="1" dirty="0">
                <a:ln>
                  <a:solidFill>
                    <a:schemeClr val="bg1"/>
                  </a:solidFill>
                </a:ln>
                <a:solidFill>
                  <a:srgbClr val="0060AB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Nanum Gothic" charset="-127"/>
              </a:rPr>
              <a:t>목 차</a:t>
            </a:r>
            <a:endParaRPr lang="en-US" sz="5400" b="1" dirty="0">
              <a:ln>
                <a:solidFill>
                  <a:schemeClr val="bg1"/>
                </a:solidFill>
              </a:ln>
              <a:solidFill>
                <a:srgbClr val="0060AB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Nanum Gothic" charset="-127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0564" y="1788013"/>
            <a:ext cx="4068566" cy="359982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Clr>
                <a:srgbClr val="32A9E7"/>
              </a:buClr>
              <a:buAutoNum type="arabicPeriod"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문제 분석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200000"/>
              </a:lnSpc>
              <a:buClr>
                <a:srgbClr val="32A9E7"/>
              </a:buClr>
              <a:buFontTx/>
              <a:buAutoNum type="arabicPeriod"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구성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60000"/>
              </a:lnSpc>
              <a:buClr>
                <a:srgbClr val="32A9E7"/>
              </a:buClr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  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●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색상 형식 변환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60000"/>
              </a:lnSpc>
              <a:buClr>
                <a:srgbClr val="32A9E7"/>
              </a:buClr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  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●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차영상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60000"/>
              </a:lnSpc>
              <a:buClr>
                <a:srgbClr val="32A9E7"/>
              </a:buClr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  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●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모폴로지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60000"/>
              </a:lnSpc>
              <a:buClr>
                <a:srgbClr val="32A9E7"/>
              </a:buClr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  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●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물체 인식 방법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lnSpc>
                <a:spcPct val="200000"/>
              </a:lnSpc>
              <a:buClr>
                <a:srgbClr val="32A9E7"/>
              </a:buClr>
              <a:buFont typeface="+mj-lt"/>
              <a:buAutoNum type="arabicPeriod" startAt="3"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인식방법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09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ko-KR" altLang="en-US" sz="4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문제 분석</a:t>
            </a:r>
            <a:endParaRPr lang="en-US" altLang="ko-KR" sz="4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339155" y="3203899"/>
            <a:ext cx="1849348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03</a:t>
            </a:r>
            <a:endParaRPr lang="en-US" sz="5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36413" y="4782459"/>
            <a:ext cx="2054832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제목을 입력하세요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4612542"/>
            <a:ext cx="324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5" y="2631239"/>
            <a:ext cx="324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6" y="656057"/>
            <a:ext cx="324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93983" y="1693392"/>
            <a:ext cx="571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흰 배경과 무작위 </a:t>
            </a:r>
            <a:r>
              <a:rPr lang="en-US" altLang="ko-KR" b="1" dirty="0"/>
              <a:t>3</a:t>
            </a:r>
            <a:r>
              <a:rPr lang="ko-KR" altLang="en-US" b="1" dirty="0"/>
              <a:t>가지 배경에서 원하는 </a:t>
            </a:r>
            <a:r>
              <a:rPr lang="ko-KR" altLang="en-US" b="1" dirty="0">
                <a:solidFill>
                  <a:srgbClr val="FF6E57"/>
                </a:solidFill>
              </a:rPr>
              <a:t>객체</a:t>
            </a:r>
            <a:r>
              <a:rPr lang="ko-KR" altLang="en-US" b="1" dirty="0"/>
              <a:t> 찾기</a:t>
            </a:r>
            <a:endParaRPr lang="en-US" altLang="ko-KR" b="1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2203085"/>
            <a:ext cx="41719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그룹 17"/>
          <p:cNvGrpSpPr/>
          <p:nvPr/>
        </p:nvGrpSpPr>
        <p:grpSpPr>
          <a:xfrm>
            <a:off x="503367" y="3746180"/>
            <a:ext cx="4284174" cy="2019074"/>
            <a:chOff x="1000100" y="3786190"/>
            <a:chExt cx="3440994" cy="1512168"/>
          </a:xfrm>
        </p:grpSpPr>
        <p:sp>
          <p:nvSpPr>
            <p:cNvPr id="19" name="타원 18"/>
            <p:cNvSpPr/>
            <p:nvPr/>
          </p:nvSpPr>
          <p:spPr>
            <a:xfrm>
              <a:off x="1000100" y="3786190"/>
              <a:ext cx="1500198" cy="1500198"/>
            </a:xfrm>
            <a:prstGeom prst="ellipse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25"/>
            <p:cNvSpPr txBox="1">
              <a:spLocks noChangeArrowheads="1"/>
            </p:cNvSpPr>
            <p:nvPr/>
          </p:nvSpPr>
          <p:spPr bwMode="auto">
            <a:xfrm>
              <a:off x="1000100" y="4214819"/>
              <a:ext cx="151216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2800" b="1" spc="-150" dirty="0">
                  <a:ln>
                    <a:solidFill>
                      <a:srgbClr val="363636"/>
                    </a:solidFill>
                  </a:ln>
                  <a:solidFill>
                    <a:srgbClr val="36363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찾고 싶은</a:t>
              </a:r>
              <a:endParaRPr lang="en-US" altLang="ko-KR" sz="2800" b="1" spc="-150" dirty="0">
                <a:ln>
                  <a:solidFill>
                    <a:srgbClr val="363636"/>
                  </a:solidFill>
                </a:ln>
                <a:solidFill>
                  <a:srgbClr val="36363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342900" indent="-342900" algn="ctr"/>
              <a:r>
                <a:rPr lang="ko-KR" altLang="en-US" sz="2800" b="1" spc="-150" dirty="0">
                  <a:ln>
                    <a:solidFill>
                      <a:srgbClr val="363636"/>
                    </a:solidFill>
                  </a:ln>
                  <a:solidFill>
                    <a:srgbClr val="36363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객체</a:t>
              </a:r>
              <a:endParaRPr lang="en-US" altLang="ko-KR" sz="2800" b="1" spc="-150" dirty="0">
                <a:ln>
                  <a:solidFill>
                    <a:srgbClr val="363636"/>
                  </a:solidFill>
                </a:ln>
                <a:solidFill>
                  <a:srgbClr val="36363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928926" y="3786190"/>
              <a:ext cx="1512168" cy="15121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2910642" y="4317307"/>
              <a:ext cx="1512168" cy="391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2800" b="1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단일 색상</a:t>
              </a:r>
              <a:endParaRPr lang="en-US" altLang="ko-KR" sz="28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856501" y="4147025"/>
              <a:ext cx="1728192" cy="760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6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=</a:t>
              </a:r>
              <a:endPara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226275" y="3395545"/>
            <a:ext cx="500522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4685" y="6131849"/>
            <a:ext cx="500522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0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52086" y="1220134"/>
            <a:ext cx="20628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4000" dirty="0">
                <a:solidFill>
                  <a:srgbClr val="C0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만약</a:t>
            </a:r>
            <a:r>
              <a:rPr lang="en-US" altLang="ko-KR" sz="4000" dirty="0">
                <a:solidFill>
                  <a:srgbClr val="C0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-197851" y="4693146"/>
            <a:ext cx="8926311" cy="1619088"/>
            <a:chOff x="-197851" y="4693146"/>
            <a:chExt cx="8926311" cy="1619088"/>
          </a:xfrm>
        </p:grpSpPr>
        <p:sp>
          <p:nvSpPr>
            <p:cNvPr id="23" name="TextBox 25"/>
            <p:cNvSpPr txBox="1">
              <a:spLocks noChangeArrowheads="1"/>
            </p:cNvSpPr>
            <p:nvPr/>
          </p:nvSpPr>
          <p:spPr bwMode="auto">
            <a:xfrm>
              <a:off x="-197851" y="4693146"/>
              <a:ext cx="837183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3600" dirty="0">
                  <a:ln w="3175"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객</a:t>
              </a:r>
              <a:r>
                <a:rPr lang="ko-KR" altLang="en-US" sz="4400" dirty="0">
                  <a:ln w="3175">
                    <a:noFill/>
                  </a:ln>
                  <a:solidFill>
                    <a:srgbClr val="69DD85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체</a:t>
              </a:r>
              <a:r>
                <a:rPr lang="ko-KR" altLang="en-US" sz="3200" dirty="0">
                  <a:ln w="3175">
                    <a:noFill/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의</a:t>
              </a:r>
              <a:r>
                <a:rPr lang="ko-KR" altLang="en-US" sz="4400" dirty="0">
                  <a:ln w="3175">
                    <a:noFill/>
                  </a:ln>
                  <a:solidFill>
                    <a:srgbClr val="69DD85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</a:t>
              </a:r>
              <a:r>
                <a:rPr lang="ko-KR" altLang="en-US" sz="4400" dirty="0">
                  <a:ln w="3175"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모</a:t>
              </a:r>
              <a:r>
                <a:rPr lang="ko-KR" altLang="en-US" sz="3200" dirty="0">
                  <a:ln w="3175"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양</a:t>
              </a:r>
              <a:r>
                <a:rPr lang="ko-KR" altLang="en-US" sz="5400" dirty="0">
                  <a:ln w="3175">
                    <a:noFill/>
                  </a:ln>
                  <a:solidFill>
                    <a:schemeClr val="bg1">
                      <a:lumMod val="75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과</a:t>
              </a:r>
              <a:r>
                <a:rPr lang="ko-KR" altLang="en-US" sz="4400" dirty="0">
                  <a:ln w="3175">
                    <a:noFill/>
                  </a:ln>
                  <a:solidFill>
                    <a:srgbClr val="69DD85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</a:t>
              </a:r>
              <a:r>
                <a:rPr lang="ko-KR" altLang="en-US" sz="4400" dirty="0">
                  <a:ln w="3175">
                    <a:noFill/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크</a:t>
              </a:r>
              <a:r>
                <a:rPr lang="ko-KR" altLang="en-US" sz="3200" dirty="0">
                  <a:ln w="3175"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기</a:t>
              </a:r>
              <a:r>
                <a:rPr lang="ko-KR" altLang="en-US" sz="4000" dirty="0">
                  <a:ln w="3175"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가</a:t>
              </a:r>
              <a:r>
                <a:rPr lang="ko-KR" altLang="en-US" sz="4400" dirty="0">
                  <a:ln w="3175">
                    <a:noFill/>
                  </a:ln>
                  <a:solidFill>
                    <a:srgbClr val="69DD85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</a:t>
              </a:r>
              <a:r>
                <a:rPr lang="ko-KR" altLang="en-US" sz="4400" dirty="0">
                  <a:ln w="3175">
                    <a:noFill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변</a:t>
              </a:r>
              <a:r>
                <a:rPr lang="ko-KR" altLang="en-US" sz="5400" dirty="0">
                  <a:ln w="3175"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한</a:t>
              </a:r>
              <a:r>
                <a:rPr lang="ko-KR" altLang="en-US" sz="4400" dirty="0">
                  <a:ln w="3175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다</a:t>
              </a:r>
              <a:r>
                <a:rPr lang="ko-KR" altLang="en-US" sz="3200" dirty="0">
                  <a:ln w="3175">
                    <a:noFill/>
                  </a:ln>
                  <a:solidFill>
                    <a:srgbClr val="FF0000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면</a:t>
              </a:r>
              <a:endParaRPr lang="en-US" altLang="ko-KR" sz="3200" dirty="0">
                <a:ln w="3175">
                  <a:noFill/>
                </a:ln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27" name="TextBox 25"/>
            <p:cNvSpPr txBox="1">
              <a:spLocks noChangeArrowheads="1"/>
            </p:cNvSpPr>
            <p:nvPr/>
          </p:nvSpPr>
          <p:spPr bwMode="auto">
            <a:xfrm>
              <a:off x="356623" y="5542793"/>
              <a:ext cx="8371837" cy="769441"/>
            </a:xfrm>
            <a:prstGeom prst="rect">
              <a:avLst/>
            </a:prstGeom>
            <a:gradFill flip="none" rotWithShape="1">
              <a:gsLst>
                <a:gs pos="29700">
                  <a:schemeClr val="bg1">
                    <a:lumMod val="4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6000000" scaled="0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4400" dirty="0">
                  <a:ln w="3175">
                    <a:noFill/>
                  </a:ln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조</a:t>
              </a:r>
              <a:r>
                <a:rPr lang="ko-KR" altLang="en-US" sz="4400" dirty="0">
                  <a:ln w="3175">
                    <a:noFill/>
                  </a:ln>
                  <a:solidFill>
                    <a:srgbClr val="363636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명</a:t>
              </a:r>
              <a:r>
                <a:rPr lang="ko-KR" altLang="en-US" sz="4400" dirty="0">
                  <a:ln w="3175">
                    <a:noFill/>
                  </a:ln>
                  <a:solidFill>
                    <a:srgbClr val="554D4D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의</a:t>
              </a:r>
              <a:r>
                <a:rPr lang="ko-KR" altLang="en-US" sz="4400" dirty="0">
                  <a:ln w="3175"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</a:t>
              </a:r>
              <a:r>
                <a:rPr lang="ko-KR" altLang="en-US" sz="4400" dirty="0">
                  <a:ln w="3175">
                    <a:noFill/>
                  </a:ln>
                  <a:solidFill>
                    <a:srgbClr val="5E5E5E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강</a:t>
              </a:r>
              <a:r>
                <a:rPr lang="ko-KR" altLang="en-US" sz="4400" dirty="0">
                  <a:ln w="3175">
                    <a:noFill/>
                  </a:ln>
                  <a:solidFill>
                    <a:srgbClr val="7D7D7D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도</a:t>
              </a:r>
              <a:r>
                <a:rPr lang="ko-KR" altLang="en-US" sz="4400" dirty="0">
                  <a:ln w="3175">
                    <a:noFill/>
                  </a:ln>
                  <a:solidFill>
                    <a:srgbClr val="969696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가</a:t>
              </a:r>
              <a:r>
                <a:rPr lang="ko-KR" altLang="en-US" sz="4400" dirty="0">
                  <a:ln w="3175">
                    <a:noFill/>
                  </a:ln>
                  <a:solidFill>
                    <a:srgbClr val="69DD85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</a:t>
              </a:r>
              <a:r>
                <a:rPr lang="ko-KR" altLang="en-US" sz="4400" dirty="0">
                  <a:ln w="3175">
                    <a:noFill/>
                  </a:ln>
                  <a:solidFill>
                    <a:srgbClr val="A3A3A3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바</a:t>
              </a:r>
              <a:r>
                <a:rPr lang="ko-KR" altLang="en-US" sz="4400" dirty="0">
                  <a:ln w="3175">
                    <a:noFill/>
                  </a:ln>
                  <a:solidFill>
                    <a:srgbClr val="BCBCBC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뀐</a:t>
              </a:r>
              <a:r>
                <a:rPr lang="ko-KR" altLang="en-US" sz="4400" dirty="0">
                  <a:ln w="3175">
                    <a:noFill/>
                  </a:ln>
                  <a:solidFill>
                    <a:srgbClr val="E0E0E0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다</a:t>
              </a:r>
              <a:r>
                <a:rPr lang="ko-KR" altLang="en-US" sz="4400" dirty="0">
                  <a:ln w="3175">
                    <a:noFill/>
                  </a:ln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면</a:t>
              </a:r>
              <a:endParaRPr lang="en-US" altLang="ko-KR" sz="4400" dirty="0">
                <a:ln w="3175">
                  <a:noFill/>
                </a:ln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11525" y="2062414"/>
            <a:ext cx="8306698" cy="4736800"/>
            <a:chOff x="435006" y="2032569"/>
            <a:chExt cx="8306698" cy="4736800"/>
          </a:xfrm>
        </p:grpSpPr>
        <p:grpSp>
          <p:nvGrpSpPr>
            <p:cNvPr id="4" name="그룹 3"/>
            <p:cNvGrpSpPr/>
            <p:nvPr/>
          </p:nvGrpSpPr>
          <p:grpSpPr>
            <a:xfrm>
              <a:off x="435006" y="2032569"/>
              <a:ext cx="4505342" cy="1928787"/>
              <a:chOff x="2140748" y="1769382"/>
              <a:chExt cx="4505342" cy="1928787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2140748" y="1769382"/>
                <a:ext cx="1957167" cy="1908010"/>
              </a:xfrm>
              <a:prstGeom prst="ellipse">
                <a:avLst/>
              </a:prstGeom>
              <a:solidFill>
                <a:srgbClr val="00B050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17" name="TextBox 25"/>
              <p:cNvSpPr txBox="1">
                <a:spLocks noChangeArrowheads="1"/>
              </p:cNvSpPr>
              <p:nvPr/>
            </p:nvSpPr>
            <p:spPr bwMode="auto">
              <a:xfrm>
                <a:off x="2218073" y="2452182"/>
                <a:ext cx="1805008" cy="523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ko-KR" altLang="en-US" sz="2800" b="1" dirty="0">
                    <a:ln>
                      <a:solidFill>
                        <a:schemeClr val="bg1"/>
                      </a:solidFill>
                    </a:ln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객체 색상</a:t>
                </a:r>
                <a:endParaRPr lang="en-US" altLang="ko-KR" sz="2800" b="1" dirty="0">
                  <a:ln>
                    <a:solidFill>
                      <a:schemeClr val="bg1"/>
                    </a:solidFill>
                  </a:ln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741530" y="1774935"/>
                <a:ext cx="1904560" cy="1923234"/>
              </a:xfrm>
              <a:prstGeom prst="ellipse">
                <a:avLst/>
              </a:pr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19" name="TextBox 25"/>
              <p:cNvSpPr txBox="1">
                <a:spLocks noChangeArrowheads="1"/>
              </p:cNvSpPr>
              <p:nvPr/>
            </p:nvSpPr>
            <p:spPr bwMode="auto">
              <a:xfrm>
                <a:off x="4791306" y="2466946"/>
                <a:ext cx="1805008" cy="523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ko-KR" altLang="en-US" sz="2800" b="1" dirty="0">
                    <a:ln>
                      <a:solidFill>
                        <a:srgbClr val="E0E0E0"/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배경</a:t>
                </a:r>
                <a:r>
                  <a:rPr lang="ko-KR" altLang="en-US" sz="2800" b="1" dirty="0">
                    <a:solidFill>
                      <a:schemeClr val="accent1">
                        <a:lumMod val="50000"/>
                      </a:schemeClr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 </a:t>
                </a:r>
                <a:r>
                  <a:rPr lang="ko-KR" altLang="en-US" sz="2800" b="1" dirty="0">
                    <a:ln>
                      <a:solidFill>
                        <a:srgbClr val="E0E0E0"/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색상</a:t>
                </a:r>
                <a:endParaRPr lang="en-US" altLang="ko-KR" sz="2800" b="1" dirty="0">
                  <a:ln>
                    <a:solidFill>
                      <a:srgbClr val="E0E0E0"/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3372409" y="2157455"/>
                <a:ext cx="2062866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en-US" altLang="ko-KR" sz="6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=</a:t>
                </a:r>
                <a:endPara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 rot="809239">
              <a:off x="6917206" y="3599270"/>
              <a:ext cx="1824498" cy="3170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20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?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620164" y="2053346"/>
              <a:ext cx="1957167" cy="1908010"/>
              <a:chOff x="3563957" y="3173118"/>
              <a:chExt cx="1957167" cy="1908010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563957" y="3173118"/>
                <a:ext cx="1957167" cy="1908010"/>
              </a:xfrm>
              <a:prstGeom prst="ellipse">
                <a:avLst/>
              </a:prstGeom>
              <a:solidFill>
                <a:srgbClr val="FFFF00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/>
                <a:endParaRPr lang="en-US" altLang="ko-KR" sz="2000" b="1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33" name="TextBox 25"/>
              <p:cNvSpPr txBox="1">
                <a:spLocks noChangeArrowheads="1"/>
              </p:cNvSpPr>
              <p:nvPr/>
            </p:nvSpPr>
            <p:spPr bwMode="auto">
              <a:xfrm>
                <a:off x="3630267" y="3865512"/>
                <a:ext cx="1805008" cy="523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ko-KR" altLang="en-US" sz="2800" b="1" dirty="0">
                    <a:ln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ln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밝기</a:t>
                </a:r>
                <a:r>
                  <a:rPr lang="ko-KR" altLang="en-US" sz="2800" b="1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 </a:t>
                </a:r>
                <a:r>
                  <a:rPr lang="ko-KR" altLang="en-US" sz="2800" b="1" dirty="0">
                    <a:ln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ln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변화</a:t>
                </a:r>
                <a:endParaRPr lang="en-US" altLang="ko-KR" sz="2800" b="1" dirty="0"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  <p:sp>
          <p:nvSpPr>
            <p:cNvPr id="34" name="TextBox 25"/>
            <p:cNvSpPr txBox="1">
              <a:spLocks noChangeArrowheads="1"/>
            </p:cNvSpPr>
            <p:nvPr/>
          </p:nvSpPr>
          <p:spPr bwMode="auto">
            <a:xfrm>
              <a:off x="4974547" y="2391696"/>
              <a:ext cx="495076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9600" dirty="0">
                  <a:ln w="3175"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,</a:t>
              </a:r>
              <a:endParaRPr lang="en-US" altLang="ko-KR" sz="9600" dirty="0">
                <a:ln w="3175">
                  <a:noFill/>
                </a:ln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22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ko-KR" altLang="en-US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문제 분석</a:t>
            </a:r>
            <a:endParaRPr lang="en-US" altLang="ko-KR" sz="4000" spc="-15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09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77827" y="1151184"/>
            <a:ext cx="5180403" cy="4265881"/>
            <a:chOff x="3377827" y="1151184"/>
            <a:chExt cx="5180403" cy="4265881"/>
          </a:xfrm>
        </p:grpSpPr>
        <p:sp>
          <p:nvSpPr>
            <p:cNvPr id="47" name="오른쪽 화살표 46"/>
            <p:cNvSpPr/>
            <p:nvPr/>
          </p:nvSpPr>
          <p:spPr>
            <a:xfrm>
              <a:off x="3377827" y="3179866"/>
              <a:ext cx="965754" cy="778927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581" y="2074514"/>
              <a:ext cx="4214649" cy="3342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5257760" y="1151184"/>
              <a:ext cx="289091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4800" b="1" dirty="0" err="1">
                  <a:ln>
                    <a:solidFill>
                      <a:schemeClr val="bg1"/>
                    </a:solidFill>
                  </a:ln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YCbCr</a:t>
              </a:r>
              <a:endParaRPr lang="ko-KR" altLang="en-US" sz="4800" b="1" dirty="0">
                <a:ln>
                  <a:solidFill>
                    <a:schemeClr val="bg1"/>
                  </a:solidFill>
                </a:ln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48" name="Title 1"/>
          <p:cNvSpPr txBox="1">
            <a:spLocks/>
          </p:cNvSpPr>
          <p:nvPr/>
        </p:nvSpPr>
        <p:spPr>
          <a:xfrm>
            <a:off x="1939608" y="5920488"/>
            <a:ext cx="5143772" cy="58071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ko-KR" altLang="en-US" sz="3200" b="1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보다 정확한 밝기 변화 </a:t>
            </a:r>
            <a:r>
              <a:rPr lang="ko-KR" altLang="en-US" sz="3200" b="1" dirty="0">
                <a:solidFill>
                  <a:srgbClr val="C0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감지</a:t>
            </a:r>
            <a:r>
              <a:rPr lang="en-US" altLang="ko-KR" sz="3200" b="1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!</a:t>
            </a:r>
            <a:endParaRPr lang="en-US" sz="3200" b="1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Nanum Gothic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34080" y="1875219"/>
            <a:ext cx="3822759" cy="3541846"/>
            <a:chOff x="331683" y="2715370"/>
            <a:chExt cx="2908866" cy="2536753"/>
          </a:xfrm>
        </p:grpSpPr>
        <p:grpSp>
          <p:nvGrpSpPr>
            <p:cNvPr id="36" name="그룹 35"/>
            <p:cNvGrpSpPr/>
            <p:nvPr/>
          </p:nvGrpSpPr>
          <p:grpSpPr>
            <a:xfrm>
              <a:off x="647827" y="2715370"/>
              <a:ext cx="1861643" cy="2149496"/>
              <a:chOff x="965492" y="1531725"/>
              <a:chExt cx="2708639" cy="3327721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801" t="23826" r="656" b="4703"/>
              <a:stretch/>
            </p:blipFill>
            <p:spPr>
              <a:xfrm>
                <a:off x="965492" y="2399172"/>
                <a:ext cx="2708639" cy="2460274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>
                <a:spLocks noChangeArrowheads="1"/>
              </p:cNvSpPr>
              <p:nvPr/>
            </p:nvSpPr>
            <p:spPr bwMode="auto">
              <a:xfrm>
                <a:off x="1255265" y="1531725"/>
                <a:ext cx="2202247" cy="8531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en-US" altLang="ko-KR" sz="4400" b="1" dirty="0">
                    <a:ln>
                      <a:solidFill>
                        <a:schemeClr val="bg1"/>
                      </a:solidFill>
                    </a:ln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RGB</a:t>
                </a:r>
                <a:endParaRPr lang="ko-KR" altLang="en-US" sz="4400" b="1" dirty="0">
                  <a:ln>
                    <a:solidFill>
                      <a:schemeClr val="bg1"/>
                    </a:solidFill>
                  </a:ln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331683" y="4921468"/>
              <a:ext cx="2908866" cy="330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ln w="3175">
                    <a:solidFill>
                      <a:schemeClr val="bg1"/>
                    </a:solidFill>
                  </a:ln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밝기변화에 약함</a:t>
              </a:r>
              <a:endParaRPr lang="en-US" altLang="ko-KR" sz="2400" dirty="0">
                <a:ln w="3175">
                  <a:solidFill>
                    <a:schemeClr val="bg1"/>
                  </a:solidFill>
                </a:ln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en-US" altLang="ko-KR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“</a:t>
            </a:r>
            <a:r>
              <a:rPr lang="ko-KR" altLang="en-US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색상 형식 변환</a:t>
            </a:r>
            <a:r>
              <a:rPr lang="en-US" altLang="ko-KR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984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램프없는 아이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5" name="AutoShape 4" descr="램프없는 아이콘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6" name="AutoShape 6" descr="램프없는 아이콘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7" name="AutoShape 8" descr="램프없는 아이콘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2" y="1147096"/>
            <a:ext cx="1660525" cy="1819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 rot="947013">
            <a:off x="7637758" y="1349064"/>
            <a:ext cx="11391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?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953237" y="1640063"/>
            <a:ext cx="61786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b="1" dirty="0">
                <a:ln w="3175">
                  <a:noFill/>
                </a:ln>
                <a:solidFill>
                  <a:srgbClr val="00206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조명의 차이로 인한 색깔 변화는</a:t>
            </a:r>
            <a:endParaRPr lang="en-US" altLang="ko-KR" sz="3200" b="1" dirty="0">
              <a:ln w="3175">
                <a:noFill/>
              </a:ln>
              <a:solidFill>
                <a:srgbClr val="002060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en-US" altLang="ko-KR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“</a:t>
            </a:r>
            <a:r>
              <a:rPr lang="ko-KR" altLang="en-US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색상 형식 변환</a:t>
            </a:r>
            <a:r>
              <a:rPr lang="en-US" altLang="ko-KR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”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2427" y="3040023"/>
            <a:ext cx="8618183" cy="3302212"/>
            <a:chOff x="252427" y="3040023"/>
            <a:chExt cx="8618183" cy="3302212"/>
          </a:xfrm>
        </p:grpSpPr>
        <p:grpSp>
          <p:nvGrpSpPr>
            <p:cNvPr id="12" name="그룹 11"/>
            <p:cNvGrpSpPr/>
            <p:nvPr/>
          </p:nvGrpSpPr>
          <p:grpSpPr>
            <a:xfrm>
              <a:off x="252427" y="3040023"/>
              <a:ext cx="8618183" cy="3302212"/>
              <a:chOff x="252427" y="3040023"/>
              <a:chExt cx="8618183" cy="3302212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52427" y="3040023"/>
                <a:ext cx="8618183" cy="3302212"/>
                <a:chOff x="252427" y="3004674"/>
                <a:chExt cx="8618183" cy="3302212"/>
              </a:xfrm>
            </p:grpSpPr>
            <p:sp>
              <p:nvSpPr>
                <p:cNvPr id="25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252427" y="4613110"/>
                  <a:ext cx="3138473" cy="8309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/>
                  <a:r>
                    <a:rPr lang="en-US" altLang="ko-KR" sz="2400" b="1" dirty="0">
                      <a:ln w="3175">
                        <a:noFill/>
                      </a:ln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RADIO </a:t>
                  </a:r>
                  <a:r>
                    <a:rPr lang="ko-KR" altLang="en-US" sz="2400" b="1" dirty="0">
                      <a:ln w="3175">
                        <a:noFill/>
                      </a:ln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버튼 추가로</a:t>
                  </a:r>
                  <a:endParaRPr lang="en-US" altLang="ko-KR" sz="2400" b="1" dirty="0">
                    <a:ln w="3175">
                      <a:noFill/>
                    </a:ln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  <a:p>
                  <a:pPr marL="342900" indent="-342900"/>
                  <a:r>
                    <a:rPr lang="en-US" altLang="ko-KR" sz="2400" b="1" dirty="0">
                      <a:ln w="3175">
                        <a:noFill/>
                      </a:ln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CB, CR</a:t>
                  </a:r>
                  <a:r>
                    <a:rPr lang="ko-KR" altLang="en-US" sz="2400" b="1" dirty="0">
                      <a:ln w="3175">
                        <a:noFill/>
                      </a:ln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값 조정</a:t>
                  </a:r>
                  <a:endParaRPr lang="en-US" altLang="ko-KR" sz="2400" b="1" dirty="0">
                    <a:ln w="3175">
                      <a:noFill/>
                    </a:ln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  <p:pic>
              <p:nvPicPr>
                <p:cNvPr id="1035" name="Picture 11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52245" y="3746379"/>
                  <a:ext cx="696242" cy="6676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83290" y="3004674"/>
                  <a:ext cx="5587320" cy="3302212"/>
                </a:xfrm>
                <a:prstGeom prst="rect">
                  <a:avLst/>
                </a:prstGeom>
              </p:spPr>
            </p:pic>
          </p:grpSp>
          <p:sp>
            <p:nvSpPr>
              <p:cNvPr id="11" name="직사각형 10"/>
              <p:cNvSpPr/>
              <p:nvPr/>
            </p:nvSpPr>
            <p:spPr>
              <a:xfrm>
                <a:off x="3283290" y="4870083"/>
                <a:ext cx="1676400" cy="25547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  <p:cxnSp>
          <p:nvCxnSpPr>
            <p:cNvPr id="14" name="직선 화살표 연결선 13"/>
            <p:cNvCxnSpPr/>
            <p:nvPr/>
          </p:nvCxnSpPr>
          <p:spPr>
            <a:xfrm flipH="1">
              <a:off x="2371891" y="4997820"/>
              <a:ext cx="854861" cy="415499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43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1209" y="1196752"/>
            <a:ext cx="7511415" cy="94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4586" y="2348880"/>
            <a:ext cx="27432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349966" y="5033216"/>
            <a:ext cx="8532440" cy="1029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spc="-150" dirty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빨간색</a:t>
            </a:r>
            <a:r>
              <a:rPr lang="en-US" altLang="ko-KR" sz="2200" spc="-150" dirty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,</a:t>
            </a:r>
            <a:r>
              <a:rPr lang="ko-KR" altLang="en-US" sz="2200" spc="-150" dirty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파란색</a:t>
            </a:r>
            <a:r>
              <a:rPr lang="en-US" altLang="ko-KR" sz="2200" spc="-150" dirty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,</a:t>
            </a:r>
            <a:r>
              <a:rPr lang="ko-KR" altLang="en-US" sz="2200" spc="-150" dirty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노란색</a:t>
            </a:r>
            <a:r>
              <a:rPr lang="en-US" altLang="ko-KR" sz="2200" spc="-150" dirty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,</a:t>
            </a:r>
            <a:r>
              <a:rPr lang="ko-KR" altLang="en-US" sz="2200" spc="-150" dirty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녹색의 각각 </a:t>
            </a:r>
            <a:r>
              <a:rPr lang="en-US" altLang="ko-KR" sz="2200" spc="-150" dirty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YCBCR</a:t>
            </a:r>
            <a:r>
              <a:rPr lang="ko-KR" altLang="en-US" sz="2200" spc="-150" dirty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의 범위를 찾고</a:t>
            </a:r>
            <a:r>
              <a:rPr lang="en-US" altLang="ko-KR" sz="2200" spc="-150" dirty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, </a:t>
            </a:r>
            <a:br>
              <a:rPr lang="en-US" altLang="ko-KR" sz="2200" spc="-150" dirty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</a:br>
            <a:r>
              <a:rPr lang="ko-KR" altLang="en-US" sz="2200" spc="-150" dirty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걸러지지 않은 색의 값들은 차영상을 이용하여 정지한 배경색을 뺀다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.</a:t>
            </a:r>
            <a:r>
              <a:rPr lang="ko-KR" altLang="en-US" sz="2200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ko-KR" altLang="en-US" sz="4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차영상</a:t>
            </a:r>
            <a:endParaRPr lang="en-US" altLang="ko-KR" sz="4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89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408958" y="1273382"/>
            <a:ext cx="2358215" cy="2978750"/>
            <a:chOff x="437321" y="1657408"/>
            <a:chExt cx="2358215" cy="2978750"/>
          </a:xfrm>
        </p:grpSpPr>
        <p:sp>
          <p:nvSpPr>
            <p:cNvPr id="12" name="TextBox 25"/>
            <p:cNvSpPr txBox="1">
              <a:spLocks noChangeArrowheads="1"/>
            </p:cNvSpPr>
            <p:nvPr/>
          </p:nvSpPr>
          <p:spPr bwMode="auto">
            <a:xfrm>
              <a:off x="634568" y="1657408"/>
              <a:ext cx="196372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3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3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함초롬돋움" panose="020B0604000101010101" pitchFamily="50" charset="-127"/>
                </a:rPr>
                <a:t>원본</a:t>
              </a:r>
              <a:r>
                <a:rPr lang="en-US" altLang="ko-KR" sz="3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함초롬돋움" panose="020B0604000101010101" pitchFamily="50" charset="-127"/>
                </a:rPr>
                <a:t>&gt;</a:t>
              </a: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21" y="2323467"/>
              <a:ext cx="2358215" cy="2312691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6627147" y="1219258"/>
            <a:ext cx="2336667" cy="3032874"/>
            <a:chOff x="653143" y="3449857"/>
            <a:chExt cx="2336667" cy="3032874"/>
          </a:xfrm>
        </p:grpSpPr>
        <p:pic>
          <p:nvPicPr>
            <p:cNvPr id="6" name="내용 개체 틀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43" y="4156722"/>
              <a:ext cx="2336667" cy="2326009"/>
            </a:xfrm>
            <a:prstGeom prst="rect">
              <a:avLst/>
            </a:prstGeom>
          </p:spPr>
        </p:pic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841139" y="3449857"/>
              <a:ext cx="2071946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4000" spc="-150" dirty="0">
                  <a:solidFill>
                    <a:srgbClr val="29B54A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4000" spc="-150" dirty="0">
                  <a:solidFill>
                    <a:srgbClr val="29B54A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함초롬돋움" panose="020B0604000101010101" pitchFamily="50" charset="-127"/>
                </a:rPr>
                <a:t>팽창</a:t>
              </a:r>
              <a:r>
                <a:rPr lang="en-US" altLang="ko-KR" sz="4000" spc="-150" dirty="0">
                  <a:solidFill>
                    <a:srgbClr val="29B54A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04753" y="1232175"/>
            <a:ext cx="2362468" cy="3019957"/>
            <a:chOff x="6202692" y="3479813"/>
            <a:chExt cx="2362468" cy="301995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2692" y="4175874"/>
              <a:ext cx="2362468" cy="2323896"/>
            </a:xfrm>
            <a:prstGeom prst="rect">
              <a:avLst/>
            </a:prstGeom>
          </p:spPr>
        </p:pic>
        <p:sp>
          <p:nvSpPr>
            <p:cNvPr id="13" name="TextBox 25"/>
            <p:cNvSpPr txBox="1">
              <a:spLocks noChangeArrowheads="1"/>
            </p:cNvSpPr>
            <p:nvPr/>
          </p:nvSpPr>
          <p:spPr bwMode="auto">
            <a:xfrm>
              <a:off x="6530176" y="3479813"/>
              <a:ext cx="182243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4000" spc="-150" dirty="0">
                  <a:solidFill>
                    <a:srgbClr val="29B54A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4000" spc="-150" dirty="0">
                  <a:solidFill>
                    <a:srgbClr val="29B54A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함초롬돋움" panose="020B0604000101010101" pitchFamily="50" charset="-127"/>
                </a:rPr>
                <a:t>침식</a:t>
              </a:r>
              <a:r>
                <a:rPr lang="en-US" altLang="ko-KR" sz="4000" spc="-150" dirty="0">
                  <a:solidFill>
                    <a:srgbClr val="29B54A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sp>
        <p:nvSpPr>
          <p:cNvPr id="16" name="오른쪽 화살표 15"/>
          <p:cNvSpPr/>
          <p:nvPr/>
        </p:nvSpPr>
        <p:spPr>
          <a:xfrm>
            <a:off x="5898758" y="2851062"/>
            <a:ext cx="623086" cy="50849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2669783" y="2851062"/>
            <a:ext cx="623086" cy="50849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484945" y="4733925"/>
            <a:ext cx="8243935" cy="1743074"/>
            <a:chOff x="484945" y="4733925"/>
            <a:chExt cx="8243935" cy="1743074"/>
          </a:xfrm>
        </p:grpSpPr>
        <p:grpSp>
          <p:nvGrpSpPr>
            <p:cNvPr id="43" name="그룹 42"/>
            <p:cNvGrpSpPr/>
            <p:nvPr/>
          </p:nvGrpSpPr>
          <p:grpSpPr>
            <a:xfrm>
              <a:off x="484945" y="4733925"/>
              <a:ext cx="8243935" cy="1743074"/>
              <a:chOff x="773370" y="4284008"/>
              <a:chExt cx="7175404" cy="1642784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773370" y="4284008"/>
                <a:ext cx="3587702" cy="821392"/>
                <a:chOff x="547005" y="4300454"/>
                <a:chExt cx="8491108" cy="1944010"/>
              </a:xfrm>
            </p:grpSpPr>
            <p:grpSp>
              <p:nvGrpSpPr>
                <p:cNvPr id="4" name="그룹 3"/>
                <p:cNvGrpSpPr/>
                <p:nvPr/>
              </p:nvGrpSpPr>
              <p:grpSpPr>
                <a:xfrm>
                  <a:off x="547005" y="4300454"/>
                  <a:ext cx="4245554" cy="972005"/>
                  <a:chOff x="707447" y="4860289"/>
                  <a:chExt cx="6859933" cy="1357079"/>
                </a:xfrm>
              </p:grpSpPr>
              <p:pic>
                <p:nvPicPr>
                  <p:cNvPr id="102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447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88755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57908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39216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10301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24" name="그룹 23"/>
                <p:cNvGrpSpPr/>
                <p:nvPr/>
              </p:nvGrpSpPr>
              <p:grpSpPr>
                <a:xfrm>
                  <a:off x="4792559" y="4300454"/>
                  <a:ext cx="4245554" cy="972005"/>
                  <a:chOff x="707447" y="4860289"/>
                  <a:chExt cx="6859933" cy="1357079"/>
                </a:xfrm>
              </p:grpSpPr>
              <p:pic>
                <p:nvPicPr>
                  <p:cNvPr id="2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447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88755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57908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39216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10301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547005" y="5272459"/>
                  <a:ext cx="8491108" cy="972005"/>
                  <a:chOff x="547005" y="5272459"/>
                  <a:chExt cx="8491108" cy="972005"/>
                </a:xfrm>
              </p:grpSpPr>
              <p:grpSp>
                <p:nvGrpSpPr>
                  <p:cNvPr id="30" name="그룹 29"/>
                  <p:cNvGrpSpPr/>
                  <p:nvPr/>
                </p:nvGrpSpPr>
                <p:grpSpPr>
                  <a:xfrm>
                    <a:off x="547005" y="5272459"/>
                    <a:ext cx="4245554" cy="972005"/>
                    <a:chOff x="707447" y="4860289"/>
                    <a:chExt cx="6859933" cy="1357079"/>
                  </a:xfrm>
                </p:grpSpPr>
                <p:pic>
                  <p:nvPicPr>
                    <p:cNvPr id="3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7447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2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088755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3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7908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4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39216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5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210301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4792559" y="5272459"/>
                    <a:ext cx="4245554" cy="972005"/>
                    <a:chOff x="707447" y="4860289"/>
                    <a:chExt cx="6859933" cy="1357079"/>
                  </a:xfrm>
                </p:grpSpPr>
                <p:pic>
                  <p:nvPicPr>
                    <p:cNvPr id="3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7447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8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088755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9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7908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40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39216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4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210301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</p:grpSp>
          </p:grpSp>
          <p:grpSp>
            <p:nvGrpSpPr>
              <p:cNvPr id="44" name="그룹 43"/>
              <p:cNvGrpSpPr/>
              <p:nvPr/>
            </p:nvGrpSpPr>
            <p:grpSpPr>
              <a:xfrm>
                <a:off x="4361072" y="4284008"/>
                <a:ext cx="3587702" cy="821392"/>
                <a:chOff x="547005" y="4300454"/>
                <a:chExt cx="8491108" cy="1944010"/>
              </a:xfrm>
            </p:grpSpPr>
            <p:grpSp>
              <p:nvGrpSpPr>
                <p:cNvPr id="45" name="그룹 44"/>
                <p:cNvGrpSpPr/>
                <p:nvPr/>
              </p:nvGrpSpPr>
              <p:grpSpPr>
                <a:xfrm>
                  <a:off x="547005" y="4300454"/>
                  <a:ext cx="4245554" cy="972005"/>
                  <a:chOff x="707447" y="4860289"/>
                  <a:chExt cx="6859933" cy="1357079"/>
                </a:xfrm>
              </p:grpSpPr>
              <p:pic>
                <p:nvPicPr>
                  <p:cNvPr id="6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447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88755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57908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39216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10301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46" name="그룹 45"/>
                <p:cNvGrpSpPr/>
                <p:nvPr/>
              </p:nvGrpSpPr>
              <p:grpSpPr>
                <a:xfrm>
                  <a:off x="4792559" y="4300454"/>
                  <a:ext cx="4245554" cy="972005"/>
                  <a:chOff x="707447" y="4860289"/>
                  <a:chExt cx="6859933" cy="1357079"/>
                </a:xfrm>
              </p:grpSpPr>
              <p:pic>
                <p:nvPicPr>
                  <p:cNvPr id="6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447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88755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57908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39216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10301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47" name="그룹 46"/>
                <p:cNvGrpSpPr/>
                <p:nvPr/>
              </p:nvGrpSpPr>
              <p:grpSpPr>
                <a:xfrm>
                  <a:off x="547005" y="5272459"/>
                  <a:ext cx="8491108" cy="972005"/>
                  <a:chOff x="547005" y="5272459"/>
                  <a:chExt cx="8491108" cy="972005"/>
                </a:xfrm>
              </p:grpSpPr>
              <p:grpSp>
                <p:nvGrpSpPr>
                  <p:cNvPr id="48" name="그룹 47"/>
                  <p:cNvGrpSpPr/>
                  <p:nvPr/>
                </p:nvGrpSpPr>
                <p:grpSpPr>
                  <a:xfrm>
                    <a:off x="547005" y="5272459"/>
                    <a:ext cx="4245554" cy="972005"/>
                    <a:chOff x="707447" y="4860289"/>
                    <a:chExt cx="6859933" cy="1357079"/>
                  </a:xfrm>
                </p:grpSpPr>
                <p:pic>
                  <p:nvPicPr>
                    <p:cNvPr id="55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7447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56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088755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5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7908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58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39216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59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210301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grpSp>
                <p:nvGrpSpPr>
                  <p:cNvPr id="49" name="그룹 48"/>
                  <p:cNvGrpSpPr/>
                  <p:nvPr/>
                </p:nvGrpSpPr>
                <p:grpSpPr>
                  <a:xfrm>
                    <a:off x="4792559" y="5272459"/>
                    <a:ext cx="4245554" cy="972005"/>
                    <a:chOff x="707447" y="4860289"/>
                    <a:chExt cx="6859933" cy="1357079"/>
                  </a:xfrm>
                </p:grpSpPr>
                <p:pic>
                  <p:nvPicPr>
                    <p:cNvPr id="50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7447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5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088755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52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7908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53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39216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54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210301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</p:grpSp>
          </p:grpSp>
          <p:grpSp>
            <p:nvGrpSpPr>
              <p:cNvPr id="70" name="그룹 69"/>
              <p:cNvGrpSpPr/>
              <p:nvPr/>
            </p:nvGrpSpPr>
            <p:grpSpPr>
              <a:xfrm>
                <a:off x="773370" y="5105400"/>
                <a:ext cx="3587702" cy="821392"/>
                <a:chOff x="547005" y="4300454"/>
                <a:chExt cx="8491108" cy="1944010"/>
              </a:xfrm>
            </p:grpSpPr>
            <p:grpSp>
              <p:nvGrpSpPr>
                <p:cNvPr id="71" name="그룹 70"/>
                <p:cNvGrpSpPr/>
                <p:nvPr/>
              </p:nvGrpSpPr>
              <p:grpSpPr>
                <a:xfrm>
                  <a:off x="547005" y="4300454"/>
                  <a:ext cx="4245554" cy="972005"/>
                  <a:chOff x="707447" y="4860289"/>
                  <a:chExt cx="6859933" cy="1357079"/>
                </a:xfrm>
              </p:grpSpPr>
              <p:pic>
                <p:nvPicPr>
                  <p:cNvPr id="9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447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88755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57908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39216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10301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72" name="그룹 71"/>
                <p:cNvGrpSpPr/>
                <p:nvPr/>
              </p:nvGrpSpPr>
              <p:grpSpPr>
                <a:xfrm>
                  <a:off x="4792559" y="4300454"/>
                  <a:ext cx="4245554" cy="972005"/>
                  <a:chOff x="707447" y="4860289"/>
                  <a:chExt cx="6859933" cy="1357079"/>
                </a:xfrm>
              </p:grpSpPr>
              <p:pic>
                <p:nvPicPr>
                  <p:cNvPr id="8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447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8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88755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8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57908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8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39216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10301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73" name="그룹 72"/>
                <p:cNvGrpSpPr/>
                <p:nvPr/>
              </p:nvGrpSpPr>
              <p:grpSpPr>
                <a:xfrm>
                  <a:off x="547005" y="5272459"/>
                  <a:ext cx="8491108" cy="972005"/>
                  <a:chOff x="547005" y="5272459"/>
                  <a:chExt cx="8491108" cy="972005"/>
                </a:xfrm>
              </p:grpSpPr>
              <p:grpSp>
                <p:nvGrpSpPr>
                  <p:cNvPr id="74" name="그룹 73"/>
                  <p:cNvGrpSpPr/>
                  <p:nvPr/>
                </p:nvGrpSpPr>
                <p:grpSpPr>
                  <a:xfrm>
                    <a:off x="547005" y="5272459"/>
                    <a:ext cx="4245554" cy="972005"/>
                    <a:chOff x="707447" y="4860289"/>
                    <a:chExt cx="6859933" cy="1357079"/>
                  </a:xfrm>
                </p:grpSpPr>
                <p:pic>
                  <p:nvPicPr>
                    <p:cNvPr id="8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7447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82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088755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83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7908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84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39216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85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210301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grpSp>
                <p:nvGrpSpPr>
                  <p:cNvPr id="75" name="그룹 74"/>
                  <p:cNvGrpSpPr/>
                  <p:nvPr/>
                </p:nvGrpSpPr>
                <p:grpSpPr>
                  <a:xfrm>
                    <a:off x="4792559" y="5272459"/>
                    <a:ext cx="4245554" cy="972005"/>
                    <a:chOff x="707447" y="4860289"/>
                    <a:chExt cx="6859933" cy="1357079"/>
                  </a:xfrm>
                </p:grpSpPr>
                <p:pic>
                  <p:nvPicPr>
                    <p:cNvPr id="76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7447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7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088755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78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7908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79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39216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80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210301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</p:grpSp>
          </p:grpSp>
          <p:grpSp>
            <p:nvGrpSpPr>
              <p:cNvPr id="96" name="그룹 95"/>
              <p:cNvGrpSpPr/>
              <p:nvPr/>
            </p:nvGrpSpPr>
            <p:grpSpPr>
              <a:xfrm>
                <a:off x="4361072" y="5105400"/>
                <a:ext cx="3587702" cy="821392"/>
                <a:chOff x="547005" y="4300454"/>
                <a:chExt cx="8491108" cy="1944010"/>
              </a:xfrm>
            </p:grpSpPr>
            <p:grpSp>
              <p:nvGrpSpPr>
                <p:cNvPr id="97" name="그룹 96"/>
                <p:cNvGrpSpPr/>
                <p:nvPr/>
              </p:nvGrpSpPr>
              <p:grpSpPr>
                <a:xfrm>
                  <a:off x="547005" y="4300454"/>
                  <a:ext cx="4245554" cy="972005"/>
                  <a:chOff x="707447" y="4860289"/>
                  <a:chExt cx="6859933" cy="1357079"/>
                </a:xfrm>
              </p:grpSpPr>
              <p:pic>
                <p:nvPicPr>
                  <p:cNvPr id="11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447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1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88755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1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57908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2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39216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2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10301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98" name="그룹 97"/>
                <p:cNvGrpSpPr/>
                <p:nvPr/>
              </p:nvGrpSpPr>
              <p:grpSpPr>
                <a:xfrm>
                  <a:off x="4792559" y="4300454"/>
                  <a:ext cx="4245554" cy="972005"/>
                  <a:chOff x="707447" y="4860289"/>
                  <a:chExt cx="6859933" cy="1357079"/>
                </a:xfrm>
              </p:grpSpPr>
              <p:pic>
                <p:nvPicPr>
                  <p:cNvPr id="11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447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1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88755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1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57908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1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39216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1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10301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99" name="그룹 98"/>
                <p:cNvGrpSpPr/>
                <p:nvPr/>
              </p:nvGrpSpPr>
              <p:grpSpPr>
                <a:xfrm>
                  <a:off x="547005" y="5272459"/>
                  <a:ext cx="8491108" cy="972005"/>
                  <a:chOff x="547005" y="5272459"/>
                  <a:chExt cx="8491108" cy="972005"/>
                </a:xfrm>
              </p:grpSpPr>
              <p:grpSp>
                <p:nvGrpSpPr>
                  <p:cNvPr id="100" name="그룹 99"/>
                  <p:cNvGrpSpPr/>
                  <p:nvPr/>
                </p:nvGrpSpPr>
                <p:grpSpPr>
                  <a:xfrm>
                    <a:off x="547005" y="5272459"/>
                    <a:ext cx="4245554" cy="972005"/>
                    <a:chOff x="707447" y="4860289"/>
                    <a:chExt cx="6859933" cy="1357079"/>
                  </a:xfrm>
                </p:grpSpPr>
                <p:pic>
                  <p:nvPicPr>
                    <p:cNvPr id="10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7447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08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088755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09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7908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10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39216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1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210301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grpSp>
                <p:nvGrpSpPr>
                  <p:cNvPr id="101" name="그룹 100"/>
                  <p:cNvGrpSpPr/>
                  <p:nvPr/>
                </p:nvGrpSpPr>
                <p:grpSpPr>
                  <a:xfrm>
                    <a:off x="4792559" y="5272459"/>
                    <a:ext cx="4245554" cy="972005"/>
                    <a:chOff x="707447" y="4860289"/>
                    <a:chExt cx="6859933" cy="1357079"/>
                  </a:xfrm>
                </p:grpSpPr>
                <p:pic>
                  <p:nvPicPr>
                    <p:cNvPr id="102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7447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03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088755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04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7908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05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39216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06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210301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</p:grpSp>
          </p:grpSp>
        </p:grpSp>
        <p:sp>
          <p:nvSpPr>
            <p:cNvPr id="8" name="직사각형 7"/>
            <p:cNvSpPr/>
            <p:nvPr/>
          </p:nvSpPr>
          <p:spPr>
            <a:xfrm>
              <a:off x="1019175" y="5105400"/>
              <a:ext cx="7115175" cy="10191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모폴로지</a:t>
              </a:r>
              <a:r>
                <a:rPr lang="ko-KR" altLang="en-US" sz="28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</a:t>
              </a:r>
              <a:r>
                <a:rPr lang="ko-KR" altLang="en-US" sz="2800" dirty="0">
                  <a:solidFill>
                    <a:srgbClr val="3366FF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침식</a:t>
              </a:r>
              <a:r>
                <a:rPr lang="en-US" altLang="ko-KR" sz="2800" dirty="0">
                  <a:solidFill>
                    <a:srgbClr val="3366FF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, </a:t>
              </a:r>
              <a:r>
                <a:rPr lang="ko-KR" altLang="en-US" sz="2800" dirty="0">
                  <a:solidFill>
                    <a:srgbClr val="3366FF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팽창 </a:t>
              </a:r>
              <a:r>
                <a:rPr lang="ko-KR" altLang="en-US" sz="28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사용으로 </a:t>
              </a:r>
              <a:r>
                <a:rPr lang="ko-KR" altLang="en-US" sz="2800" dirty="0" err="1">
                  <a:solidFill>
                    <a:srgbClr val="FF0000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노이즈</a:t>
              </a:r>
              <a:r>
                <a:rPr lang="ko-KR" altLang="en-US" sz="28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감소</a:t>
              </a:r>
              <a:r>
                <a:rPr lang="en-US" altLang="ko-KR" sz="28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!</a:t>
              </a:r>
              <a:endParaRPr lang="ko-KR" altLang="en-US" sz="28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123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ko-KR" altLang="en-US" sz="4000" spc="-150" dirty="0" err="1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모폴로지</a:t>
            </a:r>
            <a:endParaRPr lang="en-US" altLang="ko-KR" sz="4000" spc="-15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14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656950" y="1339903"/>
            <a:ext cx="5651354" cy="2327457"/>
            <a:chOff x="1660870" y="571738"/>
            <a:chExt cx="5651354" cy="2327457"/>
          </a:xfrm>
        </p:grpSpPr>
        <p:sp>
          <p:nvSpPr>
            <p:cNvPr id="7" name="타원 6"/>
            <p:cNvSpPr/>
            <p:nvPr/>
          </p:nvSpPr>
          <p:spPr>
            <a:xfrm>
              <a:off x="5300736" y="1243952"/>
              <a:ext cx="1863552" cy="1655243"/>
            </a:xfrm>
            <a:prstGeom prst="ellipse">
              <a:avLst/>
            </a:pr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660870" y="571738"/>
              <a:ext cx="5651354" cy="2303830"/>
              <a:chOff x="1660870" y="571738"/>
              <a:chExt cx="5651354" cy="2303830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2195737" y="1243952"/>
                <a:ext cx="1813642" cy="1631616"/>
              </a:xfrm>
              <a:prstGeom prst="ellipse">
                <a:avLst/>
              </a:prstGeom>
              <a:solidFill>
                <a:srgbClr val="FF6E57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grpSp>
            <p:nvGrpSpPr>
              <p:cNvPr id="12" name="그룹 4"/>
              <p:cNvGrpSpPr/>
              <p:nvPr/>
            </p:nvGrpSpPr>
            <p:grpSpPr>
              <a:xfrm>
                <a:off x="1660870" y="571738"/>
                <a:ext cx="5651354" cy="2261570"/>
                <a:chOff x="1560441" y="1959518"/>
                <a:chExt cx="5651354" cy="2261570"/>
              </a:xfrm>
            </p:grpSpPr>
            <p:sp>
              <p:nvSpPr>
                <p:cNvPr id="13" name="타원 12"/>
                <p:cNvSpPr/>
                <p:nvPr/>
              </p:nvSpPr>
              <p:spPr>
                <a:xfrm>
                  <a:off x="5364088" y="2708920"/>
                  <a:ext cx="1512168" cy="151216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4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  <p:sp>
              <p:nvSpPr>
                <p:cNvPr id="14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5051554" y="1959518"/>
                  <a:ext cx="2160241" cy="461665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 algn="ctr"/>
                  <a:r>
                    <a:rPr lang="en-US" altLang="ko-KR" sz="2400" b="1" spc="-1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  <a:cs typeface="함초롬돋움" panose="020B0604000101010101" pitchFamily="50" charset="-127"/>
                    </a:rPr>
                    <a:t>“</a:t>
                  </a:r>
                  <a:r>
                    <a:rPr lang="ko-KR" altLang="en-US" sz="2400" b="1" spc="-1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  <a:cs typeface="함초롬돋움" panose="020B0604000101010101" pitchFamily="50" charset="-127"/>
                    </a:rPr>
                    <a:t>중심점 표시</a:t>
                  </a:r>
                  <a:r>
                    <a:rPr lang="en-US" altLang="ko-KR" sz="2400" b="1" spc="-1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  <a:cs typeface="함초롬돋움" panose="020B0604000101010101" pitchFamily="50" charset="-127"/>
                    </a:rPr>
                    <a:t>”</a:t>
                  </a:r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2267744" y="2700209"/>
                  <a:ext cx="1512168" cy="1512168"/>
                </a:xfrm>
                <a:prstGeom prst="ellipse">
                  <a:avLst/>
                </a:prstGeom>
                <a:solidFill>
                  <a:srgbClr val="FF6E57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  <p:sp>
              <p:nvSpPr>
                <p:cNvPr id="16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2267744" y="3078249"/>
                  <a:ext cx="1512168" cy="8309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 algn="ctr"/>
                  <a:r>
                    <a:rPr lang="en-US" altLang="ko-KR" sz="2400" b="1" dirty="0">
                      <a:latin typeface="배달의민족 한나" panose="02000503000000020003" pitchFamily="2" charset="-127"/>
                      <a:ea typeface="배달의민족 한나" panose="02000503000000020003" pitchFamily="2" charset="-127"/>
                      <a:cs typeface="함초롬돋움" panose="020B0604000101010101" pitchFamily="50" charset="-127"/>
                    </a:rPr>
                    <a:t>Border</a:t>
                  </a:r>
                </a:p>
                <a:p>
                  <a:pPr marL="342900" indent="-342900" algn="ctr"/>
                  <a:r>
                    <a:rPr lang="en-US" altLang="ko-KR" sz="2400" b="1" dirty="0">
                      <a:latin typeface="배달의민족 한나" panose="02000503000000020003" pitchFamily="2" charset="-127"/>
                      <a:ea typeface="배달의민족 한나" panose="02000503000000020003" pitchFamily="2" charset="-127"/>
                      <a:cs typeface="함초롬돋움" panose="020B0604000101010101" pitchFamily="50" charset="-127"/>
                    </a:rPr>
                    <a:t>Follow</a:t>
                  </a:r>
                </a:p>
              </p:txBody>
            </p:sp>
            <p:sp>
              <p:nvSpPr>
                <p:cNvPr id="17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1560441" y="1979099"/>
                  <a:ext cx="2855468" cy="461665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 algn="ctr"/>
                  <a:r>
                    <a:rPr lang="en-US" altLang="ko-KR" sz="2400" b="1" spc="-1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  <a:cs typeface="함초롬돋움" panose="020B0604000101010101" pitchFamily="50" charset="-127"/>
                    </a:rPr>
                    <a:t>“</a:t>
                  </a:r>
                  <a:r>
                    <a:rPr lang="ko-KR" altLang="en-US" sz="2400" b="1" spc="-1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  <a:cs typeface="함초롬돋움" panose="020B0604000101010101" pitchFamily="50" charset="-127"/>
                    </a:rPr>
                    <a:t>물체 테두리 표시</a:t>
                  </a:r>
                  <a:r>
                    <a:rPr lang="en-US" altLang="ko-KR" sz="2400" b="1" spc="-1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  <a:cs typeface="함초롬돋움" panose="020B0604000101010101" pitchFamily="50" charset="-127"/>
                    </a:rPr>
                    <a:t>”</a:t>
                  </a:r>
                </a:p>
              </p:txBody>
            </p:sp>
            <p:sp>
              <p:nvSpPr>
                <p:cNvPr id="18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5400092" y="3068957"/>
                  <a:ext cx="1512168" cy="8309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 algn="ctr"/>
                  <a:r>
                    <a:rPr lang="en-US" altLang="ko-KR" sz="2400" b="1" dirty="0">
                      <a:latin typeface="배달의민족 한나" panose="02000503000000020003" pitchFamily="2" charset="-127"/>
                      <a:ea typeface="배달의민족 한나" panose="02000503000000020003" pitchFamily="2" charset="-127"/>
                      <a:cs typeface="함초롬돋움" panose="020B0604000101010101" pitchFamily="50" charset="-127"/>
                    </a:rPr>
                    <a:t>Tracking</a:t>
                  </a:r>
                </a:p>
                <a:p>
                  <a:pPr marL="342900" indent="-342900" algn="ctr"/>
                  <a:r>
                    <a:rPr lang="en-US" altLang="ko-KR" sz="2400" b="1" dirty="0">
                      <a:latin typeface="배달의민족 한나" panose="02000503000000020003" pitchFamily="2" charset="-127"/>
                      <a:ea typeface="배달의민족 한나" panose="02000503000000020003" pitchFamily="2" charset="-127"/>
                      <a:cs typeface="함초롬돋움" panose="020B0604000101010101" pitchFamily="50" charset="-127"/>
                    </a:rPr>
                    <a:t>Center</a:t>
                  </a:r>
                </a:p>
              </p:txBody>
            </p:sp>
            <p:sp>
              <p:nvSpPr>
                <p:cNvPr id="19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3707904" y="2742019"/>
                  <a:ext cx="1728192" cy="1323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 algn="ctr"/>
                  <a:r>
                    <a:rPr lang="en-US" altLang="ko-KR" sz="8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+</a:t>
                  </a:r>
                </a:p>
              </p:txBody>
            </p:sp>
          </p:grpSp>
        </p:grpSp>
      </p:grpSp>
      <p:sp>
        <p:nvSpPr>
          <p:cNvPr id="20" name="TextBox 19"/>
          <p:cNvSpPr txBox="1"/>
          <p:nvPr/>
        </p:nvSpPr>
        <p:spPr>
          <a:xfrm>
            <a:off x="5039448" y="4019056"/>
            <a:ext cx="3202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영상의 버퍼의 범위 내의  </a:t>
            </a:r>
            <a:r>
              <a:rPr lang="en-US" altLang="ko-KR" sz="2000" spc="-150" dirty="0">
                <a:solidFill>
                  <a:srgbClr val="C0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255 </a:t>
            </a:r>
            <a:r>
              <a:rPr lang="ko-KR" altLang="en-US" sz="2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값을 가지는 모든 픽셀의 </a:t>
            </a:r>
            <a:r>
              <a:rPr lang="ko-KR" altLang="en-US" sz="2000" spc="-15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좌표값을</a:t>
            </a:r>
            <a:r>
              <a:rPr lang="ko-KR" altLang="en-US" sz="2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더한 다음 픽셀수로 나누어  중심 좌표를  얻는다</a:t>
            </a:r>
            <a:r>
              <a:rPr lang="en-US" altLang="ko-KR" sz="2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78" y="3919356"/>
            <a:ext cx="3350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</a:t>
            </a:r>
            <a:r>
              <a:rPr lang="ko-KR" altLang="en-US" sz="2000" spc="-150" dirty="0" err="1">
                <a:solidFill>
                  <a:srgbClr val="C0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관심점</a:t>
            </a:r>
            <a:r>
              <a:rPr lang="ko-KR" altLang="en-US" sz="2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주위에서 같은 색을 가진 </a:t>
            </a:r>
            <a:r>
              <a:rPr lang="ko-KR" altLang="en-US" sz="2000" spc="-15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경계점</a:t>
            </a:r>
            <a:r>
              <a:rPr lang="ko-KR" altLang="en-US" sz="2000" spc="-15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을</a:t>
            </a:r>
            <a:r>
              <a:rPr lang="ko-KR" altLang="en-US" sz="2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찾는다</a:t>
            </a:r>
            <a:r>
              <a:rPr lang="en-US" altLang="ko-KR" sz="2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2000" spc="-150" dirty="0" err="1">
                <a:solidFill>
                  <a:srgbClr val="C0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관심점</a:t>
            </a:r>
            <a:r>
              <a:rPr lang="ko-KR" altLang="en-US" sz="2000" spc="-15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의</a:t>
            </a:r>
            <a:r>
              <a:rPr lang="ko-KR" altLang="en-US" sz="2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주위를 돌다가 같은 밝기의 경계를 만나면 다음 추적할 점이 된다</a:t>
            </a:r>
            <a:r>
              <a:rPr lang="en-US" altLang="ko-KR" sz="2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ko-KR" altLang="en-US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문제 인식 방법</a:t>
            </a:r>
            <a:endParaRPr lang="en-US" altLang="ko-KR" sz="4000" spc="-15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14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206</Words>
  <Application>Microsoft Office PowerPoint</Application>
  <PresentationFormat>화면 슬라이드 쇼(4:3)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Adobe 고딕 Std B</vt:lpstr>
      <vt:lpstr>HY견고딕</vt:lpstr>
      <vt:lpstr>HY헤드라인M</vt:lpstr>
      <vt:lpstr>Nanum Gothic</vt:lpstr>
      <vt:lpstr>맑은 고딕</vt:lpstr>
      <vt:lpstr>배달의민족 한나</vt:lpstr>
      <vt:lpstr>함초롬돋움</vt:lpstr>
      <vt:lpstr>Arial</vt:lpstr>
      <vt:lpstr>Calibri</vt:lpstr>
      <vt:lpstr>Office Theme</vt:lpstr>
      <vt:lpstr>System on Chip Robot War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도시배경 무료 피피티 템플릿</dc:title>
  <dc:creator>Microsoft Office User</dc:creator>
  <cp:lastModifiedBy>조기환</cp:lastModifiedBy>
  <cp:revision>40</cp:revision>
  <dcterms:created xsi:type="dcterms:W3CDTF">2017-04-10T01:05:46Z</dcterms:created>
  <dcterms:modified xsi:type="dcterms:W3CDTF">2017-08-23T05:40:23Z</dcterms:modified>
</cp:coreProperties>
</file>