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70" r:id="rId4"/>
    <p:sldId id="269" r:id="rId5"/>
    <p:sldId id="267" r:id="rId6"/>
    <p:sldId id="273" r:id="rId7"/>
    <p:sldId id="265" r:id="rId8"/>
    <p:sldId id="271" r:id="rId9"/>
    <p:sldId id="27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363636"/>
    <a:srgbClr val="3366FF"/>
    <a:srgbClr val="554D4D"/>
    <a:srgbClr val="5E5E5E"/>
    <a:srgbClr val="7D7D7D"/>
    <a:srgbClr val="969696"/>
    <a:srgbClr val="A3A3A3"/>
    <a:srgbClr val="BCBCBC"/>
    <a:srgbClr val="006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97345"/>
  </p:normalViewPr>
  <p:slideViewPr>
    <p:cSldViewPr snapToGrid="0" snapToObjects="1">
      <p:cViewPr>
        <p:scale>
          <a:sx n="100" d="100"/>
          <a:sy n="100" d="100"/>
        </p:scale>
        <p:origin x="666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44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ADC6-B49C-4D4C-A908-93F5EA351282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FA09-4630-E24B-B47C-992E7E8F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9548" y="1400609"/>
            <a:ext cx="6925456" cy="14175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ystem 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</a:t>
            </a:r>
            <a:r>
              <a:rPr lang="en-US" altLang="ko-KR" sz="4800" dirty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n </a:t>
            </a: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hip</a:t>
            </a:r>
            <a:br>
              <a:rPr lang="en-US" altLang="ko-KR" sz="4800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</a:b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obot </a:t>
            </a: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</a:t>
            </a:r>
            <a:r>
              <a:rPr lang="en-US" altLang="ko-KR" sz="4800" dirty="0" smtClean="0">
                <a:ln>
                  <a:solidFill>
                    <a:schemeClr val="bg1"/>
                  </a:solidFill>
                </a:ln>
                <a:latin typeface="HY견고딕" pitchFamily="18" charset="-127"/>
                <a:ea typeface="HY견고딕" pitchFamily="18" charset="-127"/>
              </a:rPr>
              <a:t>ar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502" y="4317322"/>
            <a:ext cx="3360654" cy="19642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T e a m :   </a:t>
            </a:r>
            <a:r>
              <a:rPr lang="ko-KR" altLang="en-US" sz="3600" b="1" dirty="0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파 </a:t>
            </a:r>
            <a:r>
              <a:rPr lang="ko-KR" altLang="en-US" sz="3600" b="1" dirty="0" err="1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뚱</a:t>
            </a:r>
            <a:endParaRPr lang="ko-KR" altLang="en-US" sz="3600" b="1" dirty="0" smtClean="0">
              <a:ln w="3175"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  <a:p>
            <a:r>
              <a:rPr lang="ko-KR" altLang="en-US" sz="2000" b="1" dirty="0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발표자 </a:t>
            </a:r>
            <a:r>
              <a:rPr lang="en-US" altLang="ko-KR" sz="2000" b="1" dirty="0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: </a:t>
            </a:r>
            <a:r>
              <a:rPr lang="ko-KR" altLang="en-US" sz="2000" b="1" dirty="0" smtClean="0">
                <a:ln w="3175"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조기환</a:t>
            </a:r>
            <a:endParaRPr lang="en-US" altLang="ko-KR" sz="2000" b="1" dirty="0" smtClean="0">
              <a:ln w="3175"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777899" y="4060343"/>
            <a:ext cx="2338466" cy="481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60AB"/>
                </a:solidFill>
                <a:latin typeface="Nanum Gothic" charset="-127"/>
                <a:ea typeface="Nanum Gothic" charset="-127"/>
                <a:cs typeface="Nanum Gothic" charset="-127"/>
              </a:rPr>
              <a:t>by. </a:t>
            </a:r>
            <a:r>
              <a:rPr lang="ko-KR" altLang="en-US" sz="2000" b="1" dirty="0" smtClean="0">
                <a:solidFill>
                  <a:srgbClr val="0060AB"/>
                </a:solidFill>
                <a:latin typeface="Nanum Gothic" charset="-127"/>
                <a:ea typeface="Nanum Gothic" charset="-127"/>
                <a:cs typeface="Nanum Gothic" charset="-127"/>
              </a:rPr>
              <a:t>노랑망고</a:t>
            </a:r>
            <a:endParaRPr lang="en-US" sz="2000" b="1" dirty="0">
              <a:solidFill>
                <a:srgbClr val="0060AB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9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9665" y="2164360"/>
            <a:ext cx="4292600" cy="13141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감사합니다</a:t>
            </a:r>
            <a:endParaRPr lang="en-US" sz="6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5925" y="3557999"/>
            <a:ext cx="2565400" cy="282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 e a m  </a:t>
            </a:r>
            <a:r>
              <a:rPr lang="ko-KR" altLang="en-US" sz="2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파 </a:t>
            </a:r>
            <a:r>
              <a:rPr lang="ko-KR" altLang="en-US" sz="24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뚱</a:t>
            </a:r>
            <a:endParaRPr lang="en-US" sz="2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77077" y="1131062"/>
            <a:ext cx="4068566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 smtClean="0">
                <a:ln>
                  <a:solidFill>
                    <a:schemeClr val="bg1"/>
                  </a:solidFill>
                </a:ln>
                <a:solidFill>
                  <a:srgbClr val="0060AB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Nanum Gothic" charset="-127"/>
              </a:rPr>
              <a:t>목 차</a:t>
            </a:r>
            <a:endParaRPr lang="en-US" sz="5400" b="1" dirty="0">
              <a:ln>
                <a:solidFill>
                  <a:schemeClr val="bg1"/>
                </a:solidFill>
              </a:ln>
              <a:solidFill>
                <a:srgbClr val="0060AB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Nanum Gothic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0564" y="1788013"/>
            <a:ext cx="4068566" cy="359982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Clr>
                <a:srgbClr val="32A9E7"/>
              </a:buClr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문제 분석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200000"/>
              </a:lnSpc>
              <a:buClr>
                <a:srgbClr val="32A9E7"/>
              </a:buClr>
              <a:buFontTx/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구성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색상 형식 변환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차영상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모폴로지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  <a:buClr>
                <a:srgbClr val="32A9E7"/>
              </a:buClr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●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물체 인식 방법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Clr>
                <a:srgbClr val="32A9E7"/>
              </a:buClr>
              <a:buFont typeface="+mj-lt"/>
              <a:buAutoNum type="arabicPeriod" startAt="3"/>
            </a:pP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인식방법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문제 분석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39155" y="3203899"/>
            <a:ext cx="1849348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lang="en-US" sz="5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36413" y="4782459"/>
            <a:ext cx="2054832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제목을 입력하세요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4612542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5" y="2631239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656057"/>
            <a:ext cx="324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3983" y="1693392"/>
            <a:ext cx="57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흰 배경과 무작위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 배경에서 원하는 </a:t>
            </a:r>
            <a:r>
              <a:rPr lang="ko-KR" altLang="en-US" b="1" dirty="0" smtClean="0">
                <a:solidFill>
                  <a:srgbClr val="FF6E57"/>
                </a:solidFill>
              </a:rPr>
              <a:t>객체</a:t>
            </a:r>
            <a:r>
              <a:rPr lang="ko-KR" altLang="en-US" b="1" dirty="0" smtClean="0"/>
              <a:t> 찾기</a:t>
            </a:r>
            <a:endParaRPr lang="en-US" altLang="ko-KR" b="1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2203085"/>
            <a:ext cx="4171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503367" y="3746180"/>
            <a:ext cx="4284174" cy="2019074"/>
            <a:chOff x="1000100" y="3786190"/>
            <a:chExt cx="3440994" cy="1512168"/>
          </a:xfrm>
        </p:grpSpPr>
        <p:sp>
          <p:nvSpPr>
            <p:cNvPr id="19" name="타원 18"/>
            <p:cNvSpPr/>
            <p:nvPr/>
          </p:nvSpPr>
          <p:spPr>
            <a:xfrm>
              <a:off x="1000100" y="3786190"/>
              <a:ext cx="1500198" cy="1500198"/>
            </a:xfrm>
            <a:prstGeom prst="ellipse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25"/>
            <p:cNvSpPr txBox="1">
              <a:spLocks noChangeArrowheads="1"/>
            </p:cNvSpPr>
            <p:nvPr/>
          </p:nvSpPr>
          <p:spPr bwMode="auto">
            <a:xfrm>
              <a:off x="1000100" y="4214819"/>
              <a:ext cx="15121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800" b="1" spc="-150" dirty="0" smtClean="0">
                  <a:ln>
                    <a:solidFill>
                      <a:srgbClr val="363636"/>
                    </a:solidFill>
                  </a:ln>
                  <a:solidFill>
                    <a:srgbClr val="36363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찾고 싶은</a:t>
              </a:r>
              <a:endParaRPr lang="en-US" altLang="ko-KR" sz="2800" b="1" spc="-150" dirty="0" smtClean="0">
                <a:ln>
                  <a:solidFill>
                    <a:srgbClr val="363636"/>
                  </a:solidFill>
                </a:ln>
                <a:solidFill>
                  <a:srgbClr val="36363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342900" indent="-342900" algn="ctr"/>
              <a:r>
                <a:rPr lang="ko-KR" altLang="en-US" sz="2800" b="1" spc="-150" dirty="0" smtClean="0">
                  <a:ln>
                    <a:solidFill>
                      <a:srgbClr val="363636"/>
                    </a:solidFill>
                  </a:ln>
                  <a:solidFill>
                    <a:srgbClr val="36363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객체</a:t>
              </a:r>
              <a:endParaRPr lang="en-US" altLang="ko-KR" sz="2800" b="1" spc="-150" dirty="0" smtClean="0">
                <a:ln>
                  <a:solidFill>
                    <a:srgbClr val="363636"/>
                  </a:solidFill>
                </a:ln>
                <a:solidFill>
                  <a:srgbClr val="36363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928926" y="3786190"/>
              <a:ext cx="1512168" cy="15121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910642" y="4317307"/>
              <a:ext cx="1512168" cy="39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800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단일 색상</a:t>
              </a:r>
              <a:endParaRPr lang="en-US" altLang="ko-KR" sz="28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856501" y="4147025"/>
              <a:ext cx="1728192" cy="76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6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=</a:t>
              </a:r>
              <a:endPara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26275" y="3395545"/>
            <a:ext cx="50052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4685" y="6131849"/>
            <a:ext cx="50052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52086" y="1220134"/>
            <a:ext cx="20628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000" dirty="0" smtClean="0">
                <a:solidFill>
                  <a:srgbClr val="C000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만약</a:t>
            </a:r>
            <a:r>
              <a:rPr lang="en-US" altLang="ko-KR" sz="4000" dirty="0" smtClean="0">
                <a:solidFill>
                  <a:srgbClr val="C000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,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-197851" y="4693146"/>
            <a:ext cx="8926311" cy="1619088"/>
            <a:chOff x="-197851" y="4693146"/>
            <a:chExt cx="8926311" cy="1619088"/>
          </a:xfrm>
        </p:grpSpPr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-197851" y="4693146"/>
              <a:ext cx="83718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3600" dirty="0" smtClean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객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69DD85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체</a:t>
              </a:r>
              <a:r>
                <a:rPr lang="ko-KR" altLang="en-US" sz="3200" dirty="0" smtClean="0">
                  <a:ln w="3175"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의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69DD85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 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모</a:t>
              </a:r>
              <a:r>
                <a:rPr lang="ko-KR" altLang="en-US" sz="3200" dirty="0" smtClean="0">
                  <a:ln w="3175"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양</a:t>
              </a:r>
              <a:r>
                <a:rPr lang="ko-KR" altLang="en-US" sz="5400" dirty="0" smtClean="0">
                  <a:ln w="3175">
                    <a:noFill/>
                  </a:ln>
                  <a:solidFill>
                    <a:schemeClr val="bg1">
                      <a:lumMod val="7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과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69DD85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 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크</a:t>
              </a:r>
              <a:r>
                <a:rPr lang="ko-KR" altLang="en-US" sz="3200" dirty="0" smtClean="0">
                  <a:ln w="3175"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기</a:t>
              </a:r>
              <a:r>
                <a:rPr lang="ko-KR" altLang="en-US" sz="4000" dirty="0" smtClean="0">
                  <a:ln w="3175"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가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69DD85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 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변</a:t>
              </a:r>
              <a:r>
                <a:rPr lang="ko-KR" altLang="en-US" sz="5400" dirty="0" smtClean="0">
                  <a:ln w="3175"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한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다</a:t>
              </a:r>
              <a:r>
                <a:rPr lang="ko-KR" altLang="en-US" sz="3200" dirty="0" smtClean="0">
                  <a:ln w="3175">
                    <a:noFill/>
                  </a:ln>
                  <a:solidFill>
                    <a:srgbClr val="FF0000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면</a:t>
              </a:r>
              <a:endParaRPr lang="en-US" altLang="ko-KR" sz="3200" dirty="0" smtClean="0">
                <a:ln w="3175">
                  <a:noFill/>
                </a:ln>
                <a:solidFill>
                  <a:srgbClr val="FF00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endParaRPr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356623" y="5542793"/>
              <a:ext cx="8371837" cy="769441"/>
            </a:xfrm>
            <a:prstGeom prst="rect">
              <a:avLst/>
            </a:prstGeom>
            <a:gradFill flip="none" rotWithShape="1">
              <a:gsLst>
                <a:gs pos="29700">
                  <a:schemeClr val="bg1">
                    <a:lumMod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6000000" scaled="0"/>
              <a:tileRect/>
            </a:gra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4400" dirty="0" smtClean="0">
                  <a:ln w="3175">
                    <a:noFill/>
                  </a:ln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조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363636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명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554D4D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의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 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5E5E5E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강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7D7D7D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도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969696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가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69DD85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 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A3A3A3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바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BCBCBC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뀐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rgbClr val="E0E0E0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다</a:t>
              </a:r>
              <a:r>
                <a:rPr lang="ko-KR" altLang="en-US" sz="4400" dirty="0" smtClean="0">
                  <a:ln w="3175">
                    <a:noFill/>
                  </a:ln>
                  <a:solidFill>
                    <a:schemeClr val="bg1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면</a:t>
              </a:r>
              <a:endParaRPr lang="en-US" altLang="ko-KR" sz="4400" dirty="0" smtClean="0">
                <a:ln w="3175">
                  <a:noFill/>
                </a:ln>
                <a:solidFill>
                  <a:schemeClr val="bg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1525" y="2062414"/>
            <a:ext cx="8306698" cy="4736800"/>
            <a:chOff x="435006" y="2032569"/>
            <a:chExt cx="8306698" cy="4736800"/>
          </a:xfrm>
        </p:grpSpPr>
        <p:grpSp>
          <p:nvGrpSpPr>
            <p:cNvPr id="4" name="그룹 3"/>
            <p:cNvGrpSpPr/>
            <p:nvPr/>
          </p:nvGrpSpPr>
          <p:grpSpPr>
            <a:xfrm>
              <a:off x="435006" y="2032569"/>
              <a:ext cx="4505342" cy="1928787"/>
              <a:chOff x="2140748" y="1769382"/>
              <a:chExt cx="4505342" cy="1928787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140748" y="1769382"/>
                <a:ext cx="1957167" cy="1908010"/>
              </a:xfrm>
              <a:prstGeom prst="ellipse">
                <a:avLst/>
              </a:prstGeom>
              <a:solidFill>
                <a:srgbClr val="00B050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25"/>
              <p:cNvSpPr txBox="1">
                <a:spLocks noChangeArrowheads="1"/>
              </p:cNvSpPr>
              <p:nvPr/>
            </p:nvSpPr>
            <p:spPr bwMode="auto">
              <a:xfrm>
                <a:off x="2218073" y="2452182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 smtClean="0">
                    <a:ln>
                      <a:solidFill>
                        <a:schemeClr val="bg1"/>
                      </a:solidFill>
                    </a:ln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객체 색상</a:t>
                </a:r>
                <a:endParaRPr lang="en-US" altLang="ko-KR" sz="2800" b="1" dirty="0" smtClean="0">
                  <a:ln>
                    <a:solidFill>
                      <a:schemeClr val="bg1"/>
                    </a:solidFill>
                  </a:ln>
                  <a:latin typeface="한컴 소망 B" panose="02020603020101020101" pitchFamily="18" charset="-127"/>
                  <a:ea typeface="한컴 소망 B" panose="02020603020101020101" pitchFamily="18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741530" y="1774935"/>
                <a:ext cx="1904560" cy="1923234"/>
              </a:xfrm>
              <a:prstGeom prst="ellipse">
                <a:avLst/>
              </a:prstGeom>
              <a:solidFill>
                <a:schemeClr val="bg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25"/>
              <p:cNvSpPr txBox="1">
                <a:spLocks noChangeArrowheads="1"/>
              </p:cNvSpPr>
              <p:nvPr/>
            </p:nvSpPr>
            <p:spPr bwMode="auto">
              <a:xfrm>
                <a:off x="4791306" y="2466946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 smtClean="0">
                    <a:ln>
                      <a:solidFill>
                        <a:srgbClr val="E0E0E0"/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배경</a:t>
                </a:r>
                <a:r>
                  <a:rPr lang="ko-KR" altLang="en-US" sz="2800" b="1" dirty="0" smtClean="0">
                    <a:solidFill>
                      <a:schemeClr val="accent1">
                        <a:lumMod val="50000"/>
                      </a:schemeClr>
                    </a:solidFill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 </a:t>
                </a:r>
                <a:r>
                  <a:rPr lang="ko-KR" altLang="en-US" sz="2800" b="1" dirty="0" smtClean="0">
                    <a:ln>
                      <a:solidFill>
                        <a:srgbClr val="E0E0E0"/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색상</a:t>
                </a:r>
                <a:endParaRPr lang="en-US" altLang="ko-KR" sz="2800" b="1" dirty="0" smtClean="0">
                  <a:ln>
                    <a:solidFill>
                      <a:srgbClr val="E0E0E0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3372409" y="2157455"/>
                <a:ext cx="2062866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altLang="ko-KR" sz="6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=</a:t>
                </a:r>
                <a:endPara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endParaRPr>
              </a:p>
            </p:txBody>
          </p:sp>
        </p:grp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rot="809239">
              <a:off x="6917206" y="3599270"/>
              <a:ext cx="1824498" cy="3170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0000" dirty="0" smtClean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윤체 B" panose="02020603020101020101" pitchFamily="18" charset="-127"/>
                  <a:ea typeface="한컴 윤체 B" panose="02020603020101020101" pitchFamily="18" charset="-127"/>
                </a:rPr>
                <a:t>?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20164" y="2053346"/>
              <a:ext cx="1957167" cy="1908010"/>
              <a:chOff x="3563957" y="3173118"/>
              <a:chExt cx="1957167" cy="190801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563957" y="3173118"/>
                <a:ext cx="1957167" cy="1908010"/>
              </a:xfrm>
              <a:prstGeom prst="ellipse">
                <a:avLst/>
              </a:prstGeom>
              <a:solidFill>
                <a:srgbClr val="FFFF00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/>
                <a:endParaRPr lang="en-US" altLang="ko-KR" sz="2000" b="1" dirty="0">
                  <a:latin typeface="한컴 소망 B" panose="02020603020101020101" pitchFamily="18" charset="-127"/>
                  <a:ea typeface="한컴 소망 B" panose="02020603020101020101" pitchFamily="18" charset="-127"/>
                </a:endParaRPr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3630267" y="3865512"/>
                <a:ext cx="1805008" cy="523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ko-KR" altLang="en-US" sz="2800" b="1" dirty="0" smtClean="0">
                    <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ln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밝기</a:t>
                </a:r>
                <a:r>
                  <a:rPr lang="ko-KR" altLang="en-US" sz="2800" b="1" dirty="0" smtClean="0"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 </a:t>
                </a:r>
                <a:r>
                  <a:rPr lang="ko-KR" altLang="en-US" sz="2800" b="1" dirty="0" smtClean="0">
                    <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ln>
                    <a:latin typeface="한컴 소망 B" panose="02020603020101020101" pitchFamily="18" charset="-127"/>
                    <a:ea typeface="한컴 소망 B" panose="02020603020101020101" pitchFamily="18" charset="-127"/>
                  </a:rPr>
                  <a:t>변화</a:t>
                </a:r>
                <a:endParaRPr lang="en-US" altLang="ko-KR" sz="2800" b="1" dirty="0" smtClean="0"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latin typeface="한컴 소망 B" panose="02020603020101020101" pitchFamily="18" charset="-127"/>
                  <a:ea typeface="한컴 소망 B" panose="02020603020101020101" pitchFamily="18" charset="-127"/>
                </a:endParaRPr>
              </a:p>
            </p:txBody>
          </p:sp>
        </p:grpSp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974547" y="2391696"/>
              <a:ext cx="495076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9600" dirty="0" smtClean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</a:rPr>
                <a:t>,</a:t>
              </a:r>
              <a:endParaRPr lang="en-US" altLang="ko-KR" sz="9600" dirty="0" smtClean="0">
                <a:ln w="3175">
                  <a:noFill/>
                </a:ln>
                <a:solidFill>
                  <a:srgbClr val="FF00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문제 분석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7827" y="1151184"/>
            <a:ext cx="5180403" cy="4265881"/>
            <a:chOff x="3377827" y="1151184"/>
            <a:chExt cx="5180403" cy="4265881"/>
          </a:xfrm>
        </p:grpSpPr>
        <p:sp>
          <p:nvSpPr>
            <p:cNvPr id="47" name="오른쪽 화살표 46"/>
            <p:cNvSpPr/>
            <p:nvPr/>
          </p:nvSpPr>
          <p:spPr>
            <a:xfrm>
              <a:off x="3377827" y="3179866"/>
              <a:ext cx="965754" cy="77892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581" y="2074514"/>
              <a:ext cx="4214649" cy="3342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5257760" y="1151184"/>
              <a:ext cx="289091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800" b="1" dirty="0" err="1" smtClean="0">
                  <a:ln>
                    <a:solidFill>
                      <a:schemeClr val="bg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YCbCr</a:t>
              </a:r>
              <a:endParaRPr lang="ko-KR" altLang="en-US" sz="4800" b="1" dirty="0" smtClean="0">
                <a:ln>
                  <a:solidFill>
                    <a:schemeClr val="bg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1939608" y="5920488"/>
            <a:ext cx="5143772" cy="5807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3200" b="1" dirty="0" smtClean="0">
                <a:latin typeface="Nanum Gothic" charset="-127"/>
                <a:ea typeface="Nanum Gothic" charset="-127"/>
                <a:cs typeface="Nanum Gothic" charset="-127"/>
              </a:rPr>
              <a:t>보다 정확한 밝기 변화 </a:t>
            </a:r>
            <a:r>
              <a:rPr lang="ko-KR" altLang="en-US" sz="3200" b="1" dirty="0" smtClean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감지</a:t>
            </a:r>
            <a:r>
              <a:rPr lang="en-US" altLang="ko-KR" sz="3200" b="1" dirty="0" smtClean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lang="en-US" sz="3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4080" y="1875219"/>
            <a:ext cx="3822759" cy="3541846"/>
            <a:chOff x="331683" y="2715370"/>
            <a:chExt cx="2908866" cy="2536753"/>
          </a:xfrm>
        </p:grpSpPr>
        <p:grpSp>
          <p:nvGrpSpPr>
            <p:cNvPr id="36" name="그룹 35"/>
            <p:cNvGrpSpPr/>
            <p:nvPr/>
          </p:nvGrpSpPr>
          <p:grpSpPr>
            <a:xfrm>
              <a:off x="647827" y="2715370"/>
              <a:ext cx="1861643" cy="2149496"/>
              <a:chOff x="965492" y="1531725"/>
              <a:chExt cx="2708639" cy="332772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801" t="23826" r="656" b="4703"/>
              <a:stretch/>
            </p:blipFill>
            <p:spPr>
              <a:xfrm>
                <a:off x="965492" y="2399172"/>
                <a:ext cx="2708639" cy="2460274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1255265" y="1531725"/>
                <a:ext cx="2202247" cy="853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altLang="ko-KR" sz="4400" b="1" dirty="0" smtClean="0">
                    <a:ln>
                      <a:solidFill>
                        <a:schemeClr val="bg1"/>
                      </a:solidFill>
                    </a:ln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RGB</a:t>
                </a:r>
                <a:endParaRPr lang="ko-KR" altLang="en-US" sz="4400" b="1" dirty="0" smtClean="0">
                  <a:ln>
                    <a:solidFill>
                      <a:schemeClr val="bg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331683" y="4921468"/>
              <a:ext cx="2908866" cy="330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 smtClean="0">
                  <a:ln w="3175">
                    <a:solidFill>
                      <a:schemeClr val="bg1"/>
                    </a:solidFill>
                  </a:ln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밝기변화에 약함</a:t>
              </a:r>
              <a:endParaRPr lang="en-US" altLang="ko-KR" sz="2400" dirty="0" smtClean="0">
                <a:ln w="3175">
                  <a:solidFill>
                    <a:schemeClr val="bg1"/>
                  </a:solidFill>
                </a:ln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“</a:t>
            </a:r>
            <a:r>
              <a:rPr lang="ko-KR" altLang="en-US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색상 형식 변환</a:t>
            </a:r>
            <a:r>
              <a:rPr lang="en-US" altLang="ko-KR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”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램프없는 아이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램프없는 아이콘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램프없는 아이콘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램프없는 아이콘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2" y="1147096"/>
            <a:ext cx="1660525" cy="181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 rot="947013">
            <a:off x="7637758" y="1349064"/>
            <a:ext cx="1139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</a:rPr>
              <a:t>?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953237" y="1640063"/>
            <a:ext cx="61786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b="1" dirty="0" smtClean="0">
                <a:ln w="3175">
                  <a:noFill/>
                </a:ln>
                <a:solidFill>
                  <a:srgbClr val="00206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조명의 차이로 인한 색깔 변화는</a:t>
            </a:r>
            <a:endParaRPr lang="en-US" altLang="ko-KR" sz="3200" b="1" dirty="0" smtClean="0">
              <a:ln w="3175">
                <a:noFill/>
              </a:ln>
              <a:solidFill>
                <a:srgbClr val="00206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-1403707" y="3463517"/>
            <a:ext cx="1269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b="1" dirty="0" smtClean="0">
                <a:ln w="3175">
                  <a:noFill/>
                </a:ln>
                <a:solidFill>
                  <a:srgbClr val="00206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CB!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-1012680" y="4293725"/>
            <a:ext cx="10126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b="1" dirty="0" smtClean="0">
                <a:ln w="3175">
                  <a:noFill/>
                </a:ln>
                <a:solidFill>
                  <a:srgbClr val="00206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CR!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en-US" altLang="ko-KR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“</a:t>
            </a:r>
            <a:r>
              <a:rPr lang="ko-KR" altLang="en-US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색상 형식 변환</a:t>
            </a:r>
            <a:r>
              <a:rPr lang="en-US" altLang="ko-KR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”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2427" y="3040023"/>
            <a:ext cx="8618183" cy="3302212"/>
            <a:chOff x="252427" y="3040023"/>
            <a:chExt cx="8618183" cy="3302212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427" y="3040023"/>
              <a:ext cx="8618183" cy="3302212"/>
              <a:chOff x="252427" y="3040023"/>
              <a:chExt cx="8618183" cy="3302212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52427" y="3040023"/>
                <a:ext cx="8618183" cy="3302212"/>
                <a:chOff x="252427" y="3004674"/>
                <a:chExt cx="8618183" cy="3302212"/>
              </a:xfrm>
            </p:grpSpPr>
            <p:sp>
              <p:nvSpPr>
                <p:cNvPr id="25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52427" y="4613110"/>
                  <a:ext cx="3138473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/>
                  <a:r>
                    <a:rPr lang="en-US" altLang="ko-KR" sz="2400" b="1" dirty="0" smtClean="0">
                      <a:ln w="3175">
                        <a:noFill/>
                      </a:ln>
                      <a:latin typeface="한컴 소망 B" panose="02020603020101020101" pitchFamily="18" charset="-127"/>
                      <a:ea typeface="한컴 소망 B" panose="02020603020101020101" pitchFamily="18" charset="-127"/>
                    </a:rPr>
                    <a:t>RADIO </a:t>
                  </a:r>
                  <a:r>
                    <a:rPr lang="ko-KR" altLang="en-US" sz="2400" b="1" dirty="0" smtClean="0">
                      <a:ln w="3175">
                        <a:noFill/>
                      </a:ln>
                      <a:latin typeface="한컴 소망 B" panose="02020603020101020101" pitchFamily="18" charset="-127"/>
                      <a:ea typeface="한컴 소망 B" panose="02020603020101020101" pitchFamily="18" charset="-127"/>
                    </a:rPr>
                    <a:t>버튼 추가로</a:t>
                  </a:r>
                  <a:endParaRPr lang="en-US" altLang="ko-KR" sz="2400" b="1" dirty="0" smtClean="0">
                    <a:ln w="3175">
                      <a:noFill/>
                    </a:ln>
                    <a:latin typeface="한컴 소망 B" panose="02020603020101020101" pitchFamily="18" charset="-127"/>
                    <a:ea typeface="한컴 소망 B" panose="02020603020101020101" pitchFamily="18" charset="-127"/>
                  </a:endParaRPr>
                </a:p>
                <a:p>
                  <a:pPr marL="342900" indent="-342900"/>
                  <a:r>
                    <a:rPr lang="en-US" altLang="ko-KR" sz="2400" b="1" dirty="0" smtClean="0">
                      <a:ln w="3175">
                        <a:noFill/>
                      </a:ln>
                      <a:latin typeface="한컴 소망 B" panose="02020603020101020101" pitchFamily="18" charset="-127"/>
                      <a:ea typeface="한컴 소망 B" panose="02020603020101020101" pitchFamily="18" charset="-127"/>
                    </a:rPr>
                    <a:t>CB, CR</a:t>
                  </a:r>
                  <a:r>
                    <a:rPr lang="ko-KR" altLang="en-US" sz="2400" b="1" dirty="0">
                      <a:ln w="3175">
                        <a:noFill/>
                      </a:ln>
                      <a:latin typeface="한컴 소망 B" panose="02020603020101020101" pitchFamily="18" charset="-127"/>
                      <a:ea typeface="한컴 소망 B" panose="02020603020101020101" pitchFamily="18" charset="-127"/>
                    </a:rPr>
                    <a:t>값</a:t>
                  </a:r>
                  <a:r>
                    <a:rPr lang="ko-KR" altLang="en-US" sz="2400" b="1" dirty="0" smtClean="0">
                      <a:ln w="3175">
                        <a:noFill/>
                      </a:ln>
                      <a:latin typeface="한컴 소망 B" panose="02020603020101020101" pitchFamily="18" charset="-127"/>
                      <a:ea typeface="한컴 소망 B" panose="02020603020101020101" pitchFamily="18" charset="-127"/>
                    </a:rPr>
                    <a:t> 조정</a:t>
                  </a:r>
                  <a:endParaRPr lang="en-US" altLang="ko-KR" sz="2400" b="1" dirty="0" smtClean="0">
                    <a:ln w="3175">
                      <a:noFill/>
                    </a:ln>
                    <a:latin typeface="한컴 소망 B" panose="02020603020101020101" pitchFamily="18" charset="-127"/>
                    <a:ea typeface="한컴 소망 B" panose="02020603020101020101" pitchFamily="18" charset="-127"/>
                  </a:endParaRPr>
                </a:p>
              </p:txBody>
            </p:sp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2245" y="3746379"/>
                  <a:ext cx="696242" cy="6676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3290" y="3004674"/>
                  <a:ext cx="5587320" cy="3302212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3283290" y="4870083"/>
                <a:ext cx="1676400" cy="2554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화살표 연결선 13"/>
            <p:cNvCxnSpPr/>
            <p:nvPr/>
          </p:nvCxnSpPr>
          <p:spPr>
            <a:xfrm flipH="1">
              <a:off x="2371891" y="4997820"/>
              <a:ext cx="854861" cy="41549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3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209" y="1196752"/>
            <a:ext cx="7511415" cy="94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586" y="2348880"/>
            <a:ext cx="2743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49966" y="5033216"/>
            <a:ext cx="8532440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빨간색</a:t>
            </a:r>
            <a: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파란색</a:t>
            </a:r>
            <a: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노란색</a:t>
            </a:r>
            <a: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녹색의 각각 </a:t>
            </a:r>
            <a: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YCBCR</a:t>
            </a: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의 범위를 찾고</a:t>
            </a:r>
            <a: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, </a:t>
            </a:r>
            <a:br>
              <a:rPr lang="en-US" altLang="ko-KR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</a:br>
            <a:r>
              <a:rPr lang="ko-KR" altLang="en-US" sz="2200" spc="-150" dirty="0" smtClean="0">
                <a:latin typeface="HY헤드라인M" pitchFamily="18" charset="-127"/>
                <a:ea typeface="HY헤드라인M" pitchFamily="18" charset="-127"/>
                <a:cs typeface="함초롬돋움" panose="020B0604000101010101" pitchFamily="50" charset="-127"/>
              </a:rPr>
              <a:t>걸러지지 않은 색의 값들은 차영상을 이용하여 정지한 배경색을 뺀다</a:t>
            </a:r>
            <a:r>
              <a:rPr lang="en-US" altLang="ko-KR" sz="22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22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차영상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08958" y="1273382"/>
            <a:ext cx="2358215" cy="2978750"/>
            <a:chOff x="437321" y="1657408"/>
            <a:chExt cx="2358215" cy="2978750"/>
          </a:xfrm>
        </p:grpSpPr>
        <p:sp>
          <p:nvSpPr>
            <p:cNvPr id="12" name="TextBox 25"/>
            <p:cNvSpPr txBox="1">
              <a:spLocks noChangeArrowheads="1"/>
            </p:cNvSpPr>
            <p:nvPr/>
          </p:nvSpPr>
          <p:spPr bwMode="auto">
            <a:xfrm>
              <a:off x="634568" y="1657408"/>
              <a:ext cx="19637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320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원본</a:t>
              </a:r>
              <a:r>
                <a:rPr lang="en-US" altLang="ko-KR" sz="3200" spc="-1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1" y="2323467"/>
              <a:ext cx="2358215" cy="2312691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627147" y="1219258"/>
            <a:ext cx="2336667" cy="3032874"/>
            <a:chOff x="653143" y="3449857"/>
            <a:chExt cx="2336667" cy="3032874"/>
          </a:xfrm>
        </p:grpSpPr>
        <p:pic>
          <p:nvPicPr>
            <p:cNvPr id="6" name="내용 개체 틀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43" y="4156722"/>
              <a:ext cx="2336667" cy="2326009"/>
            </a:xfrm>
            <a:prstGeom prst="rect">
              <a:avLst/>
            </a:prstGeom>
          </p:spPr>
        </p:pic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41139" y="3449857"/>
              <a:ext cx="207194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팽창</a:t>
              </a:r>
              <a:r>
                <a:rPr lang="en-US" altLang="ko-KR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04753" y="1232175"/>
            <a:ext cx="2362468" cy="3019957"/>
            <a:chOff x="6202692" y="3479813"/>
            <a:chExt cx="2362468" cy="30199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92" y="4175874"/>
              <a:ext cx="2362468" cy="2323896"/>
            </a:xfrm>
            <a:prstGeom prst="rect">
              <a:avLst/>
            </a:prstGeom>
          </p:spPr>
        </p:pic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6530176" y="3479813"/>
              <a:ext cx="1822435" cy="647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침식</a:t>
              </a:r>
              <a:r>
                <a:rPr lang="en-US" altLang="ko-KR" sz="4000" spc="-150" dirty="0" smtClean="0">
                  <a:solidFill>
                    <a:srgbClr val="29B54A"/>
                  </a:solidFill>
                  <a:latin typeface="한컴 소망 B" panose="02020603020101020101" pitchFamily="18" charset="-127"/>
                  <a:ea typeface="한컴 소망 B" panose="02020603020101020101" pitchFamily="18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5898758" y="2851062"/>
            <a:ext cx="623086" cy="50849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669783" y="2851062"/>
            <a:ext cx="623086" cy="50849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84945" y="4733925"/>
            <a:ext cx="8243935" cy="1743074"/>
            <a:chOff x="484945" y="4733925"/>
            <a:chExt cx="8243935" cy="1743074"/>
          </a:xfrm>
        </p:grpSpPr>
        <p:grpSp>
          <p:nvGrpSpPr>
            <p:cNvPr id="43" name="그룹 42"/>
            <p:cNvGrpSpPr/>
            <p:nvPr/>
          </p:nvGrpSpPr>
          <p:grpSpPr>
            <a:xfrm>
              <a:off x="484945" y="4733925"/>
              <a:ext cx="8243935" cy="1743074"/>
              <a:chOff x="773370" y="4284008"/>
              <a:chExt cx="7175404" cy="1642784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73370" y="4284008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3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3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4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44" name="그룹 43"/>
              <p:cNvGrpSpPr/>
              <p:nvPr/>
            </p:nvGrpSpPr>
            <p:grpSpPr>
              <a:xfrm>
                <a:off x="4361072" y="4284008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6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6" name="그룹 45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6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48" name="그룹 47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5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5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5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70" name="그룹 69"/>
              <p:cNvGrpSpPr/>
              <p:nvPr/>
            </p:nvGrpSpPr>
            <p:grpSpPr>
              <a:xfrm>
                <a:off x="773370" y="5105400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71" name="그룹 70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9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72" name="그룹 71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8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8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7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7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8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  <p:grpSp>
            <p:nvGrpSpPr>
              <p:cNvPr id="96" name="그룹 95"/>
              <p:cNvGrpSpPr/>
              <p:nvPr/>
            </p:nvGrpSpPr>
            <p:grpSpPr>
              <a:xfrm>
                <a:off x="4361072" y="5105400"/>
                <a:ext cx="3587702" cy="821392"/>
                <a:chOff x="547005" y="4300454"/>
                <a:chExt cx="8491108" cy="1944010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547005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1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4792559" y="4300454"/>
                  <a:ext cx="4245554" cy="972005"/>
                  <a:chOff x="707447" y="4860289"/>
                  <a:chExt cx="6859933" cy="1357079"/>
                </a:xfrm>
              </p:grpSpPr>
              <p:pic>
                <p:nvPicPr>
                  <p:cNvPr id="11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447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8755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57908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9216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10301" y="4860289"/>
                    <a:ext cx="1357079" cy="13570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547005" y="5272459"/>
                  <a:ext cx="8491108" cy="972005"/>
                  <a:chOff x="547005" y="5272459"/>
                  <a:chExt cx="8491108" cy="972005"/>
                </a:xfrm>
              </p:grpSpPr>
              <p:grpSp>
                <p:nvGrpSpPr>
                  <p:cNvPr id="100" name="그룹 99"/>
                  <p:cNvGrpSpPr/>
                  <p:nvPr/>
                </p:nvGrpSpPr>
                <p:grpSpPr>
                  <a:xfrm>
                    <a:off x="547005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10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8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9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1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4792559" y="5272459"/>
                    <a:ext cx="4245554" cy="972005"/>
                    <a:chOff x="707447" y="4860289"/>
                    <a:chExt cx="6859933" cy="1357079"/>
                  </a:xfrm>
                </p:grpSpPr>
                <p:pic>
                  <p:nvPicPr>
                    <p:cNvPr id="102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07447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088755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4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7908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5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39216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10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210301" y="4860289"/>
                      <a:ext cx="1357079" cy="13570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</p:grpSp>
        </p:grpSp>
        <p:sp>
          <p:nvSpPr>
            <p:cNvPr id="8" name="직사각형 7"/>
            <p:cNvSpPr/>
            <p:nvPr/>
          </p:nvSpPr>
          <p:spPr>
            <a:xfrm>
              <a:off x="1019175" y="5105400"/>
              <a:ext cx="7115175" cy="10191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모폴로지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800" dirty="0" smtClean="0">
                  <a:solidFill>
                    <a:srgbClr val="3366FF"/>
                  </a:solidFill>
                </a:rPr>
                <a:t>침식</a:t>
              </a:r>
              <a:r>
                <a:rPr lang="en-US" altLang="ko-KR" sz="2800" dirty="0" smtClean="0">
                  <a:solidFill>
                    <a:srgbClr val="3366FF"/>
                  </a:solidFill>
                </a:rPr>
                <a:t>, </a:t>
              </a:r>
              <a:r>
                <a:rPr lang="ko-KR" altLang="en-US" sz="2800" dirty="0" smtClean="0">
                  <a:solidFill>
                    <a:srgbClr val="3366FF"/>
                  </a:solidFill>
                </a:rPr>
                <a:t>팽창 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사용으로 </a:t>
              </a:r>
              <a:r>
                <a:rPr lang="ko-KR" altLang="en-US" sz="2800" dirty="0" err="1" smtClean="0">
                  <a:solidFill>
                    <a:srgbClr val="FF0000"/>
                  </a:solidFill>
                </a:rPr>
                <a:t>노이즈</a:t>
              </a:r>
              <a:r>
                <a:rPr lang="ko-KR" altLang="en-US" sz="2800" dirty="0" smtClean="0">
                  <a:solidFill>
                    <a:schemeClr val="tx1"/>
                  </a:solidFill>
                </a:rPr>
                <a:t> 감소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!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모폴로지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56950" y="1339903"/>
            <a:ext cx="5651354" cy="2327457"/>
            <a:chOff x="1660870" y="571738"/>
            <a:chExt cx="5651354" cy="2327457"/>
          </a:xfrm>
        </p:grpSpPr>
        <p:sp>
          <p:nvSpPr>
            <p:cNvPr id="7" name="타원 6"/>
            <p:cNvSpPr/>
            <p:nvPr/>
          </p:nvSpPr>
          <p:spPr>
            <a:xfrm>
              <a:off x="5300736" y="1243952"/>
              <a:ext cx="1863552" cy="1655243"/>
            </a:xfrm>
            <a:prstGeom prst="ellipse">
              <a:avLst/>
            </a:pr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660870" y="571738"/>
              <a:ext cx="5651354" cy="2303830"/>
              <a:chOff x="1660870" y="571738"/>
              <a:chExt cx="5651354" cy="230383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2195737" y="1243952"/>
                <a:ext cx="1813642" cy="1631616"/>
              </a:xfrm>
              <a:prstGeom prst="ellipse">
                <a:avLst/>
              </a:prstGeom>
              <a:solidFill>
                <a:srgbClr val="FF6E57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4"/>
              <p:cNvGrpSpPr/>
              <p:nvPr/>
            </p:nvGrpSpPr>
            <p:grpSpPr>
              <a:xfrm>
                <a:off x="1660870" y="571738"/>
                <a:ext cx="5651354" cy="2261570"/>
                <a:chOff x="1560441" y="1959518"/>
                <a:chExt cx="5651354" cy="2261570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5364088" y="2708920"/>
                  <a:ext cx="1512168" cy="1512168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4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051554" y="1959518"/>
                  <a:ext cx="2160241" cy="46166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spc="-15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“</a:t>
                  </a:r>
                  <a:r>
                    <a:rPr lang="ko-KR" altLang="en-US" sz="2400" b="1" spc="-15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중심점 표시</a:t>
                  </a:r>
                  <a:r>
                    <a:rPr lang="en-US" altLang="ko-KR" sz="2400" b="1" spc="-15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”</a:t>
                  </a:r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267744" y="2700209"/>
                  <a:ext cx="1512168" cy="1512168"/>
                </a:xfrm>
                <a:prstGeom prst="ellipse">
                  <a:avLst/>
                </a:prstGeom>
                <a:solidFill>
                  <a:srgbClr val="FF6E57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267744" y="3078249"/>
                  <a:ext cx="1512168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dirty="0" smtClean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Border</a:t>
                  </a:r>
                </a:p>
                <a:p>
                  <a:pPr marL="342900" indent="-342900" algn="ctr"/>
                  <a:r>
                    <a:rPr lang="en-US" altLang="ko-KR" sz="2400" b="1" dirty="0" smtClean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Follow</a:t>
                  </a:r>
                </a:p>
              </p:txBody>
            </p:sp>
            <p:sp>
              <p:nvSpPr>
                <p:cNvPr id="17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1560441" y="1979099"/>
                  <a:ext cx="2855468" cy="46166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spc="-15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“</a:t>
                  </a:r>
                  <a:r>
                    <a:rPr lang="ko-KR" altLang="en-US" sz="2400" b="1" spc="-15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물체 테두리 표시</a:t>
                  </a:r>
                  <a:r>
                    <a:rPr lang="en-US" altLang="ko-KR" sz="2400" b="1" spc="-15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목각파임B" pitchFamily="18" charset="-127"/>
                      <a:ea typeface="HY목각파임B" pitchFamily="18" charset="-127"/>
                      <a:cs typeface="함초롬돋움" panose="020B0604000101010101" pitchFamily="50" charset="-127"/>
                    </a:rPr>
                    <a:t>”</a:t>
                  </a:r>
                </a:p>
              </p:txBody>
            </p:sp>
            <p:sp>
              <p:nvSpPr>
                <p:cNvPr id="18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400092" y="3068957"/>
                  <a:ext cx="1512168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2400" b="1" dirty="0" smtClean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Tracking</a:t>
                  </a:r>
                </a:p>
                <a:p>
                  <a:pPr marL="342900" indent="-342900" algn="ctr"/>
                  <a:r>
                    <a:rPr lang="en-US" altLang="ko-KR" sz="2400" b="1" dirty="0" smtClean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Center</a:t>
                  </a:r>
                </a:p>
              </p:txBody>
            </p:sp>
            <p:sp>
              <p:nvSpPr>
                <p:cNvPr id="19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3707904" y="2742019"/>
                  <a:ext cx="1728192" cy="1323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8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한컴 윤체 B" panose="02020603020101020101" pitchFamily="18" charset="-127"/>
                      <a:ea typeface="한컴 윤체 B" panose="02020603020101020101" pitchFamily="18" charset="-127"/>
                    </a:rPr>
                    <a:t>+</a:t>
                  </a: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5039448" y="4019056"/>
            <a:ext cx="3202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영상의 버퍼의 범위 내의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5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255 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값을 가지는 모든 픽셀의 </a:t>
            </a:r>
            <a:r>
              <a:rPr lang="ko-KR" altLang="en-US" sz="2000" spc="-150" dirty="0" err="1" smtClean="0">
                <a:latin typeface="HY견고딕" pitchFamily="18" charset="-127"/>
                <a:ea typeface="HY견고딕" pitchFamily="18" charset="-127"/>
              </a:rPr>
              <a:t>좌표값을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더한 다음 픽셀수로 나누어  중심 좌표를  얻는다</a:t>
            </a:r>
            <a:r>
              <a:rPr lang="en-US" altLang="ko-KR" sz="2000" spc="-15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78" y="3919356"/>
            <a:ext cx="33503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spc="-150" dirty="0" err="1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관심점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주위에서 같은 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색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가진 </a:t>
            </a:r>
            <a:r>
              <a:rPr lang="ko-KR" altLang="en-US" sz="2000" spc="-15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경계점</a:t>
            </a:r>
            <a:r>
              <a:rPr lang="ko-KR" altLang="en-US" sz="2000" spc="-150" dirty="0" err="1"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찾는다</a:t>
            </a:r>
            <a:r>
              <a:rPr lang="en-US" altLang="ko-KR" sz="2000" spc="-15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50" dirty="0" err="1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관심점</a:t>
            </a:r>
            <a:r>
              <a:rPr lang="ko-KR" altLang="en-US" sz="2000" spc="-150" dirty="0" err="1" smtClean="0">
                <a:latin typeface="HY견고딕" pitchFamily="18" charset="-127"/>
                <a:ea typeface="HY견고딕" pitchFamily="18" charset="-127"/>
              </a:rPr>
              <a:t>의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주위를 돌다가 같은 밝기의 경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계를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만나면 </a:t>
            </a:r>
            <a:r>
              <a:rPr lang="ko-KR" altLang="en-US" sz="2000" spc="-150" dirty="0" smtClean="0">
                <a:latin typeface="HY견고딕" pitchFamily="18" charset="-127"/>
                <a:ea typeface="HY견고딕" pitchFamily="18" charset="-127"/>
              </a:rPr>
              <a:t>다음 추적할 점이 </a:t>
            </a:r>
            <a:r>
              <a:rPr lang="ko-KR" altLang="en-US" sz="2000" spc="-150" dirty="0">
                <a:latin typeface="HY견고딕" pitchFamily="18" charset="-127"/>
                <a:ea typeface="HY견고딕" pitchFamily="18" charset="-127"/>
              </a:rPr>
              <a:t>된다</a:t>
            </a:r>
            <a:r>
              <a:rPr lang="en-US" altLang="ko-KR" sz="2000" spc="-150" dirty="0"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2000" spc="-1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34080" y="305423"/>
            <a:ext cx="8244341" cy="55480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ko-KR" altLang="en-US" sz="4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rPr>
              <a:t>문제 인식 방법</a:t>
            </a:r>
            <a:endParaRPr lang="en-US" altLang="ko-KR" sz="4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213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Adobe 고딕 Std B</vt:lpstr>
      <vt:lpstr>HY견고딕</vt:lpstr>
      <vt:lpstr>HY목각파임B</vt:lpstr>
      <vt:lpstr>HY헤드라인M</vt:lpstr>
      <vt:lpstr>Nanum Gothic</vt:lpstr>
      <vt:lpstr>맑은 고딕</vt:lpstr>
      <vt:lpstr>한컴 소망 B</vt:lpstr>
      <vt:lpstr>한컴 윤체 B</vt:lpstr>
      <vt:lpstr>함초롬돋움</vt:lpstr>
      <vt:lpstr>Arial</vt:lpstr>
      <vt:lpstr>Calibri</vt:lpstr>
      <vt:lpstr>Office Theme</vt:lpstr>
      <vt:lpstr>System on Chip Robot War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도시배경 무료 피피티 템플릿</dc:title>
  <dc:creator>Microsoft Office User</dc:creator>
  <cp:lastModifiedBy>곽영경</cp:lastModifiedBy>
  <cp:revision>38</cp:revision>
  <dcterms:created xsi:type="dcterms:W3CDTF">2017-04-10T01:05:46Z</dcterms:created>
  <dcterms:modified xsi:type="dcterms:W3CDTF">2017-05-24T14:58:54Z</dcterms:modified>
</cp:coreProperties>
</file>