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  <p:sldId id="265" r:id="rId6"/>
    <p:sldId id="266" r:id="rId7"/>
    <p:sldId id="259" r:id="rId8"/>
    <p:sldId id="267" r:id="rId9"/>
    <p:sldId id="272" r:id="rId10"/>
    <p:sldId id="271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E5C3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197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72B-7A0F-4A56-839E-C1A8A8F48DB9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34B0-DB6B-4AB5-8BE3-181E8F4B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0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72B-7A0F-4A56-839E-C1A8A8F48DB9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34B0-DB6B-4AB5-8BE3-181E8F4B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2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72B-7A0F-4A56-839E-C1A8A8F48DB9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34B0-DB6B-4AB5-8BE3-181E8F4B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1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72B-7A0F-4A56-839E-C1A8A8F48DB9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34B0-DB6B-4AB5-8BE3-181E8F4B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7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72B-7A0F-4A56-839E-C1A8A8F48DB9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34B0-DB6B-4AB5-8BE3-181E8F4B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8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72B-7A0F-4A56-839E-C1A8A8F48DB9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34B0-DB6B-4AB5-8BE3-181E8F4B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7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72B-7A0F-4A56-839E-C1A8A8F48DB9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34B0-DB6B-4AB5-8BE3-181E8F4B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72B-7A0F-4A56-839E-C1A8A8F48DB9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34B0-DB6B-4AB5-8BE3-181E8F4B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9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72B-7A0F-4A56-839E-C1A8A8F48DB9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34B0-DB6B-4AB5-8BE3-181E8F4B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8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72B-7A0F-4A56-839E-C1A8A8F48DB9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34B0-DB6B-4AB5-8BE3-181E8F4B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6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72B-7A0F-4A56-839E-C1A8A8F48DB9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34B0-DB6B-4AB5-8BE3-181E8F4B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2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372B-7A0F-4A56-839E-C1A8A8F48DB9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34B0-DB6B-4AB5-8BE3-181E8F4B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1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Desktop/KakaoTalk_Video_20180613_1548_17_927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995" y="1659989"/>
            <a:ext cx="7803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rgbClr val="9A0000"/>
                </a:solidFill>
                <a:latin typeface="+mj-lt"/>
              </a:rPr>
              <a:t>스마트 정수기</a:t>
            </a:r>
            <a:endParaRPr lang="ko-KR" altLang="en-US" sz="8000" b="1" dirty="0">
              <a:solidFill>
                <a:srgbClr val="9A0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7483" y="3868616"/>
            <a:ext cx="6569612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2060"/>
                </a:solidFill>
                <a:latin typeface="+mj-lt"/>
              </a:rPr>
              <a:t>2014038053 </a:t>
            </a:r>
            <a:r>
              <a:rPr lang="ko-KR" altLang="en-US" sz="2400" b="1" dirty="0" smtClean="0">
                <a:solidFill>
                  <a:srgbClr val="002060"/>
                </a:solidFill>
                <a:latin typeface="+mj-lt"/>
              </a:rPr>
              <a:t>조승주</a:t>
            </a:r>
            <a:endParaRPr lang="en-US" altLang="ko-KR" sz="2400" b="1" dirty="0" smtClean="0">
              <a:solidFill>
                <a:srgbClr val="00206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2060"/>
                </a:solidFill>
                <a:latin typeface="+mj-lt"/>
              </a:rPr>
              <a:t>2014038117 </a:t>
            </a:r>
            <a:r>
              <a:rPr lang="ko-KR" altLang="en-US" sz="2400" b="1" dirty="0" smtClean="0">
                <a:solidFill>
                  <a:srgbClr val="002060"/>
                </a:solidFill>
                <a:latin typeface="+mj-lt"/>
              </a:rPr>
              <a:t>임민혁</a:t>
            </a:r>
            <a:endParaRPr lang="ko-KR" altLang="en-US" sz="2400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39505" y="2962330"/>
            <a:ext cx="696663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각 삼각형 7"/>
          <p:cNvSpPr/>
          <p:nvPr/>
        </p:nvSpPr>
        <p:spPr>
          <a:xfrm>
            <a:off x="-1" y="5978769"/>
            <a:ext cx="886265" cy="886265"/>
          </a:xfrm>
          <a:prstGeom prst="rtTriangle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7946" y="2743201"/>
            <a:ext cx="656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rgbClr val="9A0000"/>
                </a:solidFill>
                <a:latin typeface="+mj-lt"/>
              </a:rPr>
              <a:t>Q&amp;A</a:t>
            </a:r>
            <a:endParaRPr lang="ko-KR" altLang="en-US" sz="9600" b="1" dirty="0">
              <a:solidFill>
                <a:srgbClr val="9A0000"/>
              </a:solidFill>
              <a:latin typeface="+mj-lt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-1" y="5978769"/>
            <a:ext cx="886265" cy="886265"/>
          </a:xfrm>
          <a:prstGeom prst="rtTriangle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rot="10800000">
            <a:off x="11305735" y="0"/>
            <a:ext cx="886265" cy="886265"/>
          </a:xfrm>
          <a:prstGeom prst="rtTriangle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801244" y="4312861"/>
            <a:ext cx="2810170" cy="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6264" y="411071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srgbClr val="002060"/>
                </a:solidFill>
                <a:latin typeface="+mj-lt"/>
              </a:rPr>
              <a:t>질의 및 응답</a:t>
            </a:r>
            <a:endParaRPr lang="ko-KR" altLang="en-US" sz="2800" b="1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030" y="211016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6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4911" y="999885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7946" y="2743201"/>
            <a:ext cx="656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9A0000"/>
                </a:solidFill>
                <a:latin typeface="+mj-lt"/>
              </a:rPr>
              <a:t>감사합니다</a:t>
            </a:r>
            <a:endParaRPr lang="ko-KR" altLang="en-US" sz="5400" b="1" dirty="0">
              <a:solidFill>
                <a:srgbClr val="9A0000"/>
              </a:solidFill>
              <a:latin typeface="+mj-lt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-1" y="5978769"/>
            <a:ext cx="886265" cy="886265"/>
          </a:xfrm>
          <a:prstGeom prst="rtTriangle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rot="10800000">
            <a:off x="11305735" y="0"/>
            <a:ext cx="886265" cy="886265"/>
          </a:xfrm>
          <a:prstGeom prst="rtTriangle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953022" y="3689346"/>
            <a:ext cx="445945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20505" cy="685800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590843" y="196950"/>
            <a:ext cx="656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9A0000"/>
                </a:solidFill>
                <a:latin typeface="+mj-lt"/>
              </a:rPr>
              <a:t>CONTENTS</a:t>
            </a:r>
            <a:endParaRPr lang="ko-KR" altLang="en-US" sz="5400" b="1" dirty="0">
              <a:solidFill>
                <a:srgbClr val="9A0000"/>
              </a:solidFill>
              <a:latin typeface="+mj-lt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48639" y="980287"/>
            <a:ext cx="43429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19310" y="1252025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702191" y="2040894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42867" y="2643262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+mj-lt"/>
              </a:rPr>
              <a:t>사용 소자</a:t>
            </a:r>
            <a:endParaRPr lang="ko-KR" altLang="en-US" sz="2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9310" y="2291569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02191" y="3080438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8909" y="3732892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+mj-lt"/>
              </a:rPr>
              <a:t>작품 특징</a:t>
            </a:r>
            <a:endParaRPr lang="ko-KR" altLang="en-US" sz="2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9310" y="3381199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702191" y="4170068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19310" y="4492459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702191" y="5281328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2867" y="4808894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+mj-lt"/>
              </a:rPr>
              <a:t>동작 과정</a:t>
            </a:r>
            <a:endParaRPr lang="ko-KR" altLang="en-US" sz="2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42867" y="1574912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+mj-lt"/>
              </a:rPr>
              <a:t>동기 및 구상</a:t>
            </a:r>
            <a:endParaRPr lang="ko-KR" altLang="en-US" sz="2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3507" y="1232577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146388" y="2021446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87064" y="1549012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+mj-lt"/>
              </a:rPr>
              <a:t>역할 분담</a:t>
            </a:r>
            <a:endParaRPr lang="ko-KR" altLang="en-US" sz="2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87064" y="2678598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</a:rPr>
              <a:t>질의 및 응답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63507" y="2326905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6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146388" y="3115774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321" y="982886"/>
            <a:ext cx="1600200" cy="3267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0535" y="430403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srgbClr val="002060"/>
                </a:solidFill>
                <a:latin typeface="+mj-lt"/>
              </a:rPr>
              <a:t>동기 및 구상</a:t>
            </a:r>
            <a:endParaRPr lang="ko-KR" altLang="en-US" sz="2800" b="1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030" y="211016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04911" y="999885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77108" y="4357558"/>
            <a:ext cx="9678572" cy="19132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22694" y="4572751"/>
            <a:ext cx="8407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100" dirty="0" smtClean="0">
                <a:solidFill>
                  <a:schemeClr val="tx2">
                    <a:lumMod val="50000"/>
                  </a:schemeClr>
                </a:solidFill>
              </a:rPr>
              <a:t>평소 정수기를 이용할 때</a:t>
            </a:r>
            <a:r>
              <a:rPr lang="en-US" altLang="ko-KR" sz="2000" b="1" spc="1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b="1" spc="100" dirty="0" smtClean="0">
                <a:solidFill>
                  <a:schemeClr val="tx2">
                    <a:lumMod val="50000"/>
                  </a:schemeClr>
                </a:solidFill>
              </a:rPr>
              <a:t>물을 받는 시간 동안 틈틈이 다른 일을 할 수 있었으면 좋겠다는 생각과</a:t>
            </a:r>
            <a:r>
              <a:rPr lang="en-US" altLang="ko-KR" sz="2000" b="1" spc="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000" b="1" spc="100" dirty="0" smtClean="0">
                <a:solidFill>
                  <a:schemeClr val="tx2">
                    <a:lumMod val="50000"/>
                  </a:schemeClr>
                </a:solidFill>
              </a:rPr>
              <a:t>음식을 만들 때</a:t>
            </a:r>
            <a:r>
              <a:rPr lang="en-US" altLang="ko-KR" sz="2000" b="1" spc="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000" b="1" spc="100" dirty="0" smtClean="0">
                <a:solidFill>
                  <a:schemeClr val="tx2">
                    <a:lumMod val="50000"/>
                  </a:schemeClr>
                </a:solidFill>
              </a:rPr>
              <a:t>요구되는 정량의 물을 필요로 했었는데 이 때</a:t>
            </a:r>
            <a:r>
              <a:rPr lang="en-US" altLang="ko-KR" sz="2000" b="1" spc="100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000" b="1" spc="100" dirty="0" smtClean="0">
                <a:solidFill>
                  <a:schemeClr val="tx2">
                    <a:lumMod val="50000"/>
                  </a:schemeClr>
                </a:solidFill>
              </a:rPr>
              <a:t> 스마트 정수기를 구상하게 되었습니다</a:t>
            </a:r>
            <a:r>
              <a:rPr lang="en-US" altLang="ko-KR" sz="2000" b="1" spc="1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altLang="ko-KR" sz="2000" b="1" spc="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직각 삼각형 19"/>
          <p:cNvSpPr/>
          <p:nvPr/>
        </p:nvSpPr>
        <p:spPr>
          <a:xfrm>
            <a:off x="1477108" y="5676496"/>
            <a:ext cx="594269" cy="594269"/>
          </a:xfrm>
          <a:prstGeom prst="rtTriangle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 rot="10800000">
            <a:off x="10480431" y="4369888"/>
            <a:ext cx="675249" cy="692745"/>
          </a:xfrm>
          <a:prstGeom prst="rtTriangle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2030" y="211016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87155" y="999885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63" y="1157891"/>
            <a:ext cx="1138376" cy="76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16" y="2638601"/>
            <a:ext cx="1010952" cy="69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73" y="1781418"/>
            <a:ext cx="1032594" cy="69756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rcRect l="-180" t="15112" b="5689"/>
          <a:stretch/>
        </p:blipFill>
        <p:spPr>
          <a:xfrm>
            <a:off x="709788" y="5036469"/>
            <a:ext cx="1315300" cy="876846"/>
          </a:xfrm>
          <a:prstGeom prst="rect">
            <a:avLst/>
          </a:prstGeom>
          <a:effectLst/>
        </p:spPr>
      </p:pic>
      <p:sp>
        <p:nvSpPr>
          <p:cNvPr id="40" name="타원 39"/>
          <p:cNvSpPr/>
          <p:nvPr/>
        </p:nvSpPr>
        <p:spPr>
          <a:xfrm>
            <a:off x="301298" y="4395351"/>
            <a:ext cx="2012426" cy="2219857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963" y="2102297"/>
            <a:ext cx="1138376" cy="746716"/>
          </a:xfrm>
          <a:prstGeom prst="rect">
            <a:avLst/>
          </a:prstGeom>
          <a:effectLst/>
        </p:spPr>
      </p:pic>
      <p:sp>
        <p:nvSpPr>
          <p:cNvPr id="51" name="타원 50"/>
          <p:cNvSpPr/>
          <p:nvPr/>
        </p:nvSpPr>
        <p:spPr>
          <a:xfrm>
            <a:off x="7740315" y="666980"/>
            <a:ext cx="1954751" cy="2669181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09" y="1429290"/>
            <a:ext cx="3197439" cy="511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 flipV="1">
            <a:off x="2190507" y="4146884"/>
            <a:ext cx="1522953" cy="88958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0" idx="6"/>
          </p:cNvCxnSpPr>
          <p:nvPr/>
        </p:nvCxnSpPr>
        <p:spPr>
          <a:xfrm>
            <a:off x="2190507" y="2570014"/>
            <a:ext cx="1860125" cy="43984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5895473" y="2779553"/>
            <a:ext cx="1957137" cy="140175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587155" y="1429290"/>
            <a:ext cx="1603352" cy="2281447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73883" y="481234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srgbClr val="002060"/>
                </a:solidFill>
                <a:latin typeface="+mj-lt"/>
              </a:rPr>
              <a:t>사용 소자</a:t>
            </a:r>
            <a:endParaRPr lang="ko-KR" altLang="en-US" sz="2800" b="1" spc="-15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2371" y="4538603"/>
            <a:ext cx="2225693" cy="2070321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0888" y="4538603"/>
            <a:ext cx="2225693" cy="2070321"/>
          </a:xfrm>
          <a:prstGeom prst="rect">
            <a:avLst/>
          </a:prstGeom>
        </p:spPr>
      </p:pic>
      <p:cxnSp>
        <p:nvCxnSpPr>
          <p:cNvPr id="50" name="직선 화살표 연결선 49"/>
          <p:cNvCxnSpPr/>
          <p:nvPr/>
        </p:nvCxnSpPr>
        <p:spPr>
          <a:xfrm flipV="1">
            <a:off x="9022535" y="5208501"/>
            <a:ext cx="827319" cy="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8998471" y="6034670"/>
            <a:ext cx="808975" cy="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55217" y="3930288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rgbClr val="002060"/>
                </a:solidFill>
                <a:latin typeface="+mj-lt"/>
              </a:rPr>
              <a:t>USART </a:t>
            </a:r>
            <a:r>
              <a:rPr lang="ko-KR" altLang="en-US" sz="2800" b="1" spc="-150" dirty="0" smtClean="0">
                <a:solidFill>
                  <a:srgbClr val="002060"/>
                </a:solidFill>
                <a:latin typeface="+mj-lt"/>
              </a:rPr>
              <a:t>통신</a:t>
            </a:r>
            <a:endParaRPr lang="ko-KR" altLang="en-US" sz="2800" b="1" spc="-15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7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879124" y="1160101"/>
            <a:ext cx="2880000" cy="252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18223" y="1163625"/>
            <a:ext cx="288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3988" y="481234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srgbClr val="002060"/>
                </a:solidFill>
                <a:latin typeface="+mj-lt"/>
              </a:rPr>
              <a:t>작품 특징</a:t>
            </a:r>
            <a:endParaRPr lang="ko-KR" altLang="en-US" sz="2800" b="1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030" y="211016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87155" y="999885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4219203" y="1280416"/>
            <a:ext cx="28136" cy="504244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816613" y="3937015"/>
            <a:ext cx="3146145" cy="1580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816613" y="4508233"/>
            <a:ext cx="3146145" cy="1580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98075" y="4050664"/>
            <a:ext cx="355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rgbClr val="002060"/>
                </a:solidFill>
                <a:latin typeface="+mj-lt"/>
              </a:rPr>
              <a:t>7-Segment &amp; </a:t>
            </a:r>
            <a:r>
              <a:rPr lang="ko-KR" altLang="en-US" b="1" spc="-150" dirty="0" err="1" smtClean="0">
                <a:solidFill>
                  <a:srgbClr val="002060"/>
                </a:solidFill>
                <a:latin typeface="+mj-lt"/>
              </a:rPr>
              <a:t>푸시</a:t>
            </a:r>
            <a:r>
              <a:rPr lang="ko-KR" altLang="en-US" b="1" spc="-150" dirty="0" smtClean="0">
                <a:solidFill>
                  <a:srgbClr val="002060"/>
                </a:solidFill>
                <a:latin typeface="+mj-lt"/>
              </a:rPr>
              <a:t> 버튼</a:t>
            </a:r>
            <a:endParaRPr lang="ko-KR" altLang="en-US" b="1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98075" y="4702724"/>
            <a:ext cx="355198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푸시</a:t>
            </a: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버튼에서 원하는 용량을 입력 받고</a:t>
            </a:r>
            <a:r>
              <a:rPr lang="en-US" altLang="ko-KR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7-Segment</a:t>
            </a: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에</a:t>
            </a:r>
            <a:r>
              <a:rPr lang="en-US" altLang="ko-KR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총 용량을 표시해줍니다</a:t>
            </a:r>
            <a:r>
              <a:rPr lang="en-US" altLang="ko-KR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b="1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629" y="1725970"/>
            <a:ext cx="1872287" cy="112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직선 연결선 28"/>
          <p:cNvCxnSpPr/>
          <p:nvPr/>
        </p:nvCxnSpPr>
        <p:spPr>
          <a:xfrm>
            <a:off x="9225767" y="3997980"/>
            <a:ext cx="2267243" cy="1139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9225767" y="4519319"/>
            <a:ext cx="2267243" cy="1139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59652" y="4064290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rgbClr val="002060"/>
                </a:solidFill>
                <a:latin typeface="+mj-lt"/>
              </a:rPr>
              <a:t>모터 </a:t>
            </a:r>
            <a:r>
              <a:rPr lang="en-US" altLang="ko-KR" sz="2000" b="1" spc="-150" dirty="0" smtClean="0">
                <a:solidFill>
                  <a:srgbClr val="002060"/>
                </a:solidFill>
                <a:latin typeface="+mj-lt"/>
              </a:rPr>
              <a:t>&amp; </a:t>
            </a:r>
            <a:r>
              <a:rPr lang="ko-KR" altLang="en-US" sz="2000" b="1" spc="-150" dirty="0" err="1" smtClean="0">
                <a:solidFill>
                  <a:srgbClr val="002060"/>
                </a:solidFill>
                <a:latin typeface="+mj-lt"/>
              </a:rPr>
              <a:t>코크</a:t>
            </a:r>
            <a:endParaRPr lang="ko-KR" altLang="en-US" sz="2000" b="1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00597" y="4746201"/>
            <a:ext cx="329208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모터를 제어하여 </a:t>
            </a:r>
            <a:r>
              <a:rPr lang="ko-KR" altLang="en-US" b="1" spc="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코크를</a:t>
            </a: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여닫아 물의 양을 조절합니다</a:t>
            </a:r>
            <a:r>
              <a:rPr lang="en-US" altLang="ko-KR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b="1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11" y="2261372"/>
            <a:ext cx="635375" cy="6770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713" y="2261371"/>
            <a:ext cx="635375" cy="677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3911" y="2916870"/>
            <a:ext cx="22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50mL  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611895" y="1493431"/>
            <a:ext cx="1571103" cy="646309"/>
            <a:chOff x="2135399" y="1522914"/>
            <a:chExt cx="2045481" cy="69617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005" y="1523766"/>
              <a:ext cx="523875" cy="6953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2828" y="1522914"/>
              <a:ext cx="523875" cy="6953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6467" y="1522915"/>
              <a:ext cx="523875" cy="6953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5399" y="1522916"/>
              <a:ext cx="523875" cy="695325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696" y="1671604"/>
            <a:ext cx="863124" cy="6940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9182" y="2515537"/>
            <a:ext cx="656151" cy="605118"/>
          </a:xfrm>
          <a:prstGeom prst="rect">
            <a:avLst/>
          </a:prstGeom>
        </p:spPr>
      </p:pic>
      <p:pic>
        <p:nvPicPr>
          <p:cNvPr id="2050" name="Picture 2" descr="íë³´ (TEVO) íëí´ë¼ - DIY 3Díë¦°í° : 3Díë¦°í° ì¤í ì´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-4572000"/>
            <a:ext cx="2998800" cy="1800000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íë³´ (TEVO) íëí´ë¼ - DIY 3Díë¦°í° : 3Díë¦°í° ì¤í ì´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-4572000"/>
            <a:ext cx="29988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íë³´ (TEVO) íëí´ë¼ - DIY 3Díë¦°í° : 3Díë¦°í° ì¤í ì´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0" y="1147971"/>
            <a:ext cx="2880000" cy="2520000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연결선 36"/>
          <p:cNvCxnSpPr/>
          <p:nvPr/>
        </p:nvCxnSpPr>
        <p:spPr>
          <a:xfrm>
            <a:off x="640568" y="3937015"/>
            <a:ext cx="3146145" cy="1580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40568" y="4508233"/>
            <a:ext cx="3146145" cy="1580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2030" y="4050664"/>
            <a:ext cx="355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rgbClr val="002060"/>
                </a:solidFill>
                <a:latin typeface="+mj-lt"/>
              </a:rPr>
              <a:t>3D </a:t>
            </a:r>
            <a:r>
              <a:rPr lang="ko-KR" altLang="en-US" b="1" spc="-150" dirty="0" err="1" smtClean="0">
                <a:solidFill>
                  <a:srgbClr val="002060"/>
                </a:solidFill>
                <a:latin typeface="+mj-lt"/>
              </a:rPr>
              <a:t>프린팅</a:t>
            </a:r>
            <a:endParaRPr lang="ko-KR" altLang="en-US" b="1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2030" y="4702724"/>
            <a:ext cx="355198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소자의 위치와 배선을 고려하여</a:t>
            </a:r>
            <a:r>
              <a:rPr lang="en-US" altLang="ko-KR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3D</a:t>
            </a: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직접 디자인하고 </a:t>
            </a:r>
            <a:r>
              <a:rPr lang="ko-KR" altLang="en-US" b="1" spc="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프린팅</a:t>
            </a: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합니다</a:t>
            </a:r>
            <a:endParaRPr lang="ko-KR" altLang="en-US" b="1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8470360" y="1280416"/>
            <a:ext cx="28136" cy="504244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9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2030" y="211016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87155" y="999885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4271046" y="1280416"/>
            <a:ext cx="28136" cy="504244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8117819" y="1280416"/>
            <a:ext cx="28136" cy="504244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2031" y="4418628"/>
            <a:ext cx="3371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망고보드의 </a:t>
            </a:r>
            <a:r>
              <a:rPr lang="en-US" altLang="ko-KR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USART </a:t>
            </a: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통신을 사용하여 각 보드마다 세그먼트</a:t>
            </a:r>
            <a:r>
              <a:rPr lang="en-US" altLang="ko-KR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확인 버튼을 담당합니다</a:t>
            </a:r>
            <a:r>
              <a:rPr lang="en-US" altLang="ko-KR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b="1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028789" y="3716398"/>
            <a:ext cx="2267243" cy="1139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028789" y="4237737"/>
            <a:ext cx="2267243" cy="1139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62674" y="3782708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err="1" smtClean="0">
                <a:solidFill>
                  <a:srgbClr val="002060"/>
                </a:solidFill>
                <a:latin typeface="+mj-lt"/>
              </a:rPr>
              <a:t>피에조</a:t>
            </a:r>
            <a:r>
              <a:rPr lang="ko-KR" altLang="en-US" sz="2000" b="1" spc="-150" dirty="0" smtClean="0">
                <a:solidFill>
                  <a:srgbClr val="002060"/>
                </a:solidFill>
                <a:latin typeface="+mj-lt"/>
              </a:rPr>
              <a:t> 스피커</a:t>
            </a:r>
            <a:endParaRPr lang="ko-KR" altLang="en-US" sz="2000" b="1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62674" y="4430020"/>
            <a:ext cx="2799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물의 급수가 완료되면 </a:t>
            </a:r>
            <a:r>
              <a:rPr lang="ko-KR" altLang="en-US" b="1" spc="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피에조</a:t>
            </a: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스피커에서 소리를 내어 사용자에게 완료를 알립니다</a:t>
            </a:r>
            <a:r>
              <a:rPr lang="en-US" altLang="ko-KR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b="1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9024015" y="3700986"/>
            <a:ext cx="2267243" cy="1139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024015" y="4222325"/>
            <a:ext cx="2267243" cy="1139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57900" y="3767296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rgbClr val="002060"/>
                </a:solidFill>
                <a:latin typeface="+mj-lt"/>
              </a:rPr>
              <a:t>L E D</a:t>
            </a:r>
            <a:endParaRPr lang="ko-KR" altLang="en-US" sz="2000" b="1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57900" y="4414608"/>
            <a:ext cx="27994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LED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색에 따라 현재 정수기의 상태를 나타냅니다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439" y="1500107"/>
            <a:ext cx="3231167" cy="1882474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2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86" y="1500107"/>
            <a:ext cx="2998763" cy="179925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2313" y="1499365"/>
            <a:ext cx="2013476" cy="18000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26" name="그림 2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15" y="1500107"/>
            <a:ext cx="2069433" cy="1800000"/>
          </a:xfrm>
          <a:prstGeom prst="rect">
            <a:avLst/>
          </a:prstGeom>
          <a:effectLst>
            <a:softEdge rad="76200"/>
          </a:effectLst>
        </p:spPr>
      </p:pic>
      <p:cxnSp>
        <p:nvCxnSpPr>
          <p:cNvPr id="29" name="직선 연결선 28"/>
          <p:cNvCxnSpPr/>
          <p:nvPr/>
        </p:nvCxnSpPr>
        <p:spPr>
          <a:xfrm>
            <a:off x="959874" y="3716398"/>
            <a:ext cx="2267243" cy="1139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959874" y="4237737"/>
            <a:ext cx="2267243" cy="1139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3759" y="3782708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rgbClr val="002060"/>
                </a:solidFill>
                <a:latin typeface="+mj-lt"/>
              </a:rPr>
              <a:t>MANGO </a:t>
            </a:r>
            <a:r>
              <a:rPr lang="ko-KR" altLang="en-US" sz="2000" b="1" spc="-150" dirty="0" smtClean="0">
                <a:solidFill>
                  <a:srgbClr val="002060"/>
                </a:solidFill>
                <a:latin typeface="+mj-lt"/>
              </a:rPr>
              <a:t>보드</a:t>
            </a:r>
            <a:endParaRPr lang="ko-KR" altLang="en-US" sz="2000" b="1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3989" y="489256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srgbClr val="002060"/>
                </a:solidFill>
                <a:latin typeface="+mj-lt"/>
              </a:rPr>
              <a:t>작품 특징</a:t>
            </a:r>
            <a:endParaRPr lang="ko-KR" altLang="en-US" sz="2800" b="1" spc="-15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94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565" y="460134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srgbClr val="002060"/>
                </a:solidFill>
                <a:latin typeface="+mj-lt"/>
              </a:rPr>
              <a:t>동작 과정</a:t>
            </a:r>
            <a:endParaRPr lang="ko-KR" altLang="en-US" sz="2800" b="1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030" y="211016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4911" y="999885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0" y="6513342"/>
            <a:ext cx="12192000" cy="34465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604911" y="1594341"/>
            <a:ext cx="2265891" cy="105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물과 물통을 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전원 인가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52793" y="1594341"/>
            <a:ext cx="2265891" cy="105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원하는 물의 양을 망고보드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사전 설정</a:t>
            </a:r>
            <a:r>
              <a:rPr lang="en-US" altLang="ko-KR" sz="1600" dirty="0" smtClean="0"/>
              <a:t>, FND</a:t>
            </a:r>
            <a:r>
              <a:rPr lang="ko-KR" altLang="en-US" sz="1600" dirty="0" smtClean="0"/>
              <a:t>에 표시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98460" y="1594341"/>
            <a:ext cx="2265891" cy="105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망고보드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확인버튼을 통해 모터 작동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098460" y="4155090"/>
            <a:ext cx="2265891" cy="105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FND</a:t>
            </a:r>
            <a:r>
              <a:rPr lang="ko-KR" altLang="en-US" dirty="0" smtClean="0"/>
              <a:t>의 값에 따라 급수 시작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LED </a:t>
            </a:r>
            <a:r>
              <a:rPr lang="ko-KR" altLang="en-US" dirty="0" smtClean="0"/>
              <a:t>점멸</a:t>
            </a:r>
            <a:r>
              <a:rPr lang="en-US" altLang="ko-KR" dirty="0" smtClean="0"/>
              <a:t>/</a:t>
            </a:r>
            <a:r>
              <a:rPr lang="ko-KR" altLang="en-US" dirty="0" smtClean="0"/>
              <a:t>점등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52793" y="4155090"/>
            <a:ext cx="2265891" cy="105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급수 완료와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부저울림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4910" y="4155090"/>
            <a:ext cx="2265891" cy="105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사전 설정된 </a:t>
            </a:r>
            <a:r>
              <a:rPr lang="en-US" altLang="ko-KR" sz="1600" dirty="0" smtClean="0"/>
              <a:t>FND</a:t>
            </a:r>
          </a:p>
          <a:p>
            <a:pPr algn="ctr"/>
            <a:r>
              <a:rPr lang="ko-KR" altLang="en-US" sz="1600" dirty="0" smtClean="0"/>
              <a:t>표</a:t>
            </a:r>
            <a:r>
              <a:rPr lang="ko-KR" altLang="en-US" sz="1600" dirty="0"/>
              <a:t>시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3551597" y="1839038"/>
            <a:ext cx="618186" cy="5666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7799479" y="1839039"/>
            <a:ext cx="618186" cy="5666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10000544" y="3119414"/>
            <a:ext cx="618186" cy="5666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7799479" y="4399788"/>
            <a:ext cx="618186" cy="5666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3551596" y="4399789"/>
            <a:ext cx="618186" cy="5666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9405492">
            <a:off x="3210329" y="3119413"/>
            <a:ext cx="1300720" cy="5666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313" y="468155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srgbClr val="002060"/>
                </a:solidFill>
                <a:latin typeface="+mj-lt"/>
              </a:rPr>
              <a:t>역할분담</a:t>
            </a:r>
            <a:endParaRPr lang="ko-KR" altLang="en-US" sz="2800" b="1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030" y="211016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4911" y="999885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0" y="6513342"/>
            <a:ext cx="12192000" cy="34465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5595894" y="999885"/>
            <a:ext cx="0" cy="5161218"/>
          </a:xfrm>
          <a:prstGeom prst="line">
            <a:avLst/>
          </a:prstGeom>
          <a:ln w="158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37027" y="1371145"/>
            <a:ext cx="17043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조 승 주</a:t>
            </a:r>
            <a:endParaRPr lang="en-US" altLang="ko-KR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07193"/>
              </p:ext>
            </p:extLst>
          </p:nvPr>
        </p:nvGraphicFramePr>
        <p:xfrm>
          <a:off x="872197" y="2029771"/>
          <a:ext cx="4020645" cy="30955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20645"/>
              </a:tblGrid>
              <a:tr h="1021569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● 아이디어 제시</a:t>
                      </a:r>
                      <a:endParaRPr lang="ko-KR" altLang="en-US" dirty="0"/>
                    </a:p>
                  </a:txBody>
                  <a:tcPr/>
                </a:tc>
              </a:tr>
              <a:tr h="1038249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○ </a:t>
                      </a:r>
                      <a:r>
                        <a:rPr lang="en-US" altLang="ko-KR" baseline="0" dirty="0" smtClean="0"/>
                        <a:t>3D </a:t>
                      </a:r>
                      <a:r>
                        <a:rPr lang="ko-KR" altLang="en-US" baseline="0" dirty="0" smtClean="0"/>
                        <a:t>프린터 디자인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1035757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●</a:t>
                      </a:r>
                      <a:r>
                        <a:rPr lang="ko-KR" altLang="en-US" baseline="0" smtClean="0"/>
                        <a:t> </a:t>
                      </a:r>
                      <a:r>
                        <a:rPr lang="ko-KR" altLang="en-US" smtClean="0"/>
                        <a:t>아이디어 하드웨어 구현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395616" y="1371145"/>
            <a:ext cx="17043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임 민 혁</a:t>
            </a:r>
            <a:endParaRPr lang="en-US" altLang="ko-KR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99795"/>
              </p:ext>
            </p:extLst>
          </p:nvPr>
        </p:nvGraphicFramePr>
        <p:xfrm>
          <a:off x="6430786" y="2029771"/>
          <a:ext cx="4020645" cy="30955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20645"/>
              </a:tblGrid>
              <a:tr h="1021569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● 아이디어 소프트웨어 구현</a:t>
                      </a:r>
                      <a:endParaRPr lang="ko-KR" altLang="en-US" dirty="0"/>
                    </a:p>
                  </a:txBody>
                  <a:tcPr/>
                </a:tc>
              </a:tr>
              <a:tr h="1038249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○ 작품 마감</a:t>
                      </a:r>
                      <a:endParaRPr lang="ko-KR" altLang="en-US" dirty="0"/>
                    </a:p>
                  </a:txBody>
                  <a:tcPr/>
                </a:tc>
              </a:tr>
              <a:tr h="1035757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  <a:r>
                        <a:rPr lang="en-US" altLang="ko-KR" dirty="0" smtClean="0"/>
                        <a:t>PPT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발표자료 준비</a:t>
                      </a:r>
                      <a:endParaRPr lang="ko-KR" altLang="en-US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1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-1" y="5978769"/>
            <a:ext cx="886265" cy="886265"/>
          </a:xfrm>
          <a:prstGeom prst="rtTriangle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rot="10800000">
            <a:off x="11305735" y="0"/>
            <a:ext cx="886265" cy="886265"/>
          </a:xfrm>
          <a:prstGeom prst="rtTriangle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6263" y="411071"/>
            <a:ext cx="649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srgbClr val="002060"/>
                </a:solidFill>
                <a:latin typeface="+mj-lt"/>
              </a:rPr>
              <a:t>시연 연상 </a:t>
            </a:r>
            <a:r>
              <a:rPr lang="en-US" altLang="ko-KR" sz="2800" b="1" spc="-150" dirty="0" smtClean="0">
                <a:solidFill>
                  <a:srgbClr val="002060"/>
                </a:solidFill>
                <a:latin typeface="+mj-lt"/>
              </a:rPr>
              <a:t>– 150ml </a:t>
            </a:r>
            <a:r>
              <a:rPr lang="ko-KR" altLang="en-US" sz="2800" b="1" spc="-150" dirty="0" smtClean="0">
                <a:solidFill>
                  <a:srgbClr val="002060"/>
                </a:solidFill>
                <a:latin typeface="+mj-lt"/>
              </a:rPr>
              <a:t>정확히 급수하기</a:t>
            </a:r>
            <a:endParaRPr lang="ko-KR" altLang="en-US" sz="2800" b="1" spc="-1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030" y="211016"/>
            <a:ext cx="82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6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4911" y="999885"/>
            <a:ext cx="53457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이등변 삼각형 2">
            <a:hlinkClick r:id="rId2" action="ppaction://hlinkfile"/>
          </p:cNvPr>
          <p:cNvSpPr/>
          <p:nvPr/>
        </p:nvSpPr>
        <p:spPr>
          <a:xfrm rot="5400000">
            <a:off x="5269831" y="2630905"/>
            <a:ext cx="1535230" cy="13234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7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246</Words>
  <Application>Microsoft Office PowerPoint</Application>
  <PresentationFormat>사용자 지정</PresentationFormat>
  <Paragraphs>72</Paragraphs>
  <Slides>11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Linux</cp:lastModifiedBy>
  <cp:revision>51</cp:revision>
  <dcterms:created xsi:type="dcterms:W3CDTF">2014-10-13T12:45:18Z</dcterms:created>
  <dcterms:modified xsi:type="dcterms:W3CDTF">2018-06-20T06:48:50Z</dcterms:modified>
</cp:coreProperties>
</file>