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8" r:id="rId6"/>
    <p:sldId id="269" r:id="rId7"/>
    <p:sldId id="278" r:id="rId8"/>
    <p:sldId id="272" r:id="rId9"/>
    <p:sldId id="273" r:id="rId10"/>
    <p:sldId id="274" r:id="rId11"/>
    <p:sldId id="275" r:id="rId12"/>
    <p:sldId id="276" r:id="rId13"/>
    <p:sldId id="277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E02A-B091-4C31-A030-A19E8F329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E42D4-C662-44D4-AF6E-3AE4635C8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DFCD7-F3C6-4619-8CDC-235F1EB1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B8AE-3160-42EE-8D79-7AFA36F765A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26387-898C-4844-87E7-E70BBB04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25886-4A3C-479F-9265-225A3D9D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984AE-6924-4594-AF34-478D1E0D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18AD-D016-4808-8519-6108F731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4C9BE-F0A2-4654-9347-042382F88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3AED8-4AB1-4964-BC3E-6294A527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B8AE-3160-42EE-8D79-7AFA36F765A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86592-7F5D-40FE-8A9F-4E31111D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52A2A-798A-4DE4-BF96-39A75C58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984AE-6924-4594-AF34-478D1E0D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2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37D62-E170-42A6-9044-95E5D0589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04FEA-FB17-4B5C-BD4A-D9BD7B7CD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F7DA1-1F29-4E13-8C7F-98285ED1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B8AE-3160-42EE-8D79-7AFA36F765A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B2B3-A081-4CE7-99AF-72901AA5E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0CF22-8763-44B2-A2F5-D081765C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984AE-6924-4594-AF34-478D1E0D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8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BDD94-11F8-4865-9FCF-4E544D48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120C2-4A09-4911-A7F1-0E0D43673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58B8E-2560-495D-AB6C-F98381B3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B8AE-3160-42EE-8D79-7AFA36F765A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7EBD5-99CA-4237-8860-DFC5483D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7AA64-F955-4DD2-BA36-E1742D36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984AE-6924-4594-AF34-478D1E0D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2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21C2-72EB-4C19-825D-BB78580A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D4BDC-17EF-4B68-956A-CE312FD98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6A4B7-10C3-4991-8B04-5304B04A2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B8AE-3160-42EE-8D79-7AFA36F765A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E6AEB-8C80-4C29-AABE-BE81CE50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A0522-2D5A-4C24-95D2-7D52F377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984AE-6924-4594-AF34-478D1E0D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5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53BD-BBDF-4EE6-B62F-03C651F0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B1D40-A940-4F64-9CB2-0CFDCA40C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605E7-F61E-4B85-A10F-AB4640045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B78D5-07DB-4E16-94E1-4CD6BBC9E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B8AE-3160-42EE-8D79-7AFA36F765A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B13E5-881C-4098-BEAC-60638C59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FFC4A-11B0-46D9-8849-0267522E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984AE-6924-4594-AF34-478D1E0D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4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3A473-A3D7-4444-9D96-3E2FB364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17C75-9380-4239-9318-E44174A45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0956D-0878-4D12-BBE6-0E58C3213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D7950-B274-4D8F-AD15-8818EB6B1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B2434-5505-4F20-B9D2-6F48102E3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9C6AC9-404B-4D6D-92CF-8ACC3D9C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B8AE-3160-42EE-8D79-7AFA36F765A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F4738E-8C22-47E8-AFE4-20EBBC6F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274868-D35B-42F9-AB50-B38218BB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984AE-6924-4594-AF34-478D1E0D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9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0615-6470-499E-A18B-F013B85B4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C2A09-E306-494A-AF0B-612501EC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B8AE-3160-42EE-8D79-7AFA36F765A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F1746-FD4E-4984-B6A2-BD686EC7F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8A852-5D61-47AB-B884-0296CC9F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984AE-6924-4594-AF34-478D1E0D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1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0C3570-FC04-4F2D-81FA-159D95F0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B8AE-3160-42EE-8D79-7AFA36F765A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DE58F-031E-4F6F-9615-C9E1EBE1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CCC7C-86C5-476C-8DE6-8FD457EB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984AE-6924-4594-AF34-478D1E0D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3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5F35-5E4A-4B09-9F2D-37E0EEF32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40017-A49F-486D-BB31-99E4D5E0F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D40A2-18FC-4E26-A841-584881BD1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EBAD0-DFE9-4314-897B-68CE4DBB8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B8AE-3160-42EE-8D79-7AFA36F765A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F1073-EE55-4B04-AA95-8A0A21545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C3C83-B711-4A23-AE4C-5023E091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984AE-6924-4594-AF34-478D1E0D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DA71-B5CC-425A-AA69-F2AC84920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42449-1007-47B3-A4ED-365D5F041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81E20-4B5C-4D43-A13C-07718AA93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ECC78-E67F-4786-B8DB-34524FE75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B8AE-3160-42EE-8D79-7AFA36F765A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6CCD5-E904-403E-97C7-92A8B432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84390-781E-40BD-B2C4-E8BB760A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984AE-6924-4594-AF34-478D1E0D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5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95DC2-DEE4-46CE-B9E1-E18712FCD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48EF3-4FF2-4E06-9746-F6A8C315D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9401A-5CA2-4752-B8C5-DCAEEEB28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BB8AE-3160-42EE-8D79-7AFA36F765A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93D38-8C58-4F36-9C04-3572D0AB8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14D1F-3255-40B3-90E8-1DF2125D5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984AE-6924-4594-AF34-478D1E0D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5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E624DBBC-12EE-49F2-9C0C-CE11F81C89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0" t="71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AE9CF95-824A-42DF-B0A4-70607D93F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9829" y="5160416"/>
            <a:ext cx="9144000" cy="46333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Wild Spear Logo Presentation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CC4982-764D-49E5-AF8D-1572BDFE2AAB}"/>
              </a:ext>
            </a:extLst>
          </p:cNvPr>
          <p:cNvCxnSpPr/>
          <p:nvPr/>
        </p:nvCxnSpPr>
        <p:spPr>
          <a:xfrm>
            <a:off x="3692769" y="5019736"/>
            <a:ext cx="55039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C71E1B8-D501-44C9-8788-DCF73593C4E2}"/>
              </a:ext>
            </a:extLst>
          </p:cNvPr>
          <p:cNvCxnSpPr/>
          <p:nvPr/>
        </p:nvCxnSpPr>
        <p:spPr>
          <a:xfrm>
            <a:off x="3704489" y="5699670"/>
            <a:ext cx="55039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55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B87A15-7169-41CF-A760-2773CDCD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795" y="268722"/>
            <a:ext cx="1657835" cy="50579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D4EEE0F5-3D64-43CE-A0F5-9B870969E226}"/>
              </a:ext>
            </a:extLst>
          </p:cNvPr>
          <p:cNvSpPr txBox="1">
            <a:spLocks/>
          </p:cNvSpPr>
          <p:nvPr/>
        </p:nvSpPr>
        <p:spPr>
          <a:xfrm>
            <a:off x="722891" y="268722"/>
            <a:ext cx="9144000" cy="463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Logo Option – 4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9EFDD-0350-420D-9472-773A3AA9A5E6}"/>
              </a:ext>
            </a:extLst>
          </p:cNvPr>
          <p:cNvSpPr txBox="1"/>
          <p:nvPr/>
        </p:nvSpPr>
        <p:spPr>
          <a:xfrm>
            <a:off x="4049491" y="6002002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7AD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“Explore the world with Wild Spear”</a:t>
            </a:r>
            <a:endParaRPr lang="en-US" dirty="0">
              <a:solidFill>
                <a:srgbClr val="0067AD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DBB5FA-C317-4004-8694-E99F9B131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656" y="2117605"/>
            <a:ext cx="9281885" cy="208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81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B87A15-7169-41CF-A760-2773CDCD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795" y="268722"/>
            <a:ext cx="1657835" cy="50579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D4EEE0F5-3D64-43CE-A0F5-9B870969E226}"/>
              </a:ext>
            </a:extLst>
          </p:cNvPr>
          <p:cNvSpPr txBox="1">
            <a:spLocks/>
          </p:cNvSpPr>
          <p:nvPr/>
        </p:nvSpPr>
        <p:spPr>
          <a:xfrm>
            <a:off x="722891" y="268722"/>
            <a:ext cx="9144000" cy="463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Logo Option – 3  </a:t>
            </a:r>
            <a:r>
              <a:rPr lang="en-US" b="1" dirty="0">
                <a:solidFill>
                  <a:srgbClr val="0067AD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“Flying around the world”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B66F976-135D-4975-839C-21934D33EE39}"/>
              </a:ext>
            </a:extLst>
          </p:cNvPr>
          <p:cNvSpPr txBox="1">
            <a:spLocks/>
          </p:cNvSpPr>
          <p:nvPr/>
        </p:nvSpPr>
        <p:spPr>
          <a:xfrm>
            <a:off x="722891" y="3864407"/>
            <a:ext cx="10584017" cy="2570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Feel / Proposition 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Friendly, Inspirational, Classy, Modern, Trustworthy.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Theme 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Concept "fly all around the world"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Parachute- travel, joy, holiday, traveling together, fun, new, exciting, flying etc.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World graphic on parachute- travel all around the "world"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D533125D-0484-411B-88D8-2BDC97CDC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1" y="1304925"/>
            <a:ext cx="4105114" cy="1977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C6EDFE-DEEA-47EE-B1C9-7B4379A93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293" y="1729635"/>
            <a:ext cx="1937814" cy="4350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24D8A0-F0A7-4E37-89CA-6831C628F502}"/>
              </a:ext>
            </a:extLst>
          </p:cNvPr>
          <p:cNvSpPr/>
          <p:nvPr/>
        </p:nvSpPr>
        <p:spPr>
          <a:xfrm>
            <a:off x="7557495" y="2319463"/>
            <a:ext cx="2654300" cy="6176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D24248-098C-411A-99C2-9AB4AD91E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293" y="2410785"/>
            <a:ext cx="1937814" cy="43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25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B87A15-7169-41CF-A760-2773CDCD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795" y="268722"/>
            <a:ext cx="1657835" cy="50579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D4EEE0F5-3D64-43CE-A0F5-9B870969E226}"/>
              </a:ext>
            </a:extLst>
          </p:cNvPr>
          <p:cNvSpPr txBox="1">
            <a:spLocks/>
          </p:cNvSpPr>
          <p:nvPr/>
        </p:nvSpPr>
        <p:spPr>
          <a:xfrm>
            <a:off x="722891" y="268722"/>
            <a:ext cx="9144000" cy="463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Logo Option – 4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A3857A8-7E01-4EBB-B299-508329C03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90" y="1209895"/>
            <a:ext cx="6889618" cy="4351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5966CB-BEDA-4968-9C29-2EF6E9C0E43E}"/>
              </a:ext>
            </a:extLst>
          </p:cNvPr>
          <p:cNvSpPr txBox="1"/>
          <p:nvPr/>
        </p:nvSpPr>
        <p:spPr>
          <a:xfrm>
            <a:off x="4113735" y="6039071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7AD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Explore the world with Wild Spear</a:t>
            </a:r>
            <a:endParaRPr lang="en-US" dirty="0">
              <a:solidFill>
                <a:srgbClr val="0067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331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B87A15-7169-41CF-A760-2773CDCD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795" y="268722"/>
            <a:ext cx="1657835" cy="50579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D4EEE0F5-3D64-43CE-A0F5-9B870969E226}"/>
              </a:ext>
            </a:extLst>
          </p:cNvPr>
          <p:cNvSpPr txBox="1">
            <a:spLocks/>
          </p:cNvSpPr>
          <p:nvPr/>
        </p:nvSpPr>
        <p:spPr>
          <a:xfrm>
            <a:off x="722891" y="268722"/>
            <a:ext cx="9144000" cy="463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Logo Option – 3  </a:t>
            </a:r>
            <a:r>
              <a:rPr lang="en-US" b="1" dirty="0">
                <a:solidFill>
                  <a:srgbClr val="0067AD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“Gypsy Soul”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B66F976-135D-4975-839C-21934D33EE39}"/>
              </a:ext>
            </a:extLst>
          </p:cNvPr>
          <p:cNvSpPr txBox="1">
            <a:spLocks/>
          </p:cNvSpPr>
          <p:nvPr/>
        </p:nvSpPr>
        <p:spPr>
          <a:xfrm>
            <a:off x="722891" y="4051912"/>
            <a:ext cx="10584017" cy="25701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Feel / Proposition 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Friendly, Social, Gypsy Soul, Travel freaky, Inner Desires, Searching for something new, Traveler, Quest, Fun Adventure,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Minimaalistic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Theme 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This Logo best fits for the name &amp; theme of the Company. As proposed, gypsy soul is the one who always wants to find new things/Places in his life. The logo represents an imaginary character that is turned back wearing a travel bag and looking for something new &amp; Exciting.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099F41E-D391-4462-93B3-882FE542F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91" y="1241425"/>
            <a:ext cx="3643438" cy="23011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E0443F-43AD-4E1D-994C-B249149E3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456" y="1637534"/>
            <a:ext cx="546539" cy="7256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23A30D-3160-4CC0-BAFC-B85DB542CC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627" y="2042839"/>
            <a:ext cx="3905466" cy="125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23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FBA051-C148-497F-BC08-3DD203664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173" y="5633256"/>
            <a:ext cx="2288342" cy="6981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858584-659E-4CA2-B80B-73F479B68F4F}"/>
              </a:ext>
            </a:extLst>
          </p:cNvPr>
          <p:cNvSpPr txBox="1"/>
          <p:nvPr/>
        </p:nvSpPr>
        <p:spPr>
          <a:xfrm>
            <a:off x="3817818" y="2743201"/>
            <a:ext cx="42170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4096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C2791A9-9E9E-4E7D-A2B2-E59256838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639" y="2340283"/>
            <a:ext cx="9222301" cy="21527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0EA528-9BA1-4B08-8393-6AC81CD6C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1795" y="268722"/>
            <a:ext cx="1657835" cy="505798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F967E1EE-F406-42DD-857B-CC91ED485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891" y="268722"/>
            <a:ext cx="9144000" cy="46333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Logo Option – 1</a:t>
            </a:r>
            <a:endParaRPr lang="en-US" dirty="0">
              <a:solidFill>
                <a:srgbClr val="0067AD"/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A63A5-5E28-438B-9F64-5DDDB5B759B8}"/>
              </a:ext>
            </a:extLst>
          </p:cNvPr>
          <p:cNvSpPr txBox="1"/>
          <p:nvPr/>
        </p:nvSpPr>
        <p:spPr>
          <a:xfrm>
            <a:off x="4890002" y="5916562"/>
            <a:ext cx="218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7AD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TRAVEL BUDDIES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49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AE9CF95-824A-42DF-B0A4-70607D93F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891" y="3602038"/>
            <a:ext cx="10584017" cy="2570162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Feel / Proposition 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Fun, Social, Holiday, Online, Travel, Modern</a:t>
            </a: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algn="l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Theme 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“W” in the first part of the logo is redesigned for representing and optimizing the concept of “Travel Buddies”</a:t>
            </a: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First part of the W &amp; the second part of the W represents the hands of two travelers holding each other’s hands.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066B2ED-75EC-42EE-B03D-18F67C89B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795" y="268722"/>
            <a:ext cx="1657835" cy="505798"/>
          </a:xfrm>
          <a:prstGeom prst="rect">
            <a:avLst/>
          </a:prstGeo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3C95C92C-2F91-4C73-AFC0-3B1406688573}"/>
              </a:ext>
            </a:extLst>
          </p:cNvPr>
          <p:cNvSpPr txBox="1">
            <a:spLocks/>
          </p:cNvSpPr>
          <p:nvPr/>
        </p:nvSpPr>
        <p:spPr>
          <a:xfrm>
            <a:off x="722891" y="268722"/>
            <a:ext cx="9144000" cy="463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Logo Option – 1 </a:t>
            </a:r>
            <a:r>
              <a:rPr lang="en-US" b="1" dirty="0">
                <a:solidFill>
                  <a:srgbClr val="0067AD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“TRAVEL BUDDIES”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86E1CBA-6BD1-4044-8D2E-7DCEFB943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1" y="1557402"/>
            <a:ext cx="5405389" cy="126175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F7A73F8-D45A-4F60-96B6-AC1A0E1D7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876" y="1251735"/>
            <a:ext cx="1371671" cy="108109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F99F30E-5242-4359-9617-A6E7E018E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280" y="1558785"/>
            <a:ext cx="1511900" cy="35291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4C5B4EA-A04F-4B30-86A3-4CDC821BF3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544" y="2377300"/>
            <a:ext cx="1144165" cy="83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9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C85DE0-080E-4DD2-B7B8-3405DABDB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06" y="1741020"/>
            <a:ext cx="9603388" cy="37219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B87A15-7169-41CF-A760-2773CDCD3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1795" y="268722"/>
            <a:ext cx="1657835" cy="505798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C38E35B-FEBE-4A4D-9935-88A9BCF852E8}"/>
              </a:ext>
            </a:extLst>
          </p:cNvPr>
          <p:cNvSpPr txBox="1">
            <a:spLocks/>
          </p:cNvSpPr>
          <p:nvPr/>
        </p:nvSpPr>
        <p:spPr>
          <a:xfrm>
            <a:off x="722891" y="268722"/>
            <a:ext cx="9144000" cy="463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Logo Option – 2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038BAE-44E8-40B5-93C6-B7747D34B1E5}"/>
              </a:ext>
            </a:extLst>
          </p:cNvPr>
          <p:cNvSpPr txBox="1"/>
          <p:nvPr/>
        </p:nvSpPr>
        <p:spPr>
          <a:xfrm>
            <a:off x="4052267" y="6060136"/>
            <a:ext cx="408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7AD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Adventure - Travel – Life (Travel Club)</a:t>
            </a:r>
            <a:endParaRPr lang="en-US" dirty="0">
              <a:solidFill>
                <a:srgbClr val="0067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5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B87A15-7169-41CF-A760-2773CDCD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795" y="268722"/>
            <a:ext cx="1657835" cy="50579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D4EEE0F5-3D64-43CE-A0F5-9B870969E226}"/>
              </a:ext>
            </a:extLst>
          </p:cNvPr>
          <p:cNvSpPr txBox="1">
            <a:spLocks/>
          </p:cNvSpPr>
          <p:nvPr/>
        </p:nvSpPr>
        <p:spPr>
          <a:xfrm>
            <a:off x="722891" y="268722"/>
            <a:ext cx="9144000" cy="463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Logo Option – 2  </a:t>
            </a:r>
            <a:r>
              <a:rPr lang="en-US" b="1" dirty="0">
                <a:solidFill>
                  <a:srgbClr val="0067AD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“Adventure - Travel – Life (Travel Club)”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810C6E-1284-4447-BC7E-B14F05DB0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1" y="1250759"/>
            <a:ext cx="5405389" cy="2094946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FB66F976-135D-4975-839C-21934D33EE39}"/>
              </a:ext>
            </a:extLst>
          </p:cNvPr>
          <p:cNvSpPr txBox="1">
            <a:spLocks/>
          </p:cNvSpPr>
          <p:nvPr/>
        </p:nvSpPr>
        <p:spPr>
          <a:xfrm>
            <a:off x="722891" y="3864407"/>
            <a:ext cx="10584017" cy="2570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Feel /proposition 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Travel Culture, Retro/Vintage, Travel Club, Community, Inspiration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Theme 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This option is dealt with a retro/ vintage style logo as retro is the metaphor for Travel culture. It depicts great depth and aesthetic value to the company and represents Wild spear as a new “Travel Culture” emerging in India.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1A6654B-8421-4D84-9F9D-3AD77A7A6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20" y="1396415"/>
            <a:ext cx="1587770" cy="61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B87A15-7169-41CF-A760-2773CDCD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795" y="268722"/>
            <a:ext cx="1657835" cy="505798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C38E35B-FEBE-4A4D-9935-88A9BCF852E8}"/>
              </a:ext>
            </a:extLst>
          </p:cNvPr>
          <p:cNvSpPr txBox="1">
            <a:spLocks/>
          </p:cNvSpPr>
          <p:nvPr/>
        </p:nvSpPr>
        <p:spPr>
          <a:xfrm>
            <a:off x="722891" y="268722"/>
            <a:ext cx="9144000" cy="463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Logo Option – 2  </a:t>
            </a:r>
            <a:r>
              <a:rPr lang="en-US" b="1" dirty="0">
                <a:solidFill>
                  <a:srgbClr val="0067AD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“Adventure - Travel – Life (Travel Club)”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B4E07C-FAFE-46AA-AB80-AD8EC31D3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91" y="1385299"/>
            <a:ext cx="6418927" cy="2502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494714-6707-4BB5-AFF5-758ECED834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402" y="3018307"/>
            <a:ext cx="2471228" cy="8690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E1A98B-C5DE-4F19-83AD-0449D9DE0C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566" y="3985062"/>
            <a:ext cx="6833064" cy="24030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85C074-D71F-4BF3-8648-3AD7439DB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67" y="4216400"/>
            <a:ext cx="2704047" cy="10540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3B9B52-5673-455A-B034-F8D8A9C551E0}"/>
              </a:ext>
            </a:extLst>
          </p:cNvPr>
          <p:cNvSpPr txBox="1"/>
          <p:nvPr/>
        </p:nvSpPr>
        <p:spPr>
          <a:xfrm>
            <a:off x="1888621" y="601876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7AD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Other Options</a:t>
            </a:r>
            <a:endParaRPr lang="en-US" dirty="0">
              <a:solidFill>
                <a:srgbClr val="0067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9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B87A15-7169-41CF-A760-2773CDCD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795" y="268722"/>
            <a:ext cx="1657835" cy="505798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C38E35B-FEBE-4A4D-9935-88A9BCF852E8}"/>
              </a:ext>
            </a:extLst>
          </p:cNvPr>
          <p:cNvSpPr txBox="1">
            <a:spLocks/>
          </p:cNvSpPr>
          <p:nvPr/>
        </p:nvSpPr>
        <p:spPr>
          <a:xfrm>
            <a:off x="722891" y="268722"/>
            <a:ext cx="9144000" cy="463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Logo Option – 2  </a:t>
            </a:r>
            <a:r>
              <a:rPr lang="en-US" b="1" dirty="0">
                <a:solidFill>
                  <a:srgbClr val="0067AD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“Adventure - Travel – Life (Travel Club)”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3B9B52-5673-455A-B034-F8D8A9C551E0}"/>
              </a:ext>
            </a:extLst>
          </p:cNvPr>
          <p:cNvSpPr txBox="1"/>
          <p:nvPr/>
        </p:nvSpPr>
        <p:spPr>
          <a:xfrm>
            <a:off x="1089505" y="565884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7AD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Other Options</a:t>
            </a:r>
            <a:endParaRPr lang="en-US" dirty="0">
              <a:solidFill>
                <a:srgbClr val="0067AD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891DB7-082A-47A2-87A1-AAE11FB1A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34" y="1491809"/>
            <a:ext cx="8752294" cy="18419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AFE91D-B0D1-4CD4-83F1-31A47239E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598" y="4001590"/>
            <a:ext cx="3010586" cy="18419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0A7581-5569-4C2A-8978-4D91966754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725" y="3811047"/>
            <a:ext cx="2210304" cy="203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30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B87A15-7169-41CF-A760-2773CDCD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795" y="268722"/>
            <a:ext cx="1657835" cy="50579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D4EEE0F5-3D64-43CE-A0F5-9B870969E226}"/>
              </a:ext>
            </a:extLst>
          </p:cNvPr>
          <p:cNvSpPr txBox="1">
            <a:spLocks/>
          </p:cNvSpPr>
          <p:nvPr/>
        </p:nvSpPr>
        <p:spPr>
          <a:xfrm>
            <a:off x="722891" y="268722"/>
            <a:ext cx="9144000" cy="463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Logo Option – 3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E2A8916-589F-4988-A747-9C7279F6E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54" y="1201892"/>
            <a:ext cx="4155887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11F7EF-22D1-4246-BF11-715D81C55F5A}"/>
              </a:ext>
            </a:extLst>
          </p:cNvPr>
          <p:cNvSpPr txBox="1"/>
          <p:nvPr/>
        </p:nvSpPr>
        <p:spPr>
          <a:xfrm>
            <a:off x="3449456" y="6023065"/>
            <a:ext cx="442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7AD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Negative space Logo – Inspiring to Travel</a:t>
            </a:r>
            <a:endParaRPr lang="en-US" dirty="0">
              <a:solidFill>
                <a:srgbClr val="0067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457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B87A15-7169-41CF-A760-2773CDCD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795" y="268722"/>
            <a:ext cx="1657835" cy="50579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D4EEE0F5-3D64-43CE-A0F5-9B870969E226}"/>
              </a:ext>
            </a:extLst>
          </p:cNvPr>
          <p:cNvSpPr txBox="1">
            <a:spLocks/>
          </p:cNvSpPr>
          <p:nvPr/>
        </p:nvSpPr>
        <p:spPr>
          <a:xfrm>
            <a:off x="722891" y="268722"/>
            <a:ext cx="9144000" cy="463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Logo Option – 3  </a:t>
            </a:r>
            <a:r>
              <a:rPr lang="en-US" b="1" dirty="0">
                <a:solidFill>
                  <a:srgbClr val="0067AD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“Negative space Logo – Inspiring to Travel”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B66F976-135D-4975-839C-21934D33EE39}"/>
              </a:ext>
            </a:extLst>
          </p:cNvPr>
          <p:cNvSpPr txBox="1">
            <a:spLocks/>
          </p:cNvSpPr>
          <p:nvPr/>
        </p:nvSpPr>
        <p:spPr>
          <a:xfrm>
            <a:off x="722891" y="3864407"/>
            <a:ext cx="10584017" cy="2570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Feel / Proposition 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Friendly, Inspirational, Classy, Modern, Trustworthy.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Theme 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This option is dealt with a retro/ vintage style logo as retro is the metaphor for Travel culture. It depicts great depth and aesthetic value to the company and represents Wild spear as a new “Travel Culture” emerging in India.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0BEC4A0-1011-4ADD-BD56-96CC482F8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313" y="1093192"/>
            <a:ext cx="2090688" cy="2189013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73EA0C4-C626-429F-99BC-A7ACAB77C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732" y="1592748"/>
            <a:ext cx="744487" cy="779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8F4B6CB-0940-454B-9874-92EF1D914A59}"/>
              </a:ext>
            </a:extLst>
          </p:cNvPr>
          <p:cNvSpPr/>
          <p:nvPr/>
        </p:nvSpPr>
        <p:spPr>
          <a:xfrm>
            <a:off x="9347640" y="1497762"/>
            <a:ext cx="1031144" cy="9789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DADDDA13-3015-4EFE-93FE-708A8D47C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647" y="1592748"/>
            <a:ext cx="744487" cy="779500"/>
          </a:xfrm>
          <a:prstGeom prst="rect">
            <a:avLst/>
          </a:prstGeom>
        </p:spPr>
      </p:pic>
      <p:sp>
        <p:nvSpPr>
          <p:cNvPr id="3" name="Callout: Line 2">
            <a:extLst>
              <a:ext uri="{FF2B5EF4-FFF2-40B4-BE49-F238E27FC236}">
                <a16:creationId xmlns:a16="http://schemas.microsoft.com/office/drawing/2014/main" id="{83BC4602-7EDB-457F-BB9B-C0FCA2BA632A}"/>
              </a:ext>
            </a:extLst>
          </p:cNvPr>
          <p:cNvSpPr/>
          <p:nvPr/>
        </p:nvSpPr>
        <p:spPr>
          <a:xfrm>
            <a:off x="4130493" y="2372248"/>
            <a:ext cx="3126260" cy="777924"/>
          </a:xfrm>
          <a:prstGeom prst="borderCallout1">
            <a:avLst>
              <a:gd name="adj1" fmla="val 2446"/>
              <a:gd name="adj2" fmla="val -33"/>
              <a:gd name="adj3" fmla="val -20109"/>
              <a:gd name="adj4" fmla="val -33985"/>
            </a:avLst>
          </a:prstGeom>
          <a:solidFill>
            <a:srgbClr val="0067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Shape filled with Orange is representing wild spear’s “</a:t>
            </a:r>
            <a:r>
              <a:rPr lang="en-US" b="1" dirty="0"/>
              <a:t>W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886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457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Adobe Gothic Std 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Partha Saradhi Reddy Devarapalli</dc:creator>
  <cp:lastModifiedBy>Partha Saradhi Reddy Devarapalli</cp:lastModifiedBy>
  <cp:revision>92</cp:revision>
  <dcterms:created xsi:type="dcterms:W3CDTF">2017-07-16T09:47:37Z</dcterms:created>
  <dcterms:modified xsi:type="dcterms:W3CDTF">2017-07-16T18:50:55Z</dcterms:modified>
</cp:coreProperties>
</file>