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95"/>
  </p:notesMasterIdLst>
  <p:handoutMasterIdLst>
    <p:handoutMasterId r:id="rId96"/>
  </p:handoutMasterIdLst>
  <p:sldIdLst>
    <p:sldId id="1750" r:id="rId3"/>
    <p:sldId id="1872" r:id="rId4"/>
    <p:sldId id="1873" r:id="rId5"/>
    <p:sldId id="1874" r:id="rId6"/>
    <p:sldId id="1877" r:id="rId7"/>
    <p:sldId id="1876" r:id="rId8"/>
    <p:sldId id="1769" r:id="rId9"/>
    <p:sldId id="1818" r:id="rId10"/>
    <p:sldId id="1738" r:id="rId11"/>
    <p:sldId id="1741" r:id="rId12"/>
    <p:sldId id="1742" r:id="rId13"/>
    <p:sldId id="1844" r:id="rId14"/>
    <p:sldId id="1852" r:id="rId15"/>
    <p:sldId id="1840" r:id="rId16"/>
    <p:sldId id="1744" r:id="rId17"/>
    <p:sldId id="1745" r:id="rId18"/>
    <p:sldId id="1746" r:id="rId19"/>
    <p:sldId id="1747" r:id="rId20"/>
    <p:sldId id="1748" r:id="rId21"/>
    <p:sldId id="1749" r:id="rId22"/>
    <p:sldId id="1751" r:id="rId23"/>
    <p:sldId id="1752" r:id="rId24"/>
    <p:sldId id="1753" r:id="rId25"/>
    <p:sldId id="1754" r:id="rId26"/>
    <p:sldId id="1846" r:id="rId27"/>
    <p:sldId id="1755" r:id="rId28"/>
    <p:sldId id="1855" r:id="rId29"/>
    <p:sldId id="1856" r:id="rId30"/>
    <p:sldId id="1857" r:id="rId31"/>
    <p:sldId id="1768" r:id="rId32"/>
    <p:sldId id="1845" r:id="rId33"/>
    <p:sldId id="1760" r:id="rId34"/>
    <p:sldId id="1761" r:id="rId35"/>
    <p:sldId id="1762" r:id="rId36"/>
    <p:sldId id="1763" r:id="rId37"/>
    <p:sldId id="1764" r:id="rId38"/>
    <p:sldId id="1765" r:id="rId39"/>
    <p:sldId id="1766" r:id="rId40"/>
    <p:sldId id="1767" r:id="rId41"/>
    <p:sldId id="1770" r:id="rId42"/>
    <p:sldId id="1771" r:id="rId43"/>
    <p:sldId id="1772" r:id="rId44"/>
    <p:sldId id="1773" r:id="rId45"/>
    <p:sldId id="1774" r:id="rId46"/>
    <p:sldId id="1775" r:id="rId47"/>
    <p:sldId id="1776" r:id="rId48"/>
    <p:sldId id="1777" r:id="rId49"/>
    <p:sldId id="1779" r:id="rId50"/>
    <p:sldId id="1780" r:id="rId51"/>
    <p:sldId id="1878" r:id="rId52"/>
    <p:sldId id="1879" r:id="rId53"/>
    <p:sldId id="1858" r:id="rId54"/>
    <p:sldId id="1830" r:id="rId55"/>
    <p:sldId id="1831" r:id="rId56"/>
    <p:sldId id="1832" r:id="rId57"/>
    <p:sldId id="1833" r:id="rId58"/>
    <p:sldId id="1859" r:id="rId59"/>
    <p:sldId id="1860" r:id="rId60"/>
    <p:sldId id="1861" r:id="rId61"/>
    <p:sldId id="1862" r:id="rId62"/>
    <p:sldId id="1863" r:id="rId63"/>
    <p:sldId id="1864" r:id="rId64"/>
    <p:sldId id="1865" r:id="rId65"/>
    <p:sldId id="1866" r:id="rId66"/>
    <p:sldId id="1867" r:id="rId67"/>
    <p:sldId id="1868" r:id="rId68"/>
    <p:sldId id="1869" r:id="rId69"/>
    <p:sldId id="1847" r:id="rId70"/>
    <p:sldId id="1783" r:id="rId71"/>
    <p:sldId id="1784" r:id="rId72"/>
    <p:sldId id="1785" r:id="rId73"/>
    <p:sldId id="1786" r:id="rId74"/>
    <p:sldId id="1787" r:id="rId75"/>
    <p:sldId id="1788" r:id="rId76"/>
    <p:sldId id="1789" r:id="rId77"/>
    <p:sldId id="1834" r:id="rId78"/>
    <p:sldId id="1835" r:id="rId79"/>
    <p:sldId id="1870" r:id="rId80"/>
    <p:sldId id="1854" r:id="rId81"/>
    <p:sldId id="1853" r:id="rId82"/>
    <p:sldId id="1848" r:id="rId83"/>
    <p:sldId id="1806" r:id="rId84"/>
    <p:sldId id="1808" r:id="rId85"/>
    <p:sldId id="1809" r:id="rId86"/>
    <p:sldId id="1825" r:id="rId87"/>
    <p:sldId id="1824" r:id="rId88"/>
    <p:sldId id="1822" r:id="rId89"/>
    <p:sldId id="1823" r:id="rId90"/>
    <p:sldId id="1836" r:id="rId91"/>
    <p:sldId id="1838" r:id="rId92"/>
    <p:sldId id="1837" r:id="rId93"/>
    <p:sldId id="1851" r:id="rId94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72"/>
            <p14:sldId id="1873"/>
            <p14:sldId id="1874"/>
            <p14:sldId id="1877"/>
            <p14:sldId id="1876"/>
            <p14:sldId id="1769"/>
            <p14:sldId id="1818"/>
            <p14:sldId id="1738"/>
            <p14:sldId id="1741"/>
            <p14:sldId id="1742"/>
            <p14:sldId id="1844"/>
            <p14:sldId id="1852"/>
            <p14:sldId id="1840"/>
            <p14:sldId id="1744"/>
            <p14:sldId id="1745"/>
            <p14:sldId id="1746"/>
            <p14:sldId id="1747"/>
            <p14:sldId id="1748"/>
            <p14:sldId id="1749"/>
            <p14:sldId id="1751"/>
            <p14:sldId id="1752"/>
            <p14:sldId id="1753"/>
            <p14:sldId id="1754"/>
            <p14:sldId id="1846"/>
            <p14:sldId id="1755"/>
            <p14:sldId id="1855"/>
            <p14:sldId id="1856"/>
            <p14:sldId id="1857"/>
            <p14:sldId id="1768"/>
            <p14:sldId id="1845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9"/>
            <p14:sldId id="1780"/>
            <p14:sldId id="1878"/>
            <p14:sldId id="1879"/>
            <p14:sldId id="1858"/>
            <p14:sldId id="1830"/>
            <p14:sldId id="1831"/>
            <p14:sldId id="1832"/>
            <p14:sldId id="1833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47"/>
            <p14:sldId id="1783"/>
            <p14:sldId id="1784"/>
            <p14:sldId id="1785"/>
            <p14:sldId id="1786"/>
            <p14:sldId id="1787"/>
            <p14:sldId id="1788"/>
            <p14:sldId id="1789"/>
            <p14:sldId id="1834"/>
            <p14:sldId id="1835"/>
            <p14:sldId id="1870"/>
            <p14:sldId id="1854"/>
            <p14:sldId id="1853"/>
            <p14:sldId id="1848"/>
            <p14:sldId id="1806"/>
            <p14:sldId id="1808"/>
            <p14:sldId id="1809"/>
            <p14:sldId id="1825"/>
            <p14:sldId id="1824"/>
            <p14:sldId id="1822"/>
            <p14:sldId id="1823"/>
            <p14:sldId id="1836"/>
            <p14:sldId id="1838"/>
            <p14:sldId id="1837"/>
            <p14:sldId id="1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080808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6924" autoAdjust="0"/>
  </p:normalViewPr>
  <p:slideViewPr>
    <p:cSldViewPr>
      <p:cViewPr varScale="1">
        <p:scale>
          <a:sx n="90" d="100"/>
          <a:sy n="90" d="100"/>
        </p:scale>
        <p:origin x="591" y="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Suppose there is a relationship set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between entity sets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and the only arrows are on the edges to entity sets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. Then,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two possible interpretations are: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A particular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 </a:t>
            </a:r>
            <a:r>
              <a:rPr lang="en-US" altLang="zh-CN" dirty="0">
                <a:latin typeface="Arial" panose="020B0604020202020204" pitchFamily="34" charset="0"/>
              </a:rPr>
              <a:t>can be associated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with at most one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 , An</a:t>
            </a:r>
            <a:r>
              <a:rPr lang="en-US" altLang="zh-CN" dirty="0">
                <a:latin typeface="Arial" panose="020B0604020202020204" pitchFamily="34" charset="0"/>
              </a:rPr>
              <a:t>. Thus,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for the relationship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can be constructed by the union of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keys of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的主码可以用</a:t>
            </a:r>
            <a:r>
              <a:rPr lang="en-US" altLang="zh-CN" dirty="0">
                <a:latin typeface="Arial" panose="020B0604020202020204" pitchFamily="34" charset="0"/>
              </a:rPr>
              <a:t>A1,A2,…,Ai</a:t>
            </a:r>
            <a:r>
              <a:rPr lang="zh-CN" altLang="en-US" dirty="0">
                <a:latin typeface="Arial" panose="020B0604020202020204" pitchFamily="34" charset="0"/>
              </a:rPr>
              <a:t>的主码的并集来构造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en-US" altLang="zh-CN" dirty="0">
                <a:latin typeface="Arial" panose="020B0604020202020204" pitchFamily="34" charset="0"/>
              </a:rPr>
              <a:t>For each entity set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each combination of the entities from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other entity sets can be associated with at most one entity from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. Each set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}, for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then forms a candidate key.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的候选码可以用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来构造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7255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figure also illustrates the use of double lines to indicate </a:t>
            </a:r>
            <a:r>
              <a:rPr lang="en-US" altLang="zh-CN" i="1" dirty="0">
                <a:latin typeface="Arial" panose="020B0604020202020204" pitchFamily="34" charset="0"/>
              </a:rPr>
              <a:t>total participation </a:t>
            </a:r>
            <a:r>
              <a:rPr lang="zh-CN" altLang="en-US" i="1" dirty="0">
                <a:latin typeface="Arial" panose="020B0604020202020204" pitchFamily="34" charset="0"/>
              </a:rPr>
              <a:t>（完全参与）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participation of the (weak) entity set </a:t>
            </a:r>
            <a:r>
              <a:rPr lang="en-US" altLang="zh-CN" i="1" dirty="0">
                <a:latin typeface="Arial" panose="020B0604020202020204" pitchFamily="34" charset="0"/>
              </a:rPr>
              <a:t>section </a:t>
            </a:r>
            <a:r>
              <a:rPr lang="en-US" altLang="zh-CN" dirty="0">
                <a:latin typeface="Arial" panose="020B0604020202020204" pitchFamily="34" charset="0"/>
              </a:rPr>
              <a:t>in the relationship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is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total, meaning that every section must be related via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to some course.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Finally, the arrow from </a:t>
            </a:r>
            <a:r>
              <a:rPr lang="en-US" altLang="zh-CN" i="1" dirty="0" err="1">
                <a:latin typeface="Arial" panose="020B0604020202020204" pitchFamily="34" charset="0"/>
              </a:rPr>
              <a:t>sec_course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course </a:t>
            </a:r>
            <a:r>
              <a:rPr lang="en-US" altLang="zh-CN" dirty="0">
                <a:latin typeface="Arial" panose="020B0604020202020204" pitchFamily="34" charset="0"/>
              </a:rPr>
              <a:t>indicates that each section is related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single course.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weak entity set may be more appropriately modeled as an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 if it participates in only the identifying relationship, and if it has few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attributes. Conversely, a weak entity set representation more aptly </a:t>
            </a:r>
            <a:r>
              <a:rPr lang="zh-CN" altLang="en-US" dirty="0">
                <a:latin typeface="Arial" panose="020B0604020202020204" pitchFamily="34" charset="0"/>
              </a:rPr>
              <a:t>（恰当地）</a:t>
            </a:r>
            <a:r>
              <a:rPr lang="en-US" altLang="zh-CN" dirty="0">
                <a:latin typeface="Arial" panose="020B0604020202020204" pitchFamily="34" charset="0"/>
              </a:rPr>
              <a:t> models a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situation where the set participates in relationships other than the identifying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relationship, and where the weak entity set has several attributes.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6025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904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9759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7338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identifying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：识别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28191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75822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448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1183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533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0677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9998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349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3206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17689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Suppose that the relationship set is many-to-many. Then the primary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consists of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the union of the primary keys of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instructor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</a:rPr>
              <a:t>If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student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—that is, each student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can have at most one advisor—then 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of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. However, if an instructor can advise only one student—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that is, if the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instructor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—then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 primary key of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For one-to-one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relationships either candidate key can be used as the primary key.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531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9035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0081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6 Database </a:t>
            </a:r>
            <a:r>
              <a:rPr lang="en-US" altLang="zh-CN" sz="28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Design and the E-R Model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003798"/>
            <a:ext cx="914400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7131-62CD-4C28-BF48-116EA7E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(</a:t>
            </a:r>
            <a:r>
              <a:rPr lang="zh-CN" altLang="en-US" dirty="0">
                <a:latin typeface="Comic Sans MS" pitchFamily="66" charset="0"/>
              </a:rPr>
              <a:t>数据库设计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E7A5-91A0-435C-ABD3-682D5218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Conceptual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概念设计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Mapping a real world organization to a conceptual 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Logical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逻辑设计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Transforming the conceptual model to a logical 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Physical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物理设计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Instantiating the logical model to physical organization and storage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B0B1-2458-42F7-9492-F0403F18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2A2B-8C6A-40E4-81F3-78F2B097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Understand the real-world domain being modeled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Specify it using a 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database design model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Design models are especially convenient for schema design, but are not necessarily implemented by DBMS</a:t>
            </a:r>
          </a:p>
          <a:p>
            <a:pPr lvl="2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Entity/Relationship (E/R) model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Object Definition Language (ODL)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Translate specification to the 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data model of DBMS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Relational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,</a:t>
            </a:r>
            <a:r>
              <a:rPr lang="en-US" altLang="zh-CN" dirty="0">
                <a:latin typeface="Comic Sans MS" pitchFamily="66" charset="0"/>
              </a:rPr>
              <a:t> XML, object-oriented, etc.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Create the DBMS schema</a:t>
            </a:r>
            <a:endParaRPr lang="zh-CN" alt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Model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实体联系模型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953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9837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大学</a:t>
            </a:r>
            <a:r>
              <a:rPr lang="pt-BR" altLang="zh-CN" dirty="0">
                <a:latin typeface="Comic Sans MS" pitchFamily="66" charset="0"/>
              </a:rPr>
              <a:t>E-R</a:t>
            </a:r>
            <a:r>
              <a:rPr lang="zh-CN" altLang="en-US" dirty="0">
                <a:latin typeface="Comic Sans MS" pitchFamily="66" charset="0"/>
              </a:rPr>
              <a:t>图</a:t>
            </a:r>
            <a:endParaRPr lang="pt-BR" altLang="zh-CN" dirty="0">
              <a:latin typeface="Comic Sans MS" pitchFamily="66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475656" y="641427"/>
            <a:ext cx="5544616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1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6F4C4-5695-4E55-B48A-1EB7943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Conceptual Design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E4822-7A32-42F7-99B1-72A8E2D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Conceptual design  (ER Model is used at this stage) 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entities</a:t>
            </a:r>
            <a:r>
              <a:rPr lang="en-US" altLang="zh-CN" dirty="0">
                <a:latin typeface="Comic Sans MS" pitchFamily="66" charset="0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relationships</a:t>
            </a:r>
            <a:r>
              <a:rPr lang="en-US" altLang="zh-CN" dirty="0">
                <a:latin typeface="Comic Sans MS" pitchFamily="66" charset="0"/>
              </a:rPr>
              <a:t>?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information</a:t>
            </a:r>
            <a:r>
              <a:rPr lang="en-US" altLang="zh-CN" dirty="0">
                <a:latin typeface="Comic Sans MS" pitchFamily="66" charset="0"/>
              </a:rPr>
              <a:t> about these entities and relationships should we store in the database?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integrity constraints </a:t>
            </a:r>
            <a:r>
              <a:rPr lang="en-US" altLang="zh-CN" dirty="0">
                <a:latin typeface="Comic Sans MS" pitchFamily="66" charset="0"/>
              </a:rPr>
              <a:t>or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business rules </a:t>
            </a:r>
            <a:r>
              <a:rPr lang="en-US" altLang="zh-CN" dirty="0">
                <a:latin typeface="Comic Sans MS" pitchFamily="66" charset="0"/>
              </a:rPr>
              <a:t>that should hold? </a:t>
            </a:r>
          </a:p>
          <a:p>
            <a:pPr lvl="1">
              <a:spcBef>
                <a:spcPts val="600"/>
              </a:spcBef>
            </a:pPr>
            <a:endParaRPr lang="en-US" altLang="zh-CN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A database ‘schema’ in the ER Model can be represented pictorially using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ER diagram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Can map an ER diagram into a relational schema</a:t>
            </a: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30C8-B945-4910-8680-7AA2DC5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ER Model: A General View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FD8-1CE8-4211-A0E7-5A21F6A8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Historically very popular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A “watered-down” object-oriented design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ER diagrams represent designs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Primarily a design model—not implemented by any major DBMS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Three concepts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Entity set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Relationship sets </a:t>
            </a:r>
          </a:p>
        </p:txBody>
      </p:sp>
    </p:spTree>
    <p:extLst>
      <p:ext uri="{BB962C8B-B14F-4D97-AF65-F5344CB8AC3E}">
        <p14:creationId xmlns:p14="http://schemas.microsoft.com/office/powerpoint/2010/main" val="31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491F-513F-4AEE-8527-7DA3E3B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Peter Pin-Shan Chen</a:t>
            </a:r>
            <a:r>
              <a:rPr lang="zh-CN" altLang="en-US" dirty="0">
                <a:latin typeface="Comic Sans MS" pitchFamily="66" charset="0"/>
              </a:rPr>
              <a:t>（陈品山）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FE55-2123-4836-A958-289747C7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1168003"/>
            <a:ext cx="5616624" cy="237648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Dr. Peter P. Chen is the originator of the Entity-Relationship Model (ER Model), and the founder of ER international conference</a:t>
            </a:r>
          </a:p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The ER Model serves as the foundation of many systems analysis and design methodologies, computer-aided software engineering (CASE) tools, and repository systems </a:t>
            </a:r>
          </a:p>
        </p:txBody>
      </p:sp>
      <p:pic>
        <p:nvPicPr>
          <p:cNvPr id="5" name="Picture 4" descr="peterchen">
            <a:extLst>
              <a:ext uri="{FF2B5EF4-FFF2-40B4-BE49-F238E27FC236}">
                <a16:creationId xmlns:a16="http://schemas.microsoft.com/office/drawing/2014/main" id="{A67A50AE-DAF4-4FA1-91A3-38A41971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8003"/>
            <a:ext cx="172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220DF-62BB-41C2-888E-05FE8509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902557"/>
            <a:ext cx="7632848" cy="5078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Peter Chen</a:t>
            </a: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Entity-Relationship Model--Toward a Unified View of Data </a:t>
            </a:r>
            <a:b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ACM Transactions on Database Systems, Vol. 1, No. 1, March 1976, Pages 9 - 36 </a:t>
            </a:r>
          </a:p>
        </p:txBody>
      </p:sp>
    </p:spTree>
    <p:extLst>
      <p:ext uri="{BB962C8B-B14F-4D97-AF65-F5344CB8AC3E}">
        <p14:creationId xmlns:p14="http://schemas.microsoft.com/office/powerpoint/2010/main" val="16171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FDE0-2C7B-4018-A3A5-A76F8EA4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 Sets</a:t>
            </a:r>
            <a:r>
              <a:rPr lang="zh-CN" altLang="en-US" dirty="0">
                <a:latin typeface="Comic Sans MS" pitchFamily="66" charset="0"/>
              </a:rPr>
              <a:t>（实体集）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E510-7AAE-416C-80F1-2D63062C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856984" cy="3990767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database </a:t>
            </a:r>
            <a:r>
              <a:rPr lang="en-US" altLang="zh-CN" sz="1800" dirty="0">
                <a:latin typeface="Comic Sans MS" pitchFamily="66" charset="0"/>
              </a:rPr>
              <a:t>can be modeled as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collection of entities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relationship among entities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An entity </a:t>
            </a:r>
            <a:r>
              <a:rPr lang="en-US" altLang="zh-CN" sz="1800" dirty="0">
                <a:latin typeface="Comic Sans MS" pitchFamily="66" charset="0"/>
              </a:rPr>
              <a:t>is an object that exists and is distinguishable from other objects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specific person, company, event, university</a:t>
            </a:r>
            <a:endParaRPr lang="zh-CN" altLang="en-US" sz="1800" dirty="0">
              <a:latin typeface="Comic Sans MS" pitchFamily="66" charset="0"/>
            </a:endParaRPr>
          </a:p>
          <a:p>
            <a:r>
              <a:rPr lang="en-US" altLang="zh-CN" sz="1800" dirty="0">
                <a:latin typeface="Comic Sans MS" pitchFamily="66" charset="0"/>
              </a:rPr>
              <a:t>Entities have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people have names and addresses	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An entity set </a:t>
            </a:r>
            <a:r>
              <a:rPr lang="en-US" altLang="zh-CN" sz="1800" dirty="0">
                <a:latin typeface="Comic Sans MS" pitchFamily="66" charset="0"/>
              </a:rPr>
              <a:t>is a set of entities of the same type that share the same properties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the set of all persons, companies, trees, holidays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Extension of the entity set</a:t>
            </a:r>
            <a:r>
              <a:rPr lang="en-US" altLang="zh-CN" sz="1800" dirty="0">
                <a:latin typeface="Comic Sans MS" pitchFamily="66" charset="0"/>
              </a:rPr>
              <a:t> (</a:t>
            </a:r>
            <a:r>
              <a:rPr lang="zh-CN" altLang="en-US" sz="1800" dirty="0">
                <a:latin typeface="Comic Sans MS" pitchFamily="66" charset="0"/>
              </a:rPr>
              <a:t>实体集的外延</a:t>
            </a:r>
            <a:r>
              <a:rPr lang="en-US" altLang="zh-CN" sz="1800" dirty="0">
                <a:latin typeface="Comic Sans MS" pitchFamily="66" charset="0"/>
              </a:rPr>
              <a:t>) is the actual collection of entities belonging to the entity set </a:t>
            </a:r>
            <a:br>
              <a:rPr lang="en-US" altLang="zh-CN" sz="1800" dirty="0">
                <a:latin typeface="Comic Sans MS" pitchFamily="66" charset="0"/>
              </a:rPr>
            </a:br>
            <a:endParaRPr lang="en-US" altLang="zh-CN" sz="1800" dirty="0">
              <a:latin typeface="Comic Sans MS" pitchFamily="66" charset="0"/>
            </a:endParaRP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4EC2F-B2F7-48A7-B5F9-3C54E57E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 Sets customer and loan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D67B37-D15A-4937-8EF7-0A6FD41D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925241" y="1600201"/>
            <a:ext cx="5237559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2E80D4C-1A1F-4461-9AEB-8577FCDC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241" y="1113235"/>
            <a:ext cx="5293519" cy="4154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     Customer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_      customer_   customer_   customer_                   loan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_    amount</a:t>
            </a:r>
            <a:b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id                   name         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street           city      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2127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12369232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E4B1-5007-408A-AFB8-D4B2EE2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Attributes</a:t>
            </a:r>
            <a:r>
              <a:rPr lang="zh-CN" altLang="en-US" dirty="0">
                <a:latin typeface="Comic Sans MS" pitchFamily="66" charset="0"/>
              </a:rPr>
              <a:t>（属性）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95A9-DC14-4C0E-8948-24690BB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892480" cy="3895081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An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entity</a:t>
            </a:r>
            <a:r>
              <a:rPr lang="en-US" altLang="zh-CN" sz="1800" dirty="0">
                <a:latin typeface="Comic Sans MS" pitchFamily="66" charset="0"/>
              </a:rPr>
              <a:t> is represented by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 set of attributes</a:t>
            </a:r>
            <a:r>
              <a:rPr lang="en-US" altLang="zh-CN" sz="1800" dirty="0">
                <a:latin typeface="Comic Sans MS" pitchFamily="66" charset="0"/>
              </a:rPr>
              <a:t>, that is descriptive properties possessed by all members of an entity set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loan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amount)</a:t>
            </a:r>
          </a:p>
          <a:p>
            <a:pPr marL="0" indent="0">
              <a:buNone/>
            </a:pPr>
            <a:endParaRPr lang="en-US" altLang="zh-CN" sz="18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Domain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域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 – the set of permitted values for each attribute 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 types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Simple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composite attributes </a:t>
            </a:r>
            <a:r>
              <a:rPr lang="en-US" altLang="zh-CN" sz="1800" dirty="0">
                <a:latin typeface="Comic Sans MS" pitchFamily="66" charset="0"/>
              </a:rPr>
              <a:t>(</a:t>
            </a:r>
            <a:r>
              <a:rPr lang="zh-CN" altLang="en-US" sz="1800" dirty="0">
                <a:latin typeface="Comic Sans MS" pitchFamily="66" charset="0"/>
              </a:rPr>
              <a:t>复合属性</a:t>
            </a:r>
            <a:r>
              <a:rPr lang="en-US" altLang="zh-CN" sz="1800" dirty="0"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Single-valued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multi-valued 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Derived attributes</a:t>
            </a:r>
            <a:endParaRPr lang="zh-CN" altLang="en-US" sz="1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E932-0046-4246-9ADA-9E689ACA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5573664" y="3275490"/>
            <a:ext cx="3462832" cy="152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5AD5-1FCD-40FC-B163-C23B2808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(</a:t>
            </a:r>
            <a:r>
              <a:rPr lang="zh-CN" altLang="en-US" dirty="0">
                <a:latin typeface="Comic Sans MS" pitchFamily="66" charset="0"/>
              </a:rPr>
              <a:t>联系集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relationship </a:t>
                </a:r>
                <a:r>
                  <a:rPr lang="en-US" altLang="zh-CN" sz="2000" dirty="0">
                    <a:latin typeface="Comic Sans MS" pitchFamily="66" charset="0"/>
                  </a:rPr>
                  <a:t>is an association among several entities</a:t>
                </a:r>
              </a:p>
              <a:p>
                <a:pPr marL="457200" lvl="1" indent="0">
                  <a:buNone/>
                </a:pPr>
                <a:br>
                  <a:rPr lang="en-US" altLang="zh-CN" sz="1800" dirty="0"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</a:t>
                </a:r>
                <a: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  <a:t>Hayes		  depositor		A-102</a:t>
                </a:r>
                <a:b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customer entity	  relationship set	        account entity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relationship set </a:t>
                </a:r>
                <a:r>
                  <a:rPr lang="en-US" altLang="zh-CN" sz="2000" dirty="0">
                    <a:latin typeface="Comic Sans MS" pitchFamily="66" charset="0"/>
                  </a:rPr>
                  <a:t>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entities, each taken from entity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a relationship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 	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  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(Hayes, A-102)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solidFill>
                    <a:srgbClr val="1B06BA"/>
                  </a:solidFill>
                  <a:latin typeface="Comic Sans MS" pitchFamily="66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>
                <a:blip r:embed="rId2"/>
                <a:stretch>
                  <a:fillRect l="-979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8BFA-1BAA-4BA8-A867-8482042B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 borrower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6A49A-70FA-433E-A420-92BFCC0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9331-3D61-433B-9876-67BB8D24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DC91-C653-4DD7-86E3-D5C139F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attribute</a:t>
            </a:r>
            <a:r>
              <a:rPr lang="en-US" altLang="zh-CN" sz="2000" dirty="0">
                <a:latin typeface="Comic Sans MS" pitchFamily="66" charset="0"/>
              </a:rPr>
              <a:t> can also be property of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relationship set</a:t>
            </a:r>
          </a:p>
          <a:p>
            <a:r>
              <a:rPr lang="en-US" altLang="zh-CN" sz="2000" dirty="0">
                <a:latin typeface="Comic Sans MS" pitchFamily="66" charset="0"/>
              </a:rPr>
              <a:t>For instance, the depositor relationship set between entity sets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account</a:t>
            </a:r>
            <a:r>
              <a:rPr lang="en-US" altLang="zh-CN" sz="2000" dirty="0">
                <a:latin typeface="Comic Sans MS" pitchFamily="66" charset="0"/>
              </a:rPr>
              <a:t> may have the attribute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access-date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DAB798-32D3-4CF2-8F4D-5591904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1979712" y="2007775"/>
            <a:ext cx="4392488" cy="29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894F-6F0F-447B-B681-AB46FF2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Degree (</a:t>
            </a:r>
            <a:r>
              <a:rPr lang="zh-CN" altLang="en-US" dirty="0">
                <a:latin typeface="Comic Sans MS" pitchFamily="66" charset="0"/>
              </a:rPr>
              <a:t>度</a:t>
            </a:r>
            <a:r>
              <a:rPr lang="en-US" altLang="zh-CN" dirty="0">
                <a:latin typeface="Comic Sans MS" pitchFamily="66" charset="0"/>
              </a:rPr>
              <a:t>/</a:t>
            </a:r>
            <a:r>
              <a:rPr lang="zh-CN" altLang="en-US" dirty="0">
                <a:latin typeface="Comic Sans MS" pitchFamily="66" charset="0"/>
              </a:rPr>
              <a:t>阶</a:t>
            </a:r>
            <a:r>
              <a:rPr lang="en-US" altLang="zh-CN" dirty="0">
                <a:latin typeface="Comic Sans MS" pitchFamily="66" charset="0"/>
              </a:rPr>
              <a:t>) of a Relationship Set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0D56-A5C9-4823-91EF-816132EE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number of entity sets that participate in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 sets that involve two entity sets are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binary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二元的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 sets may involve more than two entity sets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Relationships between more than two entity sets are rare, and most relationships are binary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Constraints</a:t>
            </a:r>
            <a:r>
              <a:rPr lang="en-US" altLang="zh-CN" b="1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64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3161-7AED-410E-A6E7-7119A34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Mapping Cardinalities (</a:t>
            </a:r>
            <a:r>
              <a:rPr lang="zh-CN" altLang="en-US" dirty="0">
                <a:latin typeface="Comic Sans MS" pitchFamily="66" charset="0"/>
              </a:rPr>
              <a:t>映射基数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98C2-6BB7-421B-ADE5-C7F30D33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320480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Express the number of entities to which another entity can be associated via a relationship set</a:t>
            </a:r>
          </a:p>
          <a:p>
            <a:r>
              <a:rPr lang="en-US" altLang="zh-CN" sz="1800" dirty="0">
                <a:latin typeface="Comic Sans MS" pitchFamily="66" charset="0"/>
              </a:rPr>
              <a:t>For a binary relationship set, the mapping cardinality must be one of the following types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One to one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One to many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</a:t>
            </a:r>
            <a:r>
              <a:rPr lang="en-US" altLang="zh-CN" sz="1600" dirty="0">
                <a:latin typeface="Comic Sans MS" pitchFamily="66" charset="0"/>
              </a:rPr>
              <a:t>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Many to one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多对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Many to many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多对多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b="1" dirty="0"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latin typeface="Comic Sans MS" pitchFamily="66" charset="0"/>
              </a:rPr>
              <a:t> in A</a:t>
            </a:r>
          </a:p>
        </p:txBody>
      </p:sp>
    </p:spTree>
    <p:extLst>
      <p:ext uri="{BB962C8B-B14F-4D97-AF65-F5344CB8AC3E}">
        <p14:creationId xmlns:p14="http://schemas.microsoft.com/office/powerpoint/2010/main" val="29883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Mapping Cardinalities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6512" y="555526"/>
            <a:ext cx="9180512" cy="2015728"/>
          </a:xfrm>
        </p:spPr>
        <p:txBody>
          <a:bodyPr/>
          <a:lstStyle/>
          <a:p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Mapping cardinality types:</a:t>
            </a: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One to one(1</a:t>
            </a:r>
            <a:r>
              <a:rPr lang="zh-CN" altLang="en-US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对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1):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 most one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and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 most one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</a:t>
            </a:r>
            <a:endParaRPr lang="zh-CN" altLang="en-US" sz="18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One to many(1</a:t>
            </a:r>
            <a:r>
              <a:rPr lang="zh-CN" altLang="en-US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对多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):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any number (zero or more)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however, can be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 most one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</a:t>
            </a:r>
            <a:endParaRPr lang="zh-CN" altLang="en-US" sz="1800" b="1">
              <a:latin typeface="Comic Sans MS" pitchFamily="66" charset="0"/>
              <a:ea typeface="宋体" charset="-122"/>
            </a:endParaRP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1187450" y="2571750"/>
            <a:ext cx="7056958" cy="2319463"/>
            <a:chOff x="611" y="1062"/>
            <a:chExt cx="4673" cy="3226"/>
          </a:xfrm>
        </p:grpSpPr>
        <p:pic>
          <p:nvPicPr>
            <p:cNvPr id="2970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1194" y="3203"/>
              <a:ext cx="89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one</a:t>
              </a: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3402" y="3203"/>
              <a:ext cx="974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Many</a:t>
              </a: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611" y="3475"/>
              <a:ext cx="4673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kumimoji="0" lang="en-US" altLang="zh-CN" sz="16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600" b="1" i="0"/>
                <a:t> Some elements in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600" b="1" i="0"/>
                <a:t> and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600" b="1" i="0"/>
                <a:t>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465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Mapping Cardinalities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27534"/>
            <a:ext cx="9144000" cy="2070422"/>
          </a:xfrm>
        </p:spPr>
        <p:txBody>
          <a:bodyPr/>
          <a:lstStyle/>
          <a:p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Mapping cardinality types: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to one(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多对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1):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 most one entity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, however, can be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any number (zero or more)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 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to many(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多对多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):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any number (zero or more)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, and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any number (zero or more)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042988" y="2542447"/>
            <a:ext cx="6409332" cy="2509655"/>
            <a:chOff x="657" y="890"/>
            <a:chExt cx="4172" cy="3457"/>
          </a:xfrm>
        </p:grpSpPr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1330" y="3249"/>
              <a:ext cx="82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one</a:t>
              </a:r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3517" y="3249"/>
              <a:ext cx="91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many</a:t>
              </a:r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657" y="3626"/>
              <a:ext cx="4172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kumimoji="0" lang="en-US" altLang="zh-CN" sz="14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400" b="1" i="0"/>
                <a:t> Some elements in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400" b="1" i="0"/>
                <a:t> and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400" b="1" i="0"/>
                <a:t>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6830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1562100" y="2067694"/>
            <a:ext cx="57467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Mapping Cardinalities affect ER Design</a:t>
            </a:r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2"/>
            <a:ext cx="8928992" cy="1337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Can make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access-date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an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attribute of account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, instead of a relationship attribute, if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each account can have only one customer </a:t>
            </a:r>
          </a:p>
        </p:txBody>
      </p:sp>
    </p:spTree>
    <p:extLst>
      <p:ext uri="{BB962C8B-B14F-4D97-AF65-F5344CB8AC3E}">
        <p14:creationId xmlns:p14="http://schemas.microsoft.com/office/powerpoint/2010/main" val="13669539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17FF-AB97-4609-ADA8-BA82EF3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University Database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DFEBC67-AB7A-467B-A643-82DF0215B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578080" y="994823"/>
            <a:ext cx="3993920" cy="3153854"/>
          </a:xfrm>
          <a:prstGeom prst="rect">
            <a:avLst/>
          </a:prstGeom>
        </p:spPr>
      </p:pic>
      <p:pic>
        <p:nvPicPr>
          <p:cNvPr id="6" name="Picture 5" descr="W:\db-book\db7\slide-dir\Tables-Figures\EPS-PDF-JPG-dir\tables\student.jpg">
            <a:extLst>
              <a:ext uri="{FF2B5EF4-FFF2-40B4-BE49-F238E27FC236}">
                <a16:creationId xmlns:a16="http://schemas.microsoft.com/office/drawing/2014/main" id="{69E4E026-1275-423C-AF47-FFA7A6D5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1002072"/>
            <a:ext cx="3543960" cy="3153854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4AF351-FA02-47B2-A5C2-9A54335FAFA9}"/>
              </a:ext>
            </a:extLst>
          </p:cNvPr>
          <p:cNvSpPr txBox="1"/>
          <p:nvPr/>
        </p:nvSpPr>
        <p:spPr>
          <a:xfrm>
            <a:off x="1187624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itchFamily="66" charset="0"/>
                <a:cs typeface="Arial" panose="020B0604020202020204" pitchFamily="34" charset="0"/>
              </a:rPr>
              <a:t>Instructor table</a:t>
            </a:r>
            <a:endParaRPr lang="zh-CN" altLang="en-US" sz="18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626C70-2D42-4918-BDEA-0CEB64D46911}"/>
              </a:ext>
            </a:extLst>
          </p:cNvPr>
          <p:cNvSpPr txBox="1"/>
          <p:nvPr/>
        </p:nvSpPr>
        <p:spPr>
          <a:xfrm>
            <a:off x="5580112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itchFamily="66" charset="0"/>
                <a:cs typeface="Arial" panose="020B0604020202020204" pitchFamily="34" charset="0"/>
              </a:rPr>
              <a:t>Student table</a:t>
            </a:r>
            <a:endParaRPr lang="zh-CN" altLang="en-US" sz="18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612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9692-1678-456A-8828-F53EFF7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Participation Constraints (</a:t>
            </a:r>
            <a:r>
              <a:rPr lang="zh-CN" altLang="en-US" dirty="0">
                <a:latin typeface="Comic Sans MS" pitchFamily="66" charset="0"/>
              </a:rPr>
              <a:t>参与约束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1DBC-C80C-438D-81C7-F04697E7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Total participation</a:t>
            </a:r>
            <a:r>
              <a:rPr lang="en-US" altLang="zh-CN" sz="1600" b="1">
                <a:ea typeface="宋体" charset="-122"/>
              </a:rPr>
              <a:t> (indicated by </a:t>
            </a:r>
            <a:r>
              <a:rPr lang="en-US" altLang="zh-CN" sz="1600" b="1">
                <a:solidFill>
                  <a:srgbClr val="FF0000"/>
                </a:solidFill>
                <a:ea typeface="宋体" charset="-122"/>
              </a:rPr>
              <a:t>double line</a:t>
            </a:r>
            <a:r>
              <a:rPr lang="en-US" altLang="zh-CN" sz="1600" b="1">
                <a:ea typeface="宋体" charset="-122"/>
              </a:rPr>
              <a:t>): </a:t>
            </a:r>
            <a:endParaRPr lang="en-US" altLang="zh-CN" sz="1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Every entity in the entity set participates in at least one relationship in the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600" b="1" dirty="0">
                <a:latin typeface="Comic Sans MS" pitchFamily="66" charset="0"/>
              </a:rPr>
              <a:t>, </a:t>
            </a:r>
            <a:r>
              <a:rPr lang="zh-CN" altLang="en-US" sz="1600" dirty="0">
                <a:latin typeface="Comic Sans MS" pitchFamily="66" charset="0"/>
              </a:rPr>
              <a:t>每个</a:t>
            </a:r>
            <a:r>
              <a:rPr lang="en-US" altLang="zh-CN" sz="1600" dirty="0">
                <a:latin typeface="Comic Sans MS" pitchFamily="66" charset="0"/>
              </a:rPr>
              <a:t>student</a:t>
            </a:r>
            <a:r>
              <a:rPr lang="zh-CN" altLang="en-US" sz="1600" dirty="0">
                <a:latin typeface="Comic Sans MS" pitchFamily="66" charset="0"/>
              </a:rPr>
              <a:t>实体通过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联系同至少一名教师相联系，</a:t>
            </a:r>
            <a:r>
              <a:rPr lang="en-US" altLang="zh-CN" sz="1600" dirty="0">
                <a:latin typeface="Comic Sans MS" pitchFamily="66" charset="0"/>
              </a:rPr>
              <a:t>student</a:t>
            </a:r>
            <a:r>
              <a:rPr lang="zh-CN" altLang="en-US" sz="1600" dirty="0">
                <a:latin typeface="Comic Sans MS" pitchFamily="66" charset="0"/>
              </a:rPr>
              <a:t>在联系集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中是全部参与</a:t>
            </a:r>
            <a:endParaRPr lang="en-US" altLang="zh-CN" sz="16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Partial participation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Some entities may not participate in any relationship in the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E.g., </a:t>
            </a:r>
            <a:r>
              <a:rPr lang="zh-CN" altLang="en-US" sz="1600" dirty="0">
                <a:latin typeface="Comic Sans MS" pitchFamily="66" charset="0"/>
              </a:rPr>
              <a:t>有的</a:t>
            </a:r>
            <a:r>
              <a:rPr lang="en-US" altLang="zh-CN" sz="1600" dirty="0">
                <a:latin typeface="Comic Sans MS" pitchFamily="66" charset="0"/>
              </a:rPr>
              <a:t>instructor</a:t>
            </a:r>
            <a:r>
              <a:rPr lang="zh-CN" altLang="en-US" sz="1600" dirty="0">
                <a:latin typeface="Comic Sans MS" pitchFamily="66" charset="0"/>
              </a:rPr>
              <a:t>可能不指导学生，所以</a:t>
            </a:r>
            <a:r>
              <a:rPr lang="en-US" altLang="zh-CN" sz="1600" dirty="0">
                <a:latin typeface="Comic Sans MS" pitchFamily="66" charset="0"/>
              </a:rPr>
              <a:t>instructor</a:t>
            </a:r>
            <a:r>
              <a:rPr lang="zh-CN" altLang="en-US" sz="1600" dirty="0">
                <a:latin typeface="Comic Sans MS" pitchFamily="66" charset="0"/>
              </a:rPr>
              <a:t>在联系集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中是部分参与</a:t>
            </a:r>
            <a:endParaRPr lang="en-US" altLang="zh-CN" sz="16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32813" r="984" b="34563"/>
          <a:stretch>
            <a:fillRect/>
          </a:stretch>
        </p:blipFill>
        <p:spPr bwMode="auto">
          <a:xfrm>
            <a:off x="995363" y="3291830"/>
            <a:ext cx="717708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Diagrams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实体联系图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37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0A70-EB06-4BBE-B588-78FF2A74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Entity-Relationship Diagrams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9704-D129-4D3F-80A9-F19DC18D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Rectangles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entity sets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Diamonds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relationship sets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Lines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link attributes to entity sets and entity sets to relationship sets.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Ellipses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Double ellipses </a:t>
            </a:r>
            <a:r>
              <a:rPr lang="en-US" altLang="zh-CN" sz="1800" dirty="0">
                <a:latin typeface="Comic Sans MS" pitchFamily="66" charset="0"/>
              </a:rPr>
              <a:t>represent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multi-valued 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Dashed ellipses </a:t>
            </a:r>
            <a:r>
              <a:rPr lang="en-US" altLang="zh-CN" sz="1800" dirty="0">
                <a:latin typeface="Comic Sans MS" pitchFamily="66" charset="0"/>
              </a:rPr>
              <a:t>denote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derived attributes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Underline</a:t>
            </a:r>
            <a:r>
              <a:rPr lang="en-US" altLang="zh-CN" sz="2000" dirty="0">
                <a:latin typeface="Comic Sans MS" pitchFamily="66" charset="0"/>
              </a:rPr>
              <a:t> indicates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primary key attributes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E0F64-4433-4037-857B-8082CEC0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33551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588A-280C-4336-A048-8E28C5FD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E-R Diagram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2FB5-8703-4259-8DEA-E6D7418A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E-R Diagram with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composite, multivalued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derived attributes</a:t>
            </a:r>
            <a:endParaRPr lang="zh-CN" altLang="en-US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D094-83C3-4F9F-A454-FFF69889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3BB682D8-4781-42F5-A57B-B87EE047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53AF2776-868A-4F99-8994-03A5E6CF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3C5FF79C-9570-4440-B9FE-BBA0CC3B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298E-8D94-4F7C-ADEC-73077C9E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with Attributes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ABA74-6CB8-4174-856C-73C25118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1259632" y="1467073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135ED41-253F-4394-996F-F6C959DD954F}"/>
              </a:ext>
            </a:extLst>
          </p:cNvPr>
          <p:cNvSpPr/>
          <p:nvPr/>
        </p:nvSpPr>
        <p:spPr>
          <a:xfrm>
            <a:off x="4211960" y="1347614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C3E7-5E67-4238-8937-872FCF7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Roles (</a:t>
            </a:r>
            <a:r>
              <a:rPr lang="zh-CN" altLang="en-US" dirty="0">
                <a:latin typeface="Comic Sans MS" pitchFamily="66" charset="0"/>
              </a:rPr>
              <a:t>角色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7E43-3F8B-4556-9B6B-FD3DF9E0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Entity sets of a relationship need not be distinct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labels “manager” and “worker” are called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roles</a:t>
            </a:r>
            <a:r>
              <a:rPr lang="en-US" altLang="zh-CN" sz="1800" dirty="0">
                <a:latin typeface="Comic Sans MS" pitchFamily="66" charset="0"/>
              </a:rPr>
              <a:t>; they specify how employee entities interact via the works-for relationship set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Role labels are optional and used to clarify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semantics</a:t>
            </a:r>
            <a:r>
              <a:rPr lang="en-US" altLang="zh-CN" sz="1800" dirty="0">
                <a:latin typeface="Comic Sans MS" pitchFamily="66" charset="0"/>
              </a:rPr>
              <a:t> of the relationship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014D1-5DB7-4F05-B415-C3AC4EBE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2794" r="2362" b="23056"/>
          <a:stretch>
            <a:fillRect/>
          </a:stretch>
        </p:blipFill>
        <p:spPr bwMode="auto">
          <a:xfrm>
            <a:off x="2351199" y="2470207"/>
            <a:ext cx="4369594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79DE-A5F6-4CC7-BCD8-56FE2AE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Cardinality Constraints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5C49-3118-42CA-A0A3-3D0E35CB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We express cardinality constraints by drawing either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directed line (→)</a:t>
            </a:r>
            <a:r>
              <a:rPr lang="en-US" altLang="zh-CN" sz="2000" dirty="0">
                <a:latin typeface="Comic Sans MS" pitchFamily="66" charset="0"/>
              </a:rPr>
              <a:t>, 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</a:t>
            </a:r>
            <a:r>
              <a:rPr lang="en-US" altLang="zh-CN" sz="2000" dirty="0">
                <a:latin typeface="Comic Sans MS" pitchFamily="66" charset="0"/>
              </a:rPr>
              <a:t>,” 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an undirected line (—), </a:t>
            </a:r>
            <a:r>
              <a:rPr lang="en-US" altLang="zh-CN" sz="2000" dirty="0">
                <a:latin typeface="Comic Sans MS" pitchFamily="66" charset="0"/>
              </a:rPr>
              <a:t>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</a:t>
            </a:r>
            <a:r>
              <a:rPr lang="en-US" altLang="zh-CN" sz="2000" dirty="0">
                <a:latin typeface="Comic Sans MS" pitchFamily="66" charset="0"/>
              </a:rPr>
              <a:t>,” between the relationship set and the entity set.</a:t>
            </a:r>
          </a:p>
          <a:p>
            <a:endParaRPr lang="en-US" altLang="zh-CN" sz="10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One-to-one relationship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600" dirty="0">
                <a:latin typeface="Comic Sans MS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600" dirty="0">
                <a:latin typeface="Comic Sans MS" pitchFamily="66" charset="0"/>
              </a:rPr>
              <a:t> via the relationship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600" dirty="0">
                <a:latin typeface="Comic Sans MS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600" dirty="0">
                <a:latin typeface="Comic Sans MS" pitchFamily="66" charset="0"/>
              </a:rPr>
              <a:t> via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39EF-04F3-4336-803B-80422F36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3686-F527-44EC-92A8-2AFD95B1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One-To-Many Relationship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1671-16C4-4E8A-A58F-82E29D85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One-to-many relationship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E0F-97FA-4E4E-8C4F-51CB159F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4562-E381-4FF1-BAD8-E4C1F8D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Many-To-One Relationships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66CE-E6B5-4D96-9DF1-BD31A6D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Many-to-one relationship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10E6-634C-4252-8842-9573ED8B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D793-A758-4563-8FE9-3F496BE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Many-To-Many Relationship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BA9E-4C30-4A2F-9575-049FA547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Many-to-many relationship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(possibly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(possibly 0)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29EED-AB41-4FC9-AEEC-C7AD027F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17FF-AB97-4609-ADA8-BA82EF3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University Database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93285-BDF2-45E3-AFC1-82ADC66E1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7865"/>
          <a:stretch/>
        </p:blipFill>
        <p:spPr bwMode="auto">
          <a:xfrm>
            <a:off x="179512" y="699542"/>
            <a:ext cx="6975692" cy="426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B58F48-FBDF-4DA5-821B-CEE6EDFA930B}"/>
              </a:ext>
            </a:extLst>
          </p:cNvPr>
          <p:cNvSpPr/>
          <p:nvPr/>
        </p:nvSpPr>
        <p:spPr>
          <a:xfrm>
            <a:off x="7236296" y="120359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Relational Model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6008E1-4017-40F0-8CB0-2BFA6D89C601}"/>
              </a:ext>
            </a:extLst>
          </p:cNvPr>
          <p:cNvSpPr/>
          <p:nvPr/>
        </p:nvSpPr>
        <p:spPr>
          <a:xfrm>
            <a:off x="7231726" y="185167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SQL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D6C3C9-D4EA-4E9F-9C1D-B2F11B685D87}"/>
              </a:ext>
            </a:extLst>
          </p:cNvPr>
          <p:cNvSpPr/>
          <p:nvPr/>
        </p:nvSpPr>
        <p:spPr>
          <a:xfrm>
            <a:off x="7244188" y="2475364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omic Sans MS" pitchFamily="66" charset="0"/>
              </a:rPr>
              <a:t>Database Design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08B459-2A91-40B7-A8AB-E8CC4D4B62A4}"/>
              </a:ext>
            </a:extLst>
          </p:cNvPr>
          <p:cNvSpPr/>
          <p:nvPr/>
        </p:nvSpPr>
        <p:spPr>
          <a:xfrm>
            <a:off x="7244188" y="309718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Storage &amp; Query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033B83-486C-42BF-8D20-F312DB194721}"/>
              </a:ext>
            </a:extLst>
          </p:cNvPr>
          <p:cNvSpPr/>
          <p:nvPr/>
        </p:nvSpPr>
        <p:spPr>
          <a:xfrm>
            <a:off x="7244188" y="372387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Transactions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10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0878-1923-40BD-81E6-07953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Alternative Notation for Cardinality Limits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EDEA2-8143-4A9D-B25E-32EC3F054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Cardinality limits can also express participation constraints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..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are the minimum and maximum cardinalities respectively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FEDEA2-8143-4A9D-B25E-32EC3F054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 rotWithShape="1">
                <a:blip r:embed="rId2"/>
                <a:stretch>
                  <a:fillRect l="-996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CAFBF96A-B85E-458F-87FD-FBCC0FE5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493" r="1312" b="29488"/>
          <a:stretch>
            <a:fillRect/>
          </a:stretch>
        </p:blipFill>
        <p:spPr bwMode="auto">
          <a:xfrm>
            <a:off x="2033588" y="2518173"/>
            <a:ext cx="5207794" cy="161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6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6D9A-C970-474F-BDEB-C2369BB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Keys (</a:t>
            </a:r>
            <a:r>
              <a:rPr lang="zh-CN" altLang="en-US" dirty="0">
                <a:latin typeface="Comic Sans MS" pitchFamily="66" charset="0"/>
              </a:rPr>
              <a:t>键</a:t>
            </a:r>
            <a:r>
              <a:rPr lang="en-US" altLang="zh-CN" dirty="0">
                <a:latin typeface="Comic Sans MS" pitchFamily="66" charset="0"/>
              </a:rPr>
              <a:t>/</a:t>
            </a:r>
            <a:r>
              <a:rPr lang="zh-CN" altLang="en-US" dirty="0">
                <a:latin typeface="Comic Sans MS" pitchFamily="66" charset="0"/>
              </a:rPr>
              <a:t>码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ECC2-1ADA-400C-B8B2-E6E7E1BE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super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超键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an entity set is a set of one or more attributes whose values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uniquely</a:t>
            </a:r>
            <a:r>
              <a:rPr lang="en-US" altLang="zh-CN" sz="2000" dirty="0">
                <a:latin typeface="Comic Sans MS" pitchFamily="66" charset="0"/>
              </a:rPr>
              <a:t> determine each entity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candidate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候选键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an entity set is a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minimal super key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itchFamily="66" charset="0"/>
              </a:rPr>
              <a:t>customer_id</a:t>
            </a:r>
            <a:r>
              <a:rPr lang="en-US" altLang="zh-CN" sz="1600" dirty="0">
                <a:latin typeface="Comic Sans MS" pitchFamily="66" charset="0"/>
              </a:rPr>
              <a:t> is a candidate key of customer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itchFamily="66" charset="0"/>
              </a:rPr>
              <a:t>account_number</a:t>
            </a:r>
            <a:r>
              <a:rPr lang="en-US" altLang="zh-CN" sz="1600" dirty="0">
                <a:latin typeface="Comic Sans MS" pitchFamily="66" charset="0"/>
              </a:rPr>
              <a:t> is a candidate key of account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Although several candidate keys may exist, one of the candidate keys is selected to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primary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主键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1384-A90D-4D9A-B55A-44A5D42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Keys for Relationship Sets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AE9B-6A47-4FE8-B247-E919A02A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combination of primary keys </a:t>
            </a:r>
            <a:r>
              <a:rPr lang="en-US" altLang="zh-CN" sz="2000" dirty="0">
                <a:latin typeface="Comic Sans MS" pitchFamily="66" charset="0"/>
              </a:rPr>
              <a:t>of the participating entity sets forms a super key of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customer_id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account_number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altLang="zh-CN" sz="1800" dirty="0">
                <a:latin typeface="Comic Sans MS" pitchFamily="66" charset="0"/>
              </a:rPr>
              <a:t>is the super key of depositor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Must consider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mapping cardinality </a:t>
            </a:r>
            <a:r>
              <a:rPr lang="en-US" altLang="zh-CN" sz="2000" dirty="0">
                <a:latin typeface="Comic Sans MS" pitchFamily="66" charset="0"/>
              </a:rPr>
              <a:t>of the relationship set when deciding what are the candidate keys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Need to consider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semantics of relationship set </a:t>
            </a:r>
            <a:r>
              <a:rPr lang="en-US" altLang="zh-CN" sz="2000" dirty="0">
                <a:latin typeface="Comic Sans MS" pitchFamily="66" charset="0"/>
              </a:rPr>
              <a:t>in selecting the primary key in case of more than one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7823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D4FB-6670-4094-8794-FB75705E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E-R Diagram with a Ternary Relationship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998F11B-01EC-4F47-94C5-3C7747D5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7081" r="787" b="26819"/>
          <a:stretch>
            <a:fillRect/>
          </a:stretch>
        </p:blipFill>
        <p:spPr bwMode="auto">
          <a:xfrm>
            <a:off x="971600" y="1491630"/>
            <a:ext cx="6826432" cy="24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Diagram 6">
            <a:extLst>
              <a:ext uri="{FF2B5EF4-FFF2-40B4-BE49-F238E27FC236}">
                <a16:creationId xmlns:a16="http://schemas.microsoft.com/office/drawing/2014/main" id="{A12A3E58-2A90-4D9A-AA26-D192E043F75F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876300"/>
            <a:ext cx="6257925" cy="3781425"/>
            <a:chOff x="230" y="544"/>
            <a:chExt cx="5256" cy="3176"/>
          </a:xfrm>
        </p:grpSpPr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6CA07C2-313E-42B3-97E2-CEA10A96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58"/>
              <a:ext cx="1089" cy="45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2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7CEB-BB15-4F3B-AC4F-4289693E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Cardinality Constraints on Ternary Relationship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A3DE-6B29-4314-96C7-76F3DF20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We allow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 most one arrow out of a ternary relationship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E.g., </a:t>
            </a:r>
            <a:r>
              <a:rPr lang="en-US" altLang="zh-CN" sz="1800" dirty="0">
                <a:latin typeface="Comic Sans MS" pitchFamily="66" charset="0"/>
              </a:rPr>
              <a:t>an arrow from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works-on</a:t>
            </a:r>
            <a:r>
              <a:rPr lang="en-US" altLang="zh-CN" sz="1800" dirty="0">
                <a:latin typeface="Comic Sans MS" pitchFamily="66" charset="0"/>
              </a:rPr>
              <a:t> to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job</a:t>
            </a:r>
            <a:r>
              <a:rPr lang="en-US" altLang="zh-CN" sz="1800" dirty="0">
                <a:latin typeface="Comic Sans MS" pitchFamily="66" charset="0"/>
              </a:rPr>
              <a:t> indicates that each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employee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works on </a:t>
            </a:r>
            <a:r>
              <a:rPr lang="en-US" altLang="zh-CN" sz="1800" dirty="0"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job</a:t>
            </a:r>
            <a:r>
              <a:rPr lang="en-US" altLang="zh-CN" sz="1800" dirty="0">
                <a:latin typeface="Comic Sans MS" pitchFamily="66" charset="0"/>
              </a:rPr>
              <a:t> at any branch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If there is more than one arrow, there are two ways of defining the meaning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a ternary relationship R between A, B and C with arrows to B and 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To avoid confusion we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outlaw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38677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F2D90-540C-448C-A6A6-0EA925AA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Binary vs. Non-Binary Relationships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4D8C0-1BCA-470A-87AD-D3A92671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2904"/>
            <a:ext cx="8568952" cy="3805070"/>
          </a:xfrm>
        </p:spPr>
        <p:txBody>
          <a:bodyPr/>
          <a:lstStyle/>
          <a:p>
            <a:r>
              <a:rPr lang="en-US" altLang="zh-CN" sz="2000" b="1">
                <a:latin typeface="Comic Sans MS" pitchFamily="66" charset="0"/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E.g.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 A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ternary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relationship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parents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, relating a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child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to his/her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father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mother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, is best replaced by two binary relationships, 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father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mother</a:t>
            </a:r>
          </a:p>
          <a:p>
            <a:pPr lvl="2"/>
            <a:r>
              <a:rPr lang="en-US" altLang="zh-CN" sz="2000" b="1">
                <a:latin typeface="Comic Sans MS" pitchFamily="66" charset="0"/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E.g.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works-on</a:t>
            </a:r>
          </a:p>
        </p:txBody>
      </p:sp>
    </p:spTree>
    <p:extLst>
      <p:ext uri="{BB962C8B-B14F-4D97-AF65-F5344CB8AC3E}">
        <p14:creationId xmlns:p14="http://schemas.microsoft.com/office/powerpoint/2010/main" val="23586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3835-D7AB-4695-B811-E6A001D2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Converting Non-Binary Relationships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8F88B-4D53-43DB-8AD7-42D3DA1CF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In general, any non-binary relationship can be represented using binary relationships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creating an artificial entity set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Replace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 between entity sets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A, B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C</a:t>
                </a:r>
                <a:r>
                  <a:rPr lang="en-US" altLang="zh-CN" sz="1600" dirty="0">
                    <a:latin typeface="Comic Sans MS" pitchFamily="66" charset="0"/>
                  </a:rPr>
                  <a:t> by an entity set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, and three relationship sets: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A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B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C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C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Create a special identifying attribute for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,</a:t>
                </a:r>
                <a:r>
                  <a:rPr lang="zh-CN" altLang="en-US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</a:t>
                </a:r>
                <a:r>
                  <a:rPr lang="zh-CN" altLang="en-US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add any attributes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 to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For each relationship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600" dirty="0">
                    <a:latin typeface="Comic Sans MS" pitchFamily="66" charset="0"/>
                  </a:rPr>
                  <a:t> in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, create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a new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 in the entity set E   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to RA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to RB      	      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Comic Sans MS" pitchFamily="66" charset="0"/>
                  </a:rPr>
                  <a:t>to RC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A8F88B-4D53-43DB-8AD7-42D3DA1CF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  <a:blipFill rotWithShape="1">
                <a:blip r:embed="rId2"/>
                <a:stretch>
                  <a:fillRect l="-1025" t="-2083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7EEAF7-A666-4E42-9419-66F1344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806" r="1083" b="59763"/>
          <a:stretch>
            <a:fillRect/>
          </a:stretch>
        </p:blipFill>
        <p:spPr bwMode="auto">
          <a:xfrm>
            <a:off x="3491880" y="3469820"/>
            <a:ext cx="4536504" cy="14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328C-064C-44DF-9C3D-755EC497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Converting Non-Binary Relationships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1635E-94EA-468A-8752-4EB0FC28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itchFamily="66" charset="0"/>
              </a:rPr>
              <a:t>Translate constraints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Translating all constraints may not be possible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There may be instances in the translated schema that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cannot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correspond to </a:t>
            </a:r>
            <a:r>
              <a:rPr lang="en-US" altLang="zh-CN" dirty="0">
                <a:latin typeface="Comic Sans MS" pitchFamily="66" charset="0"/>
              </a:rPr>
              <a:t>any instance of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We can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avoid creating </a:t>
            </a:r>
            <a:r>
              <a:rPr lang="en-US" altLang="zh-CN" dirty="0">
                <a:latin typeface="Comic Sans MS" pitchFamily="66" charset="0"/>
              </a:rPr>
              <a:t>an identifying attribute by making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altLang="zh-CN" dirty="0">
                <a:latin typeface="Comic Sans MS" pitchFamily="66" charset="0"/>
              </a:rPr>
              <a:t> a weak entity set (described shortly) identified by the three relationship sets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B0AB-73E2-4925-AAA9-3EA5866B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Weak Entity Sets</a:t>
            </a:r>
            <a:r>
              <a:rPr lang="zh-CN" altLang="en-US" dirty="0">
                <a:latin typeface="Comic Sans MS" pitchFamily="66" charset="0"/>
              </a:rPr>
              <a:t>（弱实体集）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F9984-32DC-4CB0-8394-8E783F86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9508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An entity set that does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not have a primary key</a:t>
            </a:r>
            <a:r>
              <a:rPr lang="en-US" altLang="zh-CN" sz="2000" dirty="0">
                <a:latin typeface="Comic Sans MS" pitchFamily="66" charset="0"/>
              </a:rPr>
              <a:t> is referred to as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weak entity set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existence of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a weak entity set </a:t>
            </a:r>
            <a:r>
              <a:rPr lang="en-US" altLang="zh-CN" sz="2000" dirty="0">
                <a:latin typeface="Comic Sans MS" pitchFamily="66" charset="0"/>
              </a:rPr>
              <a:t>depends on the existence of an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identifying entity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Identifying relationship</a:t>
            </a:r>
            <a:r>
              <a:rPr lang="en-US" altLang="zh-CN" sz="1800" dirty="0">
                <a:latin typeface="Comic Sans MS" pitchFamily="66" charset="0"/>
              </a:rPr>
              <a:t> depicted using 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double diamond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discriminator (partial key, 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分辨符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primary key of a weak entity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Discriminator plus primary keys of identifying entity sets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414F-DE10-466B-AE13-51D23FA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Weak Entity Sets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C1DF-A7FE-4B38-8B52-A55D7E63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Depict a weak entity set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double rectangles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Underline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discriminator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分辨符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weak entity set  </a:t>
            </a:r>
            <a:r>
              <a:rPr lang="en-US" altLang="zh-CN" sz="2000" dirty="0">
                <a:latin typeface="Comic Sans MS" pitchFamily="66" charset="0"/>
              </a:rPr>
              <a:t>with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dashed line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lvl="1"/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Payment_number</a:t>
            </a:r>
            <a:r>
              <a:rPr lang="en-US" altLang="zh-CN" sz="1800" dirty="0">
                <a:latin typeface="Comic Sans MS" pitchFamily="66" charset="0"/>
              </a:rPr>
              <a:t> – discriminator of the payment entity set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Primary key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payment</a:t>
            </a:r>
            <a:r>
              <a:rPr lang="en-US" altLang="zh-CN" sz="1800" dirty="0">
                <a:latin typeface="Comic Sans MS" pitchFamily="66" charset="0"/>
              </a:rPr>
              <a:t> – (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itchFamily="66" charset="0"/>
              </a:rPr>
              <a:t>loan_number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itchFamily="66" charset="0"/>
              </a:rPr>
              <a:t>payment_number</a:t>
            </a:r>
            <a:r>
              <a:rPr lang="en-US" altLang="zh-CN" sz="1800" dirty="0">
                <a:latin typeface="Comic Sans MS" pitchFamily="66" charset="0"/>
              </a:rPr>
              <a:t>) 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D831B-DAE1-45B8-83A6-BBA44C6F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2075260" y="2787774"/>
            <a:ext cx="5088731" cy="17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8260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Weak Entity Sets (Cont.)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771550"/>
            <a:ext cx="8640959" cy="3690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Note: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the primary key of the strong entity set is not explicitly stored with the weak entity set, since it is implicit in the identifying relationship.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loan_number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were explicitly stored, payment could be made a strong entity</a:t>
            </a:r>
          </a:p>
        </p:txBody>
      </p:sp>
    </p:spTree>
    <p:extLst>
      <p:ext uri="{BB962C8B-B14F-4D97-AF65-F5344CB8AC3E}">
        <p14:creationId xmlns:p14="http://schemas.microsoft.com/office/powerpoint/2010/main" val="93133067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More Weak Entity Set Examples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784976" cy="3854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In a university,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is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strong entity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and 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can be modeled as 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weak entity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discriminator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would be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semester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(including year) and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section_number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(if there is more than one section)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If we model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as a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strong entity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we would model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course_number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as an attribute. Then the relationship with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would be implicit in the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24044979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CN">
                <a:effectLst/>
                <a:latin typeface="Comic Sans MS" pitchFamily="66" charset="0"/>
                <a:ea typeface="宋体" charset="-122"/>
              </a:rPr>
              <a:t>ER D</a:t>
            </a:r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esign Issues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771550"/>
            <a:ext cx="8712968" cy="39635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Use of entity sets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attributes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Choice mainly depends on the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structure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of the enterprise being modeled, and on the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semantics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associated with the attribute in question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Use of entity sets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relationship sets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Possible guideline is to designate a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relationship set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to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describe an action 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that occurs between entities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Binary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versus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n-ary relationship sets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384981416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3D7E-A43B-4F54-8161-CD5622A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Specialization</a:t>
            </a:r>
            <a:r>
              <a:rPr lang="zh-CN" altLang="en-US" dirty="0">
                <a:latin typeface="Comic Sans MS" pitchFamily="66" charset="0"/>
              </a:rPr>
              <a:t>（特化）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E1249-09B1-42D9-9B06-EF4BF81E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Top-down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design process (</a:t>
            </a:r>
            <a:r>
              <a:rPr lang="zh-CN" altLang="en-US" sz="2000" b="1">
                <a:latin typeface="Comic Sans MS" pitchFamily="66" charset="0"/>
              </a:rPr>
              <a:t>自上而下的设计过程</a:t>
            </a:r>
            <a:r>
              <a:rPr lang="en-US" altLang="zh-CN" sz="2000" b="1">
                <a:latin typeface="Comic Sans MS" pitchFamily="66" charset="0"/>
              </a:rPr>
              <a:t>)</a:t>
            </a:r>
            <a:r>
              <a:rPr lang="zh-CN" altLang="en-US" sz="2000" b="1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designate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subgroupings</a:t>
            </a:r>
            <a:r>
              <a:rPr lang="en-US" altLang="zh-CN" sz="1800" dirty="0">
                <a:latin typeface="Comic Sans MS" pitchFamily="66" charset="0"/>
              </a:rPr>
              <a:t> within an entity set that are distinctive from other entities in the set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These subgroupings become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lower-level entity sets </a:t>
            </a:r>
            <a:r>
              <a:rPr lang="en-US" altLang="zh-CN" sz="1800" dirty="0">
                <a:latin typeface="Comic Sans MS" pitchFamily="66" charset="0"/>
              </a:rPr>
              <a:t>that have attributes or participate in relationships that do not apply to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higher-level entity set</a:t>
            </a:r>
            <a:r>
              <a:rPr lang="en-US" altLang="zh-CN" sz="1800" dirty="0">
                <a:latin typeface="Comic Sans MS" pitchFamily="66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Depicted by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triangle </a:t>
            </a:r>
            <a:r>
              <a:rPr lang="en-US" altLang="zh-CN" sz="1800" dirty="0">
                <a:latin typeface="Comic Sans MS" pitchFamily="66" charset="0"/>
              </a:rPr>
              <a:t>component labeled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ISA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“is a”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person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Attribute inheritance</a:t>
            </a:r>
            <a:r>
              <a:rPr lang="zh-CN" altLang="en-US" sz="2000" b="1" dirty="0">
                <a:latin typeface="Comic Sans MS" pitchFamily="66" charset="0"/>
              </a:rPr>
              <a:t>（属性继承）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lower-level entity set </a:t>
            </a:r>
            <a:r>
              <a:rPr lang="en-US" altLang="zh-CN" sz="1800" dirty="0">
                <a:latin typeface="Comic Sans MS" pitchFamily="66" charset="0"/>
              </a:rPr>
              <a:t>inherits all the attributes and relationship participation of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higher-level entity set </a:t>
            </a:r>
            <a:r>
              <a:rPr lang="en-US" altLang="zh-CN" sz="1800" dirty="0">
                <a:latin typeface="Comic Sans MS" pitchFamily="66" charset="0"/>
              </a:rPr>
              <a:t>to which it </a:t>
            </a:r>
            <a:r>
              <a:rPr lang="en-US" altLang="zh-CN" sz="1800">
                <a:latin typeface="Comic Sans MS" pitchFamily="66" charset="0"/>
              </a:rPr>
              <a:t>is linked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968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9038-8D55-43D2-94F5-D393DB9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7D6B-1C99-4A5D-A4CC-9445E177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609669" y="771550"/>
            <a:ext cx="56266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7031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A0E6-9F80-4230-8EDC-0B6820BE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Generalization</a:t>
            </a:r>
            <a:r>
              <a:rPr lang="zh-CN" altLang="en-US" dirty="0">
                <a:latin typeface="Comic Sans MS" pitchFamily="66" charset="0"/>
              </a:rPr>
              <a:t>（泛化）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F46F-359A-4F94-B563-E0DB52B0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bottom-up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design process (</a:t>
            </a:r>
            <a:r>
              <a:rPr lang="zh-CN" altLang="en-US" sz="2000" b="1">
                <a:latin typeface="Comic Sans MS" pitchFamily="66" charset="0"/>
              </a:rPr>
              <a:t>自下而上的设计过程</a:t>
            </a:r>
            <a:r>
              <a:rPr lang="en-US" altLang="zh-CN" sz="2000" b="1">
                <a:latin typeface="Comic Sans MS" pitchFamily="66" charset="0"/>
              </a:rPr>
              <a:t>)</a:t>
            </a:r>
            <a:r>
              <a:rPr lang="zh-CN" altLang="en-US" sz="2000" b="1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Combine a number of entity sets that share the same features into a higher-level </a:t>
            </a:r>
            <a:r>
              <a:rPr lang="en-US" altLang="zh-CN" sz="1800">
                <a:latin typeface="Comic Sans MS" pitchFamily="66" charset="0"/>
              </a:rPr>
              <a:t>entity set</a:t>
            </a:r>
          </a:p>
          <a:p>
            <a:pPr lvl="1">
              <a:spcBef>
                <a:spcPts val="1200"/>
              </a:spcBef>
            </a:pP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Specialization (</a:t>
            </a: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</a:rPr>
              <a:t>特化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), Generalization (</a:t>
            </a: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</a:rPr>
              <a:t>泛化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Specialization and generalization are simple inversions of each other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They are represented in the same way in an E-R diagram</a:t>
            </a:r>
          </a:p>
        </p:txBody>
      </p:sp>
    </p:spTree>
    <p:extLst>
      <p:ext uri="{BB962C8B-B14F-4D97-AF65-F5344CB8AC3E}">
        <p14:creationId xmlns:p14="http://schemas.microsoft.com/office/powerpoint/2010/main" val="25150007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8857-2213-4791-AC2C-F2C0E70C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Specialization &amp; Generalization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E446A-8A6E-47B6-8266-A5896440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800" dirty="0">
                <a:latin typeface="Comic Sans MS" pitchFamily="66" charset="0"/>
              </a:rPr>
              <a:t>, permanent-employee vs. temporary-employee, in addition to officer vs. secretary vs. teller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particular employee would be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a member of one of permanent-employee or temporary-employee,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and also a member of one of officer, secretary, or teller</a:t>
            </a:r>
          </a:p>
          <a:p>
            <a:endParaRPr lang="en-US" altLang="zh-CN" sz="2000">
              <a:latin typeface="Comic Sans MS" pitchFamily="66" charset="0"/>
            </a:endParaRPr>
          </a:p>
          <a:p>
            <a:r>
              <a:rPr lang="en-US" altLang="zh-CN" sz="200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ISA</a:t>
            </a:r>
            <a:r>
              <a:rPr lang="en-US" altLang="zh-CN" sz="2000" dirty="0">
                <a:latin typeface="Comic Sans MS" pitchFamily="66" charset="0"/>
              </a:rPr>
              <a:t> relationship also referred to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superclass - subclass </a:t>
            </a:r>
            <a:r>
              <a:rPr lang="en-US" altLang="zh-CN" sz="2000" dirty="0">
                <a:latin typeface="Comic Sans MS" pitchFamily="66" charset="0"/>
              </a:rPr>
              <a:t>relationship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2803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>
                <a:effectLst/>
                <a:latin typeface="Comic Sans MS" pitchFamily="66" charset="0"/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27534"/>
            <a:ext cx="8712968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Constraint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on which entities can be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members of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 given lower-level entity set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condition-defined (attribute-defined)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user-defined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Constraint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on whether or not entities may belong to more than one lower-level entity set within a single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generalization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Disjoint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Overlapping</a:t>
            </a:r>
          </a:p>
        </p:txBody>
      </p:sp>
    </p:spTree>
    <p:extLst>
      <p:ext uri="{BB962C8B-B14F-4D97-AF65-F5344CB8AC3E}">
        <p14:creationId xmlns:p14="http://schemas.microsoft.com/office/powerpoint/2010/main" val="218247327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>
                <a:effectLst/>
                <a:latin typeface="Comic Sans MS" pitchFamily="66" charset="0"/>
                <a:ea typeface="宋体" charset="-122"/>
              </a:rPr>
              <a:t>Design Constraints on a Specialization/Generalization (Cont.)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Completeness constraint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- specifies whether or not an entity in the higher-level entity set must belong to at least one of the lower-level entity sets within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generalization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total :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 entity must belong to one of the lower-level entity sets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partial: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 entity need not belong to one of the lower-level entity sets</a:t>
            </a:r>
          </a:p>
        </p:txBody>
      </p:sp>
    </p:spTree>
    <p:extLst>
      <p:ext uri="{BB962C8B-B14F-4D97-AF65-F5344CB8AC3E}">
        <p14:creationId xmlns:p14="http://schemas.microsoft.com/office/powerpoint/2010/main" val="18506299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3632" r="2002" b="3412"/>
          <a:stretch>
            <a:fillRect/>
          </a:stretch>
        </p:blipFill>
        <p:spPr bwMode="auto">
          <a:xfrm>
            <a:off x="2124076" y="2139553"/>
            <a:ext cx="501332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Aggregation (</a:t>
            </a:r>
            <a:r>
              <a:rPr lang="zh-CN" altLang="en-US" sz="2800">
                <a:effectLst/>
                <a:latin typeface="Comic Sans MS" pitchFamily="66" charset="0"/>
                <a:ea typeface="宋体" charset="-122"/>
              </a:rPr>
              <a:t>聚合</a:t>
            </a:r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)</a:t>
            </a: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2047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Consider the ternary relationship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works-on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, which we saw earlier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Suppose we want to record managers for tasks performed by an employee at a branch</a:t>
            </a: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214689" y="3536156"/>
            <a:ext cx="2428875" cy="642938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66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The Banking Schema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73173"/>
            <a:ext cx="9037638" cy="420283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assets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customer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customer_street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employee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employee_name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telephone_number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start_date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(derived from a  </a:t>
            </a:r>
            <a:r>
              <a:rPr lang="en-US" altLang="zh-CN" sz="1400" b="1" dirty="0" err="1">
                <a:latin typeface="Comic Sans MS" pitchFamily="66" charset="0"/>
                <a:ea typeface="宋体" pitchFamily="2" charset="-122"/>
              </a:rPr>
              <a:t>multivalued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attribute)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account_branch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loan_branch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borrower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depositor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access_date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cust_banker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type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FF00"/>
                </a:solidFill>
                <a:latin typeface="Comic Sans MS" pitchFamily="66" charset="0"/>
                <a:ea typeface="宋体" pitchFamily="2" charset="-122"/>
              </a:rPr>
              <a:t>works_for</a:t>
            </a:r>
            <a:r>
              <a:rPr lang="en-US" altLang="zh-CN" sz="1400" b="1" dirty="0">
                <a:solidFill>
                  <a:srgbClr val="00FF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manager_employee_id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payment</a:t>
            </a:r>
            <a:r>
              <a:rPr lang="en-US" altLang="zh-CN" sz="14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=(</a:t>
            </a:r>
            <a:r>
              <a:rPr lang="en-US" altLang="zh-CN" sz="1400" b="1" i="1" u="sng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u="sng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u="sng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payment_number</a:t>
            </a:r>
            <a:r>
              <a:rPr lang="en-US" altLang="zh-CN" sz="1400" b="1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payment_date</a:t>
            </a:r>
            <a:r>
              <a:rPr lang="en-US" altLang="zh-CN" sz="1400" b="1" err="1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payment_amount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savings_account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interest_rate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checking_account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overdraft_amount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2534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Aggregation (Cont.)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Relationship sets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works-on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manages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represent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overlapping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information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Eliminate this redundancy via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aggregation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Treat relationship as an abstract entity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Allows relationships between relationships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Without introducing redundancy, the following diagram represents: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An employee works on a particular job at a particular branch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An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employee, branch, job 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combination may have an associated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76935333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1285875" y="964406"/>
            <a:ext cx="6643688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E-R Diagram </a:t>
            </a:r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With</a:t>
            </a:r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 Aggregation</a:t>
            </a:r>
          </a:p>
        </p:txBody>
      </p:sp>
      <p:sp>
        <p:nvSpPr>
          <p:cNvPr id="61447" name="Oval Callout 6"/>
          <p:cNvSpPr>
            <a:spLocks noChangeArrowheads="1"/>
          </p:cNvSpPr>
          <p:nvPr/>
        </p:nvSpPr>
        <p:spPr bwMode="auto">
          <a:xfrm>
            <a:off x="142876" y="3053953"/>
            <a:ext cx="2714625" cy="1232297"/>
          </a:xfrm>
          <a:prstGeom prst="wedgeEllipseCallout">
            <a:avLst>
              <a:gd name="adj1" fmla="val 49954"/>
              <a:gd name="adj2" fmla="val -813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428625" y="3147814"/>
            <a:ext cx="228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kumimoji="0" lang="en-US" altLang="zh-CN" sz="2000" b="1" i="0"/>
              <a:t>A higher-level entity set called works_on</a:t>
            </a:r>
            <a:endParaRPr kumimoji="0" lang="zh-CN" altLang="en-US" sz="2000" b="1" i="0"/>
          </a:p>
        </p:txBody>
      </p:sp>
    </p:spTree>
    <p:extLst>
      <p:ext uri="{BB962C8B-B14F-4D97-AF65-F5344CB8AC3E}">
        <p14:creationId xmlns:p14="http://schemas.microsoft.com/office/powerpoint/2010/main" val="147444268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E-R Design Decisions</a:t>
            </a:r>
          </a:p>
        </p:txBody>
      </p:sp>
      <p:sp>
        <p:nvSpPr>
          <p:cNvPr id="624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61937"/>
            <a:ext cx="8928992" cy="39260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use of an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attribute or entity set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to represent an object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Whether a real-world concept is best expressed by an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entity set or a relationship set</a:t>
            </a:r>
            <a:endParaRPr lang="en-US" altLang="zh-CN" sz="2000" b="1">
              <a:latin typeface="Comic Sans MS" pitchFamily="66" charset="0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ternary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relationship versus a pair of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binary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relationships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strong or weak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entity set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specialization/generalization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– contributes to modularity in the design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aggregation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– can treat the aggregate entity set as a single unit without concern for the details of its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227898583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Database Design Phases</a:t>
            </a: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99542"/>
            <a:ext cx="8750176" cy="4086771"/>
          </a:xfrm>
        </p:spPr>
        <p:txBody>
          <a:bodyPr/>
          <a:lstStyle/>
          <a:p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Requirements Analysis</a:t>
            </a:r>
          </a:p>
          <a:p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Conceptual Design (E-R Model)</a:t>
            </a:r>
          </a:p>
          <a:p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Functional Requirements Analysis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Describe the operations that will be performed on the data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Review the design</a:t>
            </a:r>
          </a:p>
          <a:p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Logical Implementation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Mapping from conceptual model to implementation model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Such as relational model, OO model</a:t>
            </a:r>
          </a:p>
          <a:p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Physical Implementation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Specify physical features of the database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buffer size, index…</a:t>
            </a:r>
          </a:p>
        </p:txBody>
      </p:sp>
    </p:spTree>
    <p:extLst>
      <p:ext uri="{BB962C8B-B14F-4D97-AF65-F5344CB8AC3E}">
        <p14:creationId xmlns:p14="http://schemas.microsoft.com/office/powerpoint/2010/main" val="640285135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000126" y="696517"/>
            <a:ext cx="7643813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42938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cxnSp>
        <p:nvCxnSpPr>
          <p:cNvPr id="64519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A869FDA8-A5E6-465D-95D1-E72D124222D8}"/>
              </a:ext>
            </a:extLst>
          </p:cNvPr>
          <p:cNvSpPr/>
          <p:nvPr/>
        </p:nvSpPr>
        <p:spPr bwMode="auto">
          <a:xfrm>
            <a:off x="6660232" y="897731"/>
            <a:ext cx="1151856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21" name="TextBox 20"/>
          <p:cNvSpPr txBox="1">
            <a:spLocks noChangeArrowheads="1"/>
          </p:cNvSpPr>
          <p:nvPr/>
        </p:nvSpPr>
        <p:spPr bwMode="auto">
          <a:xfrm>
            <a:off x="6732588" y="1168004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kumimoji="0" lang="en-US" altLang="zh-CN" sz="900">
                <a:latin typeface="Helvetica" pitchFamily="34" charset="0"/>
              </a:rPr>
              <a:t>account-branch</a:t>
            </a:r>
            <a:endParaRPr kumimoji="0" lang="zh-CN" altLang="en-US" sz="9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489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714375" y="910829"/>
            <a:ext cx="77152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Summary of Symbols Used in E-R Notation</a:t>
            </a:r>
          </a:p>
        </p:txBody>
      </p:sp>
    </p:spTree>
    <p:extLst>
      <p:ext uri="{BB962C8B-B14F-4D97-AF65-F5344CB8AC3E}">
        <p14:creationId xmlns:p14="http://schemas.microsoft.com/office/powerpoint/2010/main" val="5712898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714376" y="857250"/>
            <a:ext cx="7643813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Summary of Symbols (Cont.)</a:t>
            </a:r>
          </a:p>
        </p:txBody>
      </p:sp>
    </p:spTree>
    <p:extLst>
      <p:ext uri="{BB962C8B-B14F-4D97-AF65-F5344CB8AC3E}">
        <p14:creationId xmlns:p14="http://schemas.microsoft.com/office/powerpoint/2010/main" val="2971408459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857251" y="910829"/>
            <a:ext cx="7218363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Alternative E-R Notations</a:t>
            </a:r>
          </a:p>
        </p:txBody>
      </p:sp>
    </p:spTree>
    <p:extLst>
      <p:ext uri="{BB962C8B-B14F-4D97-AF65-F5344CB8AC3E}">
        <p14:creationId xmlns:p14="http://schemas.microsoft.com/office/powerpoint/2010/main" val="376000947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Reduction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94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A1E1-5B6C-4CAE-A1D7-DE35713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Reduction to Relational Schemas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B785-EAF9-4EBF-B8FE-77306735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Reduction of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E-R Diagram </a:t>
            </a:r>
            <a:r>
              <a:rPr lang="en-US" altLang="zh-CN" sz="2000" b="1" dirty="0">
                <a:latin typeface="Comic Sans MS" pitchFamily="66" charset="0"/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Tables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For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each entity set </a:t>
            </a:r>
            <a:r>
              <a:rPr lang="en-US" altLang="zh-CN" dirty="0">
                <a:latin typeface="Comic Sans MS" pitchFamily="66" charset="0"/>
              </a:rPr>
              <a:t>and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relationship set </a:t>
            </a:r>
            <a:r>
              <a:rPr lang="en-US" altLang="zh-CN" dirty="0">
                <a:latin typeface="Comic Sans MS" pitchFamily="66" charset="0"/>
              </a:rPr>
              <a:t>there is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 unique table</a:t>
            </a:r>
            <a:r>
              <a:rPr lang="en-US" altLang="zh-CN" dirty="0">
                <a:latin typeface="Comic Sans MS" pitchFamily="66" charset="0"/>
              </a:rPr>
              <a:t>.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Each table has a number of columns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Converting an E-R diagram to a table format is the basis for deriving a relational database design from an </a:t>
            </a:r>
            <a:r>
              <a:rPr lang="en-US" altLang="zh-CN">
                <a:latin typeface="Comic Sans MS" pitchFamily="66" charset="0"/>
              </a:rPr>
              <a:t>E-R diagram</a:t>
            </a:r>
          </a:p>
          <a:p>
            <a:endParaRPr lang="en-US" altLang="zh-CN" sz="2000" b="1">
              <a:latin typeface="Comic Sans MS" pitchFamily="66" charset="0"/>
              <a:ea typeface="宋体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Primary keys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allow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entity sets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relationship sets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to be expressed uniformly as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tables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which represent the contents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234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Overview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404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BAF1-6E37-4A88-963E-40469EF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Entity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B0B4-2CAF-4EAE-B529-6802CBD1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strong entity set </a:t>
            </a:r>
            <a:r>
              <a:rPr lang="en-US" altLang="zh-CN" sz="2000" dirty="0">
                <a:latin typeface="Comic Sans MS" pitchFamily="66" charset="0"/>
              </a:rPr>
              <a:t>reduces to a table with the same attributes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7502-05F7-4793-BF00-709D9FD4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544836" y="1694463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E382-61BF-47DB-8050-75871E3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Composite and Multi-valued Attributes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D1509-F794-44BA-B9C4-9BA73637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Composite attributes </a:t>
            </a:r>
            <a:r>
              <a:rPr lang="en-US" altLang="zh-CN" sz="2000" dirty="0">
                <a:latin typeface="Comic Sans MS" pitchFamily="66" charset="0"/>
              </a:rPr>
              <a:t>are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flattened out by creating a separate attribute for each component attribute</a:t>
            </a:r>
          </a:p>
          <a:p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multi-valued attribute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M </a:t>
            </a:r>
            <a:r>
              <a:rPr lang="en-US" altLang="zh-CN" sz="2000" dirty="0">
                <a:latin typeface="Comic Sans MS" pitchFamily="66" charset="0"/>
              </a:rPr>
              <a:t>of an entity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altLang="zh-CN" sz="2000" dirty="0">
                <a:latin typeface="Comic Sans MS" pitchFamily="66" charset="0"/>
              </a:rPr>
              <a:t> is represented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separate table EM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Table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EM</a:t>
            </a:r>
            <a:r>
              <a:rPr lang="en-US" altLang="zh-CN" sz="1800" dirty="0">
                <a:latin typeface="Comic Sans MS" pitchFamily="66" charset="0"/>
              </a:rPr>
              <a:t> has attributes corresponding to the primary key of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altLang="zh-CN" sz="1800" dirty="0">
                <a:latin typeface="Comic Sans MS" pitchFamily="66" charset="0"/>
              </a:rPr>
              <a:t> and an attribute corresponding to multivalued attribute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value of the multivalued attribute maps to a separate row of the table EM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1993-9942-45BA-96F5-89D2AAC3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Weak Entity Sets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46AD-82D3-4218-A72A-95E54784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weak entity set </a:t>
            </a:r>
            <a:r>
              <a:rPr lang="en-US" altLang="zh-CN" sz="2000" dirty="0">
                <a:latin typeface="Comic Sans MS" pitchFamily="66" charset="0"/>
              </a:rPr>
              <a:t>becomes a table that includes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column for the primary key of the identifying strong entity set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266C-757D-4753-8FBA-D19C58AC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22269" r="919" b="22006"/>
          <a:stretch>
            <a:fillRect/>
          </a:stretch>
        </p:blipFill>
        <p:spPr bwMode="auto">
          <a:xfrm>
            <a:off x="1571625" y="2143125"/>
            <a:ext cx="5893594" cy="2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C4F6B2CE-550E-45D9-8566-3A56EB89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60" y="2143125"/>
            <a:ext cx="1241822" cy="256341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92700-60DC-4DF8-84B4-8F1DDB88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85335-CE9E-4233-B7CC-A7994571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Many-to-many relationship set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Represented as a table with columns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primary keys of the two participating entity sets</a:t>
            </a:r>
            <a:r>
              <a:rPr lang="en-US" altLang="zh-CN" sz="1800" dirty="0">
                <a:latin typeface="Comic Sans MS" pitchFamily="66" charset="0"/>
              </a:rPr>
              <a:t>, and any descriptive attributes of the relationship set. 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E.g.: </a:t>
            </a:r>
            <a:r>
              <a:rPr lang="en-US" altLang="zh-CN" sz="1800" dirty="0">
                <a:latin typeface="Comic Sans MS" pitchFamily="66" charset="0"/>
              </a:rPr>
              <a:t>table for relationship set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9A32-40E4-4894-B7A8-D0C4E013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3A974EF1-AE05-4861-9372-1AC0E7EB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CD6-1208-4E14-9955-2C1B493D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955-450C-4FE8-B98A-2BEFD55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Many-to-one</a:t>
            </a:r>
            <a:r>
              <a:rPr lang="en-US" altLang="zh-CN" sz="2000" b="1" dirty="0"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one-to-many</a:t>
            </a:r>
            <a:r>
              <a:rPr lang="en-US" altLang="zh-CN" sz="2000" b="1" dirty="0">
                <a:latin typeface="Comic Sans MS" pitchFamily="66" charset="0"/>
              </a:rPr>
              <a:t> relationship sets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Can be represented by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adding an extra attribute to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many side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containing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primary key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of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one side</a:t>
            </a:r>
          </a:p>
          <a:p>
            <a:pPr lvl="1"/>
            <a:endParaRPr lang="en-US" altLang="zh-CN" sz="1800" dirty="0">
              <a:latin typeface="Comic Sans MS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E.g.: </a:t>
            </a:r>
            <a:r>
              <a:rPr lang="en-US" altLang="zh-CN" sz="1800" dirty="0">
                <a:latin typeface="Comic Sans MS" pitchFamily="66" charset="0"/>
              </a:rPr>
              <a:t>instead of creating a table for relationship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account-branch</a:t>
            </a:r>
            <a:r>
              <a:rPr lang="en-US" altLang="zh-CN" sz="1800" dirty="0">
                <a:latin typeface="Comic Sans MS" pitchFamily="66" charset="0"/>
              </a:rPr>
              <a:t>, add an attribute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branch-name</a:t>
            </a:r>
            <a:r>
              <a:rPr lang="en-US" altLang="zh-CN" sz="1800" dirty="0">
                <a:latin typeface="Comic Sans MS" pitchFamily="66" charset="0"/>
              </a:rPr>
              <a:t> to the entity set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account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0AD2-0375-4842-98A7-F1C3B6F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>
            <a:extLst>
              <a:ext uri="{FF2B5EF4-FFF2-40B4-BE49-F238E27FC236}">
                <a16:creationId xmlns:a16="http://schemas.microsoft.com/office/drawing/2014/main" id="{D0A5437A-169B-4603-A446-6C451621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757F72A0-9734-44D6-878B-97B04B8FC9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9BE1A059-31C1-4703-B443-5DBBB402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31CDDB14-4D15-49CA-8D7A-5E5E7F48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>
            <a:extLst>
              <a:ext uri="{FF2B5EF4-FFF2-40B4-BE49-F238E27FC236}">
                <a16:creationId xmlns:a16="http://schemas.microsoft.com/office/drawing/2014/main" id="{DC2C3AE5-24CC-4297-BEA1-EF314473257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63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A028-B8BB-41D0-BDA1-234E05B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ADCC9-4981-4BCB-82D7-C07FE33B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One-to-one</a:t>
            </a:r>
            <a:r>
              <a:rPr lang="en-US" altLang="zh-CN" sz="2000" b="1" dirty="0">
                <a:latin typeface="Comic Sans MS" pitchFamily="66" charset="0"/>
              </a:rPr>
              <a:t> relationship sets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either side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can be chosen to act as the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“many” side</a:t>
            </a:r>
          </a:p>
          <a:p>
            <a:pPr lvl="1"/>
            <a:endParaRPr lang="en-US" altLang="zh-CN" b="1" dirty="0">
              <a:solidFill>
                <a:srgbClr val="1B06BA"/>
              </a:solidFill>
              <a:latin typeface="Comic Sans MS" pitchFamily="66" charset="0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If participation is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partial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on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side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, it could result in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null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values</a:t>
            </a: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table corresponding to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 relationship set linking a weak entity set to its identifying strong entity set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redundant</a:t>
            </a:r>
            <a:endParaRPr lang="en-US" altLang="zh-CN" sz="2000" b="1" dirty="0">
              <a:solidFill>
                <a:srgbClr val="1B06B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389-8E18-4A46-A813-0FA4A5A4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Representing Specialization as Tables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025E4-CFA9-42FE-8A77-DE2C320F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Method 1: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higher level entity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each lower level entity set</a:t>
            </a:r>
            <a:r>
              <a:rPr lang="en-US" altLang="zh-CN" sz="1800" dirty="0">
                <a:latin typeface="Comic Sans MS" pitchFamily="66" charset="0"/>
              </a:rPr>
              <a:t>, include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primary key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of higher level entity set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local attributes</a:t>
            </a:r>
            <a:br>
              <a:rPr lang="en-US" altLang="zh-CN" sz="1800" dirty="0">
                <a:latin typeface="Comic Sans MS" pitchFamily="66" charset="0"/>
              </a:rPr>
            </a:br>
            <a:endParaRPr lang="en-US" altLang="zh-CN" sz="1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dirty="0">
                <a:latin typeface="Comic Sans MS" pitchFamily="66" charset="0"/>
                <a:cs typeface="Times New Roman" panose="02020603050405020304" pitchFamily="18" charset="0"/>
              </a:rPr>
              <a:t>table	          table attributes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person	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street, city 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customer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credit-rating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employee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salary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Drawback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  </a:t>
            </a:r>
            <a:r>
              <a:rPr lang="en-US" altLang="zh-CN" sz="1800" dirty="0">
                <a:latin typeface="Comic Sans MS" pitchFamily="66" charset="0"/>
              </a:rPr>
              <a:t>Querying information about entities, e.g., employee, requires accessing two tables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817E68C1-289A-4E98-BA77-FEF83F0D9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751964"/>
            <a:ext cx="46085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3834E09-91AF-42B7-B43F-99428608B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559279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26E2-534A-4C2C-828C-5A24996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Representing Specialization as Tables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150B6-D6B9-43A4-9386-F79F9F11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Method 2: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each entity set </a:t>
            </a:r>
            <a:r>
              <a:rPr lang="en-US" altLang="zh-CN" sz="1800" dirty="0">
                <a:latin typeface="Comic Sans MS" pitchFamily="66" charset="0"/>
              </a:rPr>
              <a:t>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all local and inherited attributes</a:t>
            </a:r>
            <a:r>
              <a:rPr lang="en-US" altLang="zh-CN" sz="1600" dirty="0">
                <a:latin typeface="Comic Sans MS" pitchFamily="66" charset="0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dirty="0">
                <a:latin typeface="Comic Sans MS" pitchFamily="66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person	  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customer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credit-rating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employee 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salary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latin typeface="Comic Sans MS" pitchFamily="66" charset="0"/>
              </a:rPr>
              <a:t>		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Drawback: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street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city</a:t>
            </a:r>
            <a:r>
              <a:rPr lang="en-US" altLang="zh-CN" sz="1800" dirty="0">
                <a:latin typeface="Comic Sans MS" pitchFamily="66" charset="0"/>
              </a:rPr>
              <a:t> may be stored redundantly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persons</a:t>
            </a:r>
            <a:r>
              <a:rPr lang="en-US" altLang="zh-CN" sz="1800" dirty="0">
                <a:latin typeface="Comic Sans MS" pitchFamily="66" charset="0"/>
              </a:rPr>
              <a:t> who are both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employees</a:t>
            </a:r>
          </a:p>
          <a:p>
            <a:pPr lvl="1"/>
            <a:r>
              <a:rPr lang="en-US" altLang="zh-CN" sz="1800" dirty="0">
                <a:latin typeface="Comic Sans MS" pitchFamily="66" charset="0"/>
                <a:ea typeface="宋体" charset="-122"/>
              </a:rPr>
              <a:t>If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specialization is total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, table for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generalized entity (person) not required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to store information</a:t>
            </a: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4FF7012B-3607-4E9B-A1CA-4CE8E0A2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067694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14D711C-A51A-44E1-897D-A1A29C65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445" y="1563712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952292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Relations Corresponding to Aggregation</a:t>
            </a:r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4536504" cy="2121283"/>
          </a:xfrm>
        </p:spPr>
        <p:txBody>
          <a:bodyPr/>
          <a:lstStyle/>
          <a:p>
            <a:r>
              <a:rPr lang="en-US" altLang="zh-CN" sz="1800" b="1">
                <a:latin typeface="Comic Sans MS" pitchFamily="66" charset="0"/>
                <a:ea typeface="宋体" charset="-122"/>
              </a:rPr>
              <a:t>To represent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aggregation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create a table containing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primary key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of the aggregated relationship,</a:t>
            </a:r>
          </a:p>
          <a:p>
            <a:pPr lvl="1"/>
            <a:r>
              <a:rPr lang="en-US" altLang="zh-CN" sz="1800" b="1">
                <a:latin typeface="Comic Sans MS" pitchFamily="66" charset="0"/>
                <a:ea typeface="宋体" charset="-122"/>
              </a:rPr>
              <a:t>the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primary key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of the associated entity set</a:t>
            </a:r>
          </a:p>
          <a:p>
            <a:pPr lvl="1"/>
            <a:r>
              <a:rPr lang="en-US" altLang="zh-CN" sz="1800" b="1">
                <a:latin typeface="Comic Sans MS" pitchFamily="66" charset="0"/>
                <a:ea typeface="宋体" charset="-122"/>
              </a:rPr>
              <a:t>Any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descriptive attributes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4716016" y="810507"/>
            <a:ext cx="4470335" cy="193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3" y="3003798"/>
            <a:ext cx="885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800" b="1">
                <a:latin typeface="Comic Sans MS" pitchFamily="66" charset="0"/>
              </a:rPr>
              <a:t>E.g. to represent aggregation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manages </a:t>
            </a:r>
            <a:r>
              <a:rPr lang="en-US" altLang="zh-CN" sz="1800" b="1">
                <a:latin typeface="Comic Sans MS" pitchFamily="66" charset="0"/>
              </a:rPr>
              <a:t>between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relationship works-on</a:t>
            </a:r>
            <a:r>
              <a:rPr lang="en-US" altLang="zh-CN" sz="1800" b="1">
                <a:latin typeface="Comic Sans MS" pitchFamily="66" charset="0"/>
              </a:rPr>
              <a:t> and entity set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manager</a:t>
            </a:r>
            <a:r>
              <a:rPr lang="en-US" altLang="zh-CN" sz="1800" b="1">
                <a:latin typeface="Comic Sans MS" pitchFamily="66" charset="0"/>
              </a:rPr>
              <a:t>, create a table</a:t>
            </a:r>
          </a:p>
          <a:p>
            <a:pPr lvl="1" indent="0">
              <a:lnSpc>
                <a:spcPct val="90000"/>
              </a:lnSpc>
            </a:pP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  manages(employee_id, branch_name, title, manager_name)</a:t>
            </a:r>
          </a:p>
          <a:p>
            <a:pPr lvl="1" indent="0">
              <a:lnSpc>
                <a:spcPct val="90000"/>
              </a:lnSpc>
            </a:pPr>
            <a:endParaRPr lang="en-US" altLang="zh-CN" sz="1800" b="1">
              <a:solidFill>
                <a:srgbClr val="FF0000"/>
              </a:solidFill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Table works-on </a:t>
            </a:r>
            <a:r>
              <a:rPr lang="en-US" altLang="zh-CN" sz="1800" b="1">
                <a:latin typeface="Comic Sans MS" pitchFamily="66" charset="0"/>
              </a:rPr>
              <a:t>is redundant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provided</a:t>
            </a:r>
            <a:r>
              <a:rPr lang="en-US" altLang="zh-CN" sz="1800" b="1">
                <a:latin typeface="Comic Sans MS" pitchFamily="66" charset="0"/>
              </a:rPr>
              <a:t> we are willing to store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null</a:t>
            </a:r>
            <a:r>
              <a:rPr lang="en-US" altLang="zh-CN" sz="1800" b="1">
                <a:latin typeface="Comic Sans MS" pitchFamily="66" charset="0"/>
              </a:rPr>
              <a:t> values for attribute manager_name in table manages</a:t>
            </a:r>
          </a:p>
        </p:txBody>
      </p:sp>
    </p:spTree>
    <p:extLst>
      <p:ext uri="{BB962C8B-B14F-4D97-AF65-F5344CB8AC3E}">
        <p14:creationId xmlns:p14="http://schemas.microsoft.com/office/powerpoint/2010/main" val="32367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928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D4972-D334-4097-B61B-1A6B01A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BAA3D5-CFCF-4416-8509-350B55ED278B}"/>
              </a:ext>
            </a:extLst>
          </p:cNvPr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8A6D68-A99E-4415-801C-162595FAC12C}"/>
              </a:ext>
            </a:extLst>
          </p:cNvPr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BC1252-873D-4A93-89A6-E04A39E7ED42}"/>
              </a:ext>
            </a:extLst>
          </p:cNvPr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17785D-4D36-4000-AC18-8EA4FF49FD2F}"/>
              </a:ext>
            </a:extLst>
          </p:cNvPr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1AB993-197B-43D6-A050-749F32E9BB0A}"/>
              </a:ext>
            </a:extLst>
          </p:cNvPr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665922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The Banking Schema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27534"/>
            <a:ext cx="9037638" cy="405881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branch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branch_city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assets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customer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customer_name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customer_street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customer_city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employee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2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employee_name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telephone_number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start_date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attribute not included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dependent_name</a:t>
            </a:r>
            <a:r>
              <a:rPr lang="en-US" altLang="zh-CN" sz="1400" b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dname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1050" b="1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from a  multivalued attribute</a:t>
            </a:r>
            <a:r>
              <a:rPr lang="en-US" altLang="zh-CN" sz="105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account_branch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loan_branch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borrower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depositor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, access_date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cust_banker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type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works_for</a:t>
            </a:r>
            <a:r>
              <a:rPr lang="en-US" altLang="zh-CN" sz="1400" b="1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worker_employee_id</a:t>
            </a:r>
            <a:r>
              <a:rPr lang="en-US" altLang="zh-CN" sz="1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manager_employee_id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i="1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payment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=(</a:t>
            </a:r>
            <a:r>
              <a:rPr lang="en-US" altLang="zh-CN" sz="1200" b="1" i="1" u="sng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200" b="1" u="sng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payment_number</a:t>
            </a:r>
            <a:r>
              <a:rPr lang="en-US" altLang="zh-CN" sz="12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payment_date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 i="1">
                <a:latin typeface="Comic Sans MS" pitchFamily="66" charset="0"/>
                <a:ea typeface="宋体" pitchFamily="2" charset="-122"/>
              </a:rPr>
              <a:t>payment_amount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weak entity set</a:t>
            </a:r>
            <a:r>
              <a:rPr lang="en-US" altLang="zh-CN" sz="12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savings_account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interest_rate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checking_account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overdraft_amount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306229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Summary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C883-F843-436F-87E6-DE7420E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Phases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FB8C-D4D7-4C45-A214-5BEDCDF3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Requirements Analysis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Conceptual Design (E-R Model)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Functional Requirements Analysis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Describe the operations that will be performed on the data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Review the design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Logical Implementation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Mapping from conceptual model to implementation model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E.g., relational model, OO model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Physical Implementation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Specify physical features of the database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buffer size, index…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D38D-F9FC-4BB3-B5FB-2CEBF81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Symbols Used in E-R Diagrams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1396C-F972-4D65-9B90-3A6FC5D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2EF1-619D-4D36-97A1-DA03FAA9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Symbols Used in E-R Diagrams (Cont.)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6C7D-6127-4672-A6DA-C999DDAE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366D1-4B3C-4D1B-89E7-5B798EC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Design Tools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BA205-8800-461F-9032-997BBEE2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b="1" dirty="0">
                <a:latin typeface="Comic Sans MS" pitchFamily="66" charset="0"/>
              </a:rPr>
              <a:t>Rational Rose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http://www-306.ibm.com/software/rational/</a:t>
            </a:r>
          </a:p>
          <a:p>
            <a:r>
              <a:rPr lang="fr-FR" altLang="zh-CN" sz="2000" b="1" dirty="0">
                <a:latin typeface="Comic Sans MS" pitchFamily="66" charset="0"/>
              </a:rPr>
              <a:t>Visio Enterprise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http://www.microsoft.com/china/office/xp/visio/default.asp</a:t>
            </a:r>
          </a:p>
          <a:p>
            <a:r>
              <a:rPr lang="fr-FR" altLang="zh-CN" sz="2000" b="1" dirty="0">
                <a:latin typeface="Comic Sans MS" pitchFamily="66" charset="0"/>
              </a:rPr>
              <a:t>Erwin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http://www3.ca.com/Solutions/Product.asp?ID=260</a:t>
            </a:r>
          </a:p>
          <a:p>
            <a:r>
              <a:rPr lang="fr-FR" altLang="zh-CN" sz="2000" b="1" dirty="0">
                <a:latin typeface="Comic Sans MS" pitchFamily="66" charset="0"/>
              </a:rPr>
              <a:t>Power Designer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http://www.sybase.com/products/developmentintegration/powerdesigner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50071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1502F-47D4-4613-B491-745A2C3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1EE1-D926-4899-945B-74312FEE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Conceptual design </a:t>
            </a:r>
            <a:r>
              <a:rPr lang="en-US" altLang="zh-CN" sz="2000" dirty="0">
                <a:latin typeface="Comic Sans MS" pitchFamily="66" charset="0"/>
              </a:rPr>
              <a:t>follows requirements analysis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Yields a high-level description of data to be stored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E-R model </a:t>
            </a:r>
            <a:r>
              <a:rPr lang="en-US" altLang="zh-CN" sz="2000" dirty="0">
                <a:latin typeface="Comic Sans MS" pitchFamily="66" charset="0"/>
              </a:rPr>
              <a:t>is popular for conceptual design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Constructs are expressive, close to the way people think about their applications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Basic constructs: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entities, relationships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attributes</a:t>
            </a:r>
            <a:r>
              <a:rPr lang="en-US" altLang="zh-CN" sz="2000" dirty="0">
                <a:latin typeface="Comic Sans MS" pitchFamily="66" charset="0"/>
              </a:rPr>
              <a:t> (of entities and relationships)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Some additional constructs: </a:t>
            </a:r>
            <a:r>
              <a:rPr lang="en-US" altLang="zh-CN" sz="2000" b="1" dirty="0">
                <a:solidFill>
                  <a:srgbClr val="339933"/>
                </a:solidFill>
                <a:latin typeface="Comic Sans MS" pitchFamily="66" charset="0"/>
              </a:rPr>
              <a:t>weak entities, ISA </a:t>
            </a:r>
            <a:r>
              <a:rPr lang="en-US" altLang="zh-CN" sz="2000" dirty="0">
                <a:latin typeface="Comic Sans MS" pitchFamily="66" charset="0"/>
              </a:rPr>
              <a:t>hierarchies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Note: There are many variations on ER model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38314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FBF2-EDE1-48CA-9994-48B10245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969C-CAD6-4F54-9D4A-5BCF57A0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Integrity constraints </a:t>
            </a:r>
            <a:r>
              <a:rPr lang="en-US" altLang="zh-CN" sz="2000" b="1" dirty="0">
                <a:latin typeface="Comic Sans MS" pitchFamily="66" charset="0"/>
              </a:rPr>
              <a:t>in E-R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key constraints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participation constraints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overlap/covering</a:t>
            </a:r>
            <a:r>
              <a:rPr lang="en-US" altLang="zh-CN" sz="1800" b="1" dirty="0"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constraints for ISA hierarchies. Some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foreign key constraints </a:t>
            </a:r>
            <a:r>
              <a:rPr lang="en-US" altLang="zh-CN" sz="1800" dirty="0">
                <a:latin typeface="Comic Sans MS" pitchFamily="66" charset="0"/>
              </a:rPr>
              <a:t>are also implicit in the definition of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Some constraints (notably, functional dependencies) cannot be expressed in the E-R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Constraints play an important role in determining the best database design for an enterprise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0860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ECE6-2948-4FBF-8289-4FF9E504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694B9-52E5-4B5C-B9F3-8FB66434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ER design </a:t>
            </a:r>
            <a:r>
              <a:rPr lang="en-US" altLang="zh-CN" sz="2000" b="1" dirty="0">
                <a:latin typeface="Comic Sans MS" pitchFamily="66" charset="0"/>
              </a:rPr>
              <a:t>is subjective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There are often many ways to model a given scenario! Analyzing alternatives can be tricky, especially for a large enterprise. Common choices include:</a:t>
            </a: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Entity vs. attribute, entity vs. relationship, binary or n-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</a:rPr>
              <a:t>ary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 relationship, whether or not to use ISA hierarchies</a:t>
            </a:r>
          </a:p>
          <a:p>
            <a:r>
              <a:rPr lang="en-US" altLang="zh-CN" sz="2000" b="1" dirty="0">
                <a:latin typeface="Comic Sans MS" pitchFamily="66" charset="0"/>
              </a:rPr>
              <a:t>Ensuring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good database design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generated relational schema should be analyzed and refined further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FD information and normalization techniques are especially useful (《</a:t>
            </a:r>
            <a:r>
              <a:rPr lang="zh-CN" altLang="en-US" sz="1800" dirty="0">
                <a:latin typeface="Comic Sans MS" pitchFamily="66" charset="0"/>
              </a:rPr>
              <a:t>数据库系统概念</a:t>
            </a:r>
            <a:r>
              <a:rPr lang="en-US" altLang="zh-CN" sz="1800">
                <a:latin typeface="Comic Sans MS" pitchFamily="66" charset="0"/>
              </a:rPr>
              <a:t>》</a:t>
            </a:r>
            <a:r>
              <a:rPr lang="zh-CN" altLang="en-US" sz="1800">
                <a:latin typeface="Comic Sans MS" pitchFamily="66" charset="0"/>
              </a:rPr>
              <a:t>第</a:t>
            </a:r>
            <a:r>
              <a:rPr lang="en-US" altLang="zh-CN" sz="1800">
                <a:latin typeface="Comic Sans MS" pitchFamily="66" charset="0"/>
              </a:rPr>
              <a:t>7</a:t>
            </a:r>
            <a:r>
              <a:rPr lang="zh-CN" altLang="en-US" sz="1800">
                <a:latin typeface="Comic Sans MS" pitchFamily="66" charset="0"/>
              </a:rPr>
              <a:t>章</a:t>
            </a:r>
            <a:r>
              <a:rPr lang="en-US" altLang="zh-CN" sz="1800">
                <a:latin typeface="Comic Sans MS" pitchFamily="66" charset="0"/>
              </a:rPr>
              <a:t>)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68749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35B5-B317-4540-9904-6896C30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1E71-5FBA-4E2E-9AD1-F8FA1C39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书店管理应用包含三个实体集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Bookstore: </a:t>
            </a:r>
            <a:r>
              <a:rPr lang="en-US" altLang="zh-CN" sz="1800" dirty="0" err="1">
                <a:latin typeface="Comic Sans MS" pitchFamily="66" charset="0"/>
              </a:rPr>
              <a:t>BSName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BSaddress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BSTel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BSManager</a:t>
            </a:r>
            <a:endParaRPr lang="en-US" altLang="zh-CN" sz="18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Book: </a:t>
            </a:r>
            <a:r>
              <a:rPr lang="en-US" altLang="zh-CN" sz="1800" dirty="0" err="1">
                <a:latin typeface="Comic Sans MS" pitchFamily="66" charset="0"/>
              </a:rPr>
              <a:t>BookNo</a:t>
            </a:r>
            <a:r>
              <a:rPr lang="en-US" altLang="zh-CN" sz="1800" dirty="0">
                <a:latin typeface="Comic Sans MS" pitchFamily="66" charset="0"/>
              </a:rPr>
              <a:t>, BName, </a:t>
            </a:r>
            <a:r>
              <a:rPr lang="en-US" altLang="zh-CN" sz="1800" dirty="0" err="1">
                <a:latin typeface="Comic Sans MS" pitchFamily="66" charset="0"/>
              </a:rPr>
              <a:t>BPrice</a:t>
            </a:r>
            <a:r>
              <a:rPr lang="en-US" altLang="zh-CN" sz="1800" dirty="0">
                <a:latin typeface="Comic Sans MS" pitchFamily="66" charset="0"/>
              </a:rPr>
              <a:t>, Author, Publisher, </a:t>
            </a:r>
            <a:r>
              <a:rPr lang="en-US" altLang="zh-CN" sz="1800" dirty="0" err="1">
                <a:latin typeface="Comic Sans MS" pitchFamily="66" charset="0"/>
              </a:rPr>
              <a:t>PublishYear</a:t>
            </a:r>
            <a:r>
              <a:rPr lang="en-US" altLang="zh-CN" sz="1800" dirty="0">
                <a:latin typeface="Comic Sans MS" pitchFamily="66" charset="0"/>
              </a:rPr>
              <a:t>, Version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Warehouse</a:t>
            </a:r>
            <a:r>
              <a:rPr lang="zh-CN" altLang="en-US" sz="1800" dirty="0">
                <a:latin typeface="Comic Sans MS" pitchFamily="66" charset="0"/>
              </a:rPr>
              <a:t>：</a:t>
            </a:r>
            <a:r>
              <a:rPr lang="en-US" altLang="zh-CN" sz="1800" dirty="0" err="1">
                <a:latin typeface="Comic Sans MS" pitchFamily="66" charset="0"/>
              </a:rPr>
              <a:t>WNo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WName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WAddress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Wadministrator</a:t>
            </a: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两个关系集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Sale (Bookstore and Book): </a:t>
            </a:r>
            <a:r>
              <a:rPr lang="en-US" altLang="zh-CN" sz="1800" dirty="0" err="1">
                <a:latin typeface="Comic Sans MS" pitchFamily="66" charset="0"/>
              </a:rPr>
              <a:t>SaleDate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 err="1">
                <a:latin typeface="Comic Sans MS" pitchFamily="66" charset="0"/>
              </a:rPr>
              <a:t>SaleQuantity</a:t>
            </a:r>
            <a:endParaRPr lang="en-US" altLang="zh-CN" sz="18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Stock (Book and Warehouse)</a:t>
            </a:r>
            <a:r>
              <a:rPr lang="zh-CN" altLang="en-US" sz="1800" dirty="0">
                <a:latin typeface="Comic Sans MS" pitchFamily="66" charset="0"/>
              </a:rPr>
              <a:t>：</a:t>
            </a:r>
            <a:r>
              <a:rPr lang="en-US" altLang="zh-CN" sz="1800" dirty="0" err="1">
                <a:latin typeface="Comic Sans MS" pitchFamily="66" charset="0"/>
              </a:rPr>
              <a:t>InDate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InPrice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dirty="0" err="1">
                <a:latin typeface="Comic Sans MS" pitchFamily="66" charset="0"/>
              </a:rPr>
              <a:t>StockQuantity</a:t>
            </a: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问题</a:t>
            </a:r>
            <a:r>
              <a:rPr lang="en-US" altLang="zh-CN" sz="2000" b="1" dirty="0">
                <a:latin typeface="Comic Sans MS" pitchFamily="66" charset="0"/>
              </a:rPr>
              <a:t>: </a:t>
            </a:r>
            <a:r>
              <a:rPr lang="zh-CN" altLang="en-US" sz="2000" dirty="0">
                <a:latin typeface="Comic Sans MS" pitchFamily="66" charset="0"/>
              </a:rPr>
              <a:t>给出对应的</a:t>
            </a:r>
            <a:r>
              <a:rPr lang="en-US" altLang="zh-CN" sz="2000" dirty="0">
                <a:latin typeface="Comic Sans MS" pitchFamily="66" charset="0"/>
              </a:rPr>
              <a:t>ER</a:t>
            </a:r>
            <a:r>
              <a:rPr lang="zh-CN" altLang="en-US" sz="2000" dirty="0">
                <a:latin typeface="Comic Sans MS" pitchFamily="66" charset="0"/>
              </a:rPr>
              <a:t>图和关系模式，并指出主码和外码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102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1E64-FEFF-4181-A0BF-0DE32084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 Abstraction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7FBBC-AAC9-4A5C-899D-1C901134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Data model supported </a:t>
            </a: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69C86-78C8-42E3-A07A-00D86E50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Conceptual </a:t>
            </a: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kumimoji="0" lang="en-US" altLang="zh-CN" sz="1350" b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D9D99A7-49A5-4662-922F-35929D6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D95A45C-A701-4B59-8104-7467A68A3C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4528" y="1659201"/>
            <a:ext cx="1824166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E5042AA-1D49-4EAB-B707-86CD178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4477F04-4882-4541-9935-7ACE674A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10" name="Cloud">
            <a:extLst>
              <a:ext uri="{FF2B5EF4-FFF2-40B4-BE49-F238E27FC236}">
                <a16:creationId xmlns:a16="http://schemas.microsoft.com/office/drawing/2014/main" id="{CBB33909-E0F9-4F60-86BC-D60C1EE293E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AD17C12-9D19-49DB-A828-E0A34F66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0FD99C8-8FC3-43C6-A824-14246383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426FA64C-23C4-49BF-B985-C048DE2E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662C326-4D5D-4FDA-A4C7-117F1EBCFE03}"/>
              </a:ext>
            </a:extLst>
          </p:cNvPr>
          <p:cNvGrpSpPr>
            <a:grpSpLocks/>
          </p:cNvGrpSpPr>
          <p:nvPr/>
        </p:nvGrpSpPr>
        <p:grpSpPr bwMode="auto">
          <a:xfrm>
            <a:off x="5273653" y="2500149"/>
            <a:ext cx="3114771" cy="523786"/>
            <a:chOff x="3407" y="2518"/>
            <a:chExt cx="2480" cy="424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E42491E-3A20-41BB-B3BA-A11F373F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518"/>
              <a:ext cx="2480" cy="424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Real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world      Conceptual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569DA184-C18B-4C70-B5CF-B28FA7A8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576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AF51361F-224B-436D-9B19-862B0E7A4519}"/>
              </a:ext>
            </a:extLst>
          </p:cNvPr>
          <p:cNvGrpSpPr>
            <a:grpSpLocks/>
          </p:cNvGrpSpPr>
          <p:nvPr/>
        </p:nvGrpSpPr>
        <p:grpSpPr bwMode="auto">
          <a:xfrm>
            <a:off x="5284369" y="3982166"/>
            <a:ext cx="3104281" cy="523697"/>
            <a:chOff x="3552" y="3203"/>
            <a:chExt cx="2213" cy="423"/>
          </a:xfrm>
        </p:grpSpPr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D52E93B-4230-4AE9-8150-65F5B9DE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Physical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DBMS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FE3187F7-7288-4CFA-B29F-EF026996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F8A95904-98F0-40F1-B014-F80A5B5173A0}"/>
              </a:ext>
            </a:extLst>
          </p:cNvPr>
          <p:cNvGrpSpPr>
            <a:grpSpLocks/>
          </p:cNvGrpSpPr>
          <p:nvPr/>
        </p:nvGrpSpPr>
        <p:grpSpPr bwMode="auto">
          <a:xfrm>
            <a:off x="5273654" y="3219822"/>
            <a:ext cx="3114997" cy="523695"/>
            <a:chOff x="3414" y="2536"/>
            <a:chExt cx="2866" cy="423"/>
          </a:xfrm>
        </p:grpSpPr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F7D246D-A32E-4709-9EF3-7290FCBE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536"/>
              <a:ext cx="2866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Conceptual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7C4C1D6A-9D94-4515-B98C-98BBA6BB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820E-27A1-4C0A-A23F-3220967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ER</a:t>
            </a:r>
            <a:r>
              <a:rPr lang="zh-CN" altLang="en-US" dirty="0">
                <a:latin typeface="Comic Sans MS" pitchFamily="66" charset="0"/>
              </a:rPr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0FA30-9882-49B6-AD2E-8A173ABE626D}"/>
              </a:ext>
            </a:extLst>
          </p:cNvPr>
          <p:cNvSpPr/>
          <p:nvPr/>
        </p:nvSpPr>
        <p:spPr>
          <a:xfrm>
            <a:off x="863588" y="2715766"/>
            <a:ext cx="104411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8FE0A-6DB9-4CB9-A982-2A4FAF8D3494}"/>
              </a:ext>
            </a:extLst>
          </p:cNvPr>
          <p:cNvSpPr/>
          <p:nvPr/>
        </p:nvSpPr>
        <p:spPr>
          <a:xfrm>
            <a:off x="4211960" y="2715766"/>
            <a:ext cx="93610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0256C-188D-4AE1-9433-9093CB2143C1}"/>
              </a:ext>
            </a:extLst>
          </p:cNvPr>
          <p:cNvSpPr/>
          <p:nvPr/>
        </p:nvSpPr>
        <p:spPr>
          <a:xfrm>
            <a:off x="7334200" y="2715766"/>
            <a:ext cx="103379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62AE153-058B-4289-B06B-BADAA12513DF}"/>
              </a:ext>
            </a:extLst>
          </p:cNvPr>
          <p:cNvSpPr/>
          <p:nvPr/>
        </p:nvSpPr>
        <p:spPr>
          <a:xfrm>
            <a:off x="269979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3111E2D-03D1-431C-872B-32FC45E5EBF8}"/>
              </a:ext>
            </a:extLst>
          </p:cNvPr>
          <p:cNvSpPr/>
          <p:nvPr/>
        </p:nvSpPr>
        <p:spPr>
          <a:xfrm>
            <a:off x="592207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0F325-B98C-48E7-A925-A0C761D4E642}"/>
              </a:ext>
            </a:extLst>
          </p:cNvPr>
          <p:cNvSpPr/>
          <p:nvPr/>
        </p:nvSpPr>
        <p:spPr>
          <a:xfrm>
            <a:off x="36336" y="192367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BSname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E4E947-DD23-473A-9D17-08A38902806F}"/>
              </a:ext>
            </a:extLst>
          </p:cNvPr>
          <p:cNvSpPr/>
          <p:nvPr/>
        </p:nvSpPr>
        <p:spPr>
          <a:xfrm>
            <a:off x="1072265" y="166640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BSaddress</a:t>
            </a:r>
            <a:endParaRPr lang="zh-CN" altLang="en-US" sz="9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32F414-7025-4B5C-870E-A140792A50BB}"/>
              </a:ext>
            </a:extLst>
          </p:cNvPr>
          <p:cNvSpPr/>
          <p:nvPr/>
        </p:nvSpPr>
        <p:spPr>
          <a:xfrm>
            <a:off x="92716" y="382525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BSTel</a:t>
            </a:r>
            <a:endParaRPr lang="zh-CN" altLang="en-US" sz="9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158DF6-37F4-4413-8021-5D1856476EE2}"/>
              </a:ext>
            </a:extLst>
          </p:cNvPr>
          <p:cNvSpPr/>
          <p:nvPr/>
        </p:nvSpPr>
        <p:spPr>
          <a:xfrm>
            <a:off x="1145040" y="415362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BSManager</a:t>
            </a:r>
            <a:endParaRPr lang="zh-CN" altLang="en-US" sz="9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F6EDDC-D009-4A43-BC91-B35ED2FE7387}"/>
              </a:ext>
            </a:extLst>
          </p:cNvPr>
          <p:cNvSpPr/>
          <p:nvPr/>
        </p:nvSpPr>
        <p:spPr>
          <a:xfrm>
            <a:off x="2368213" y="1737261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SaleDate</a:t>
            </a:r>
            <a:endParaRPr lang="zh-CN" altLang="en-US" sz="9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C92E222-D064-4066-B2F8-0E6A8EB6E9DC}"/>
              </a:ext>
            </a:extLst>
          </p:cNvPr>
          <p:cNvSpPr/>
          <p:nvPr/>
        </p:nvSpPr>
        <p:spPr>
          <a:xfrm>
            <a:off x="2271340" y="374868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SaleQuantity</a:t>
            </a:r>
            <a:endParaRPr lang="zh-CN" altLang="en-US" sz="9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6B4A26-6073-40F1-ADE5-4FA8E4E1E215}"/>
              </a:ext>
            </a:extLst>
          </p:cNvPr>
          <p:cNvSpPr/>
          <p:nvPr/>
        </p:nvSpPr>
        <p:spPr>
          <a:xfrm>
            <a:off x="3851920" y="1108175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BookNo</a:t>
            </a:r>
            <a:endParaRPr lang="zh-CN" altLang="en-US" sz="9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166394-227F-4812-ABA2-880A0DE18503}"/>
              </a:ext>
            </a:extLst>
          </p:cNvPr>
          <p:cNvSpPr/>
          <p:nvPr/>
        </p:nvSpPr>
        <p:spPr>
          <a:xfrm>
            <a:off x="4810120" y="159930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BPrice</a:t>
            </a:r>
            <a:endParaRPr lang="zh-CN" altLang="en-US" sz="9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BA1F03-BF13-40B3-A7A9-A148AAA6CDB5}"/>
              </a:ext>
            </a:extLst>
          </p:cNvPr>
          <p:cNvSpPr/>
          <p:nvPr/>
        </p:nvSpPr>
        <p:spPr>
          <a:xfrm>
            <a:off x="3527688" y="204138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BName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195E74-8E9E-4E9C-9A46-3E15D5CD1CC4}"/>
              </a:ext>
            </a:extLst>
          </p:cNvPr>
          <p:cNvSpPr/>
          <p:nvPr/>
        </p:nvSpPr>
        <p:spPr>
          <a:xfrm>
            <a:off x="353153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Author</a:t>
            </a:r>
            <a:endParaRPr lang="zh-CN" altLang="en-US" sz="9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56112F-95FF-43FA-9687-59E6AAAB376A}"/>
              </a:ext>
            </a:extLst>
          </p:cNvPr>
          <p:cNvSpPr/>
          <p:nvPr/>
        </p:nvSpPr>
        <p:spPr>
          <a:xfrm>
            <a:off x="498596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Publisher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47F8D5-FD7B-4172-842B-92AC6E6769C4}"/>
              </a:ext>
            </a:extLst>
          </p:cNvPr>
          <p:cNvSpPr/>
          <p:nvPr/>
        </p:nvSpPr>
        <p:spPr>
          <a:xfrm>
            <a:off x="3851920" y="4155926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PublishYear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0DB075-0D02-4741-888B-45CD6976A6B9}"/>
              </a:ext>
            </a:extLst>
          </p:cNvPr>
          <p:cNvSpPr/>
          <p:nvPr/>
        </p:nvSpPr>
        <p:spPr>
          <a:xfrm>
            <a:off x="4890512" y="4248292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Version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B2BD16-8007-441E-A3B3-0CD2EFE5524D}"/>
              </a:ext>
            </a:extLst>
          </p:cNvPr>
          <p:cNvSpPr/>
          <p:nvPr/>
        </p:nvSpPr>
        <p:spPr>
          <a:xfrm>
            <a:off x="5984344" y="1606279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InDate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D28E1C-28E7-4C93-9629-0EAA69080B90}"/>
              </a:ext>
            </a:extLst>
          </p:cNvPr>
          <p:cNvSpPr/>
          <p:nvPr/>
        </p:nvSpPr>
        <p:spPr>
          <a:xfrm>
            <a:off x="6328664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InPrice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24168A-FC0B-4C73-A7FA-9DCCC7BF6549}"/>
              </a:ext>
            </a:extLst>
          </p:cNvPr>
          <p:cNvSpPr/>
          <p:nvPr/>
        </p:nvSpPr>
        <p:spPr>
          <a:xfrm>
            <a:off x="5984344" y="420883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StockQuantity</a:t>
            </a:r>
            <a:endParaRPr lang="zh-CN" altLang="en-US" sz="9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16DDFE-96E6-407E-A53B-09319A5367E9}"/>
              </a:ext>
            </a:extLst>
          </p:cNvPr>
          <p:cNvSpPr/>
          <p:nvPr/>
        </p:nvSpPr>
        <p:spPr>
          <a:xfrm>
            <a:off x="8028384" y="145038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WName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B2BD30-3323-45B0-A5F9-0FE68F97C0EA}"/>
              </a:ext>
            </a:extLst>
          </p:cNvPr>
          <p:cNvSpPr/>
          <p:nvPr/>
        </p:nvSpPr>
        <p:spPr>
          <a:xfrm>
            <a:off x="7243504" y="198569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WNo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F4F598-21C7-4652-AABC-F691BCCD40BB}"/>
              </a:ext>
            </a:extLst>
          </p:cNvPr>
          <p:cNvSpPr/>
          <p:nvPr/>
        </p:nvSpPr>
        <p:spPr>
          <a:xfrm>
            <a:off x="7899940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Wadministrator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6514CC-932B-466B-B6BA-5BB64A43E239}"/>
              </a:ext>
            </a:extLst>
          </p:cNvPr>
          <p:cNvSpPr/>
          <p:nvPr/>
        </p:nvSpPr>
        <p:spPr>
          <a:xfrm>
            <a:off x="7539920" y="423556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WAddress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727D54-6238-4A96-BD22-4AD275E62DC8}"/>
              </a:ext>
            </a:extLst>
          </p:cNvPr>
          <p:cNvSpPr txBox="1"/>
          <p:nvPr/>
        </p:nvSpPr>
        <p:spPr>
          <a:xfrm>
            <a:off x="2753388" y="27779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A0508-8870-461E-91FE-3DC1D7A5EC82}"/>
              </a:ext>
            </a:extLst>
          </p:cNvPr>
          <p:cNvSpPr txBox="1"/>
          <p:nvPr/>
        </p:nvSpPr>
        <p:spPr>
          <a:xfrm>
            <a:off x="5968624" y="27647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4CE05F3-E33F-4CA0-BF0C-76FD2A0E25A5}"/>
              </a:ext>
            </a:extLst>
          </p:cNvPr>
          <p:cNvCxnSpPr>
            <a:stCxn id="10" idx="4"/>
          </p:cNvCxnSpPr>
          <p:nvPr/>
        </p:nvCxnSpPr>
        <p:spPr>
          <a:xfrm>
            <a:off x="504388" y="2355726"/>
            <a:ext cx="567877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303C8E-9D82-4EE4-9B08-123EBB7FC5E8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1385646" y="2098452"/>
            <a:ext cx="154671" cy="61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3A81B6B-903B-41C1-8C04-B34845DAB4C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0768" y="3147814"/>
            <a:ext cx="615192" cy="677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45E3C06-49A3-4358-9619-ED17066AB3A3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1385646" y="3147814"/>
            <a:ext cx="227446" cy="1005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6C5CBCA-0780-47E7-81D6-920E61715489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739392" y="3250580"/>
            <a:ext cx="284436" cy="498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C260CF-CED4-465C-9FDA-CCDCDD02BD1D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2836265" y="2169309"/>
            <a:ext cx="187563" cy="443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A65178-ADB9-42BC-AE29-7CA856D80A83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3995740" y="2473436"/>
            <a:ext cx="324036" cy="25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A41E148-2C8B-4CA4-8BEE-9E8D80840C6B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4319972" y="1540223"/>
            <a:ext cx="360040" cy="117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FAD974-D6AC-45D6-8A29-08086B175F3B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4965272" y="2031356"/>
            <a:ext cx="312900" cy="684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5977C1F-6797-45D1-912F-651C1D974CE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99590" y="3139440"/>
            <a:ext cx="434974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8E3F555-0ECA-408E-93B7-A76091FFBCB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006340" y="3139440"/>
            <a:ext cx="447680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75AB96F-0C31-4200-812B-BB9904BF667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319972" y="3147814"/>
            <a:ext cx="36004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7B6EBF2-2355-4110-897C-0E6B8BCF0BC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10120" y="3139440"/>
            <a:ext cx="217481" cy="1172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31DBF21-48F3-4789-A46B-CEA96A34986D}"/>
              </a:ext>
            </a:extLst>
          </p:cNvPr>
          <p:cNvCxnSpPr>
            <a:cxnSpLocks/>
            <a:stCxn id="9" idx="0"/>
            <a:endCxn id="23" idx="4"/>
          </p:cNvCxnSpPr>
          <p:nvPr/>
        </p:nvCxnSpPr>
        <p:spPr>
          <a:xfrm flipV="1">
            <a:off x="6246108" y="2038327"/>
            <a:ext cx="206288" cy="574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186012D-79B5-46CA-B106-ADD95DAE70C7}"/>
              </a:ext>
            </a:extLst>
          </p:cNvPr>
          <p:cNvCxnSpPr>
            <a:cxnSpLocks/>
            <a:stCxn id="25" idx="1"/>
            <a:endCxn id="9" idx="2"/>
          </p:cNvCxnSpPr>
          <p:nvPr/>
        </p:nvCxnSpPr>
        <p:spPr>
          <a:xfrm flipV="1">
            <a:off x="6121433" y="3250580"/>
            <a:ext cx="124675" cy="102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7A520EC-19DC-42A1-97BA-A88D8DA18487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H="1" flipV="1">
            <a:off x="6246108" y="3250580"/>
            <a:ext cx="550608" cy="282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E55C414-B7D4-47A4-81F4-AFAD3668AA3F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H="1" flipV="1">
            <a:off x="7711556" y="2417738"/>
            <a:ext cx="139540" cy="298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EB50973-5843-48DF-A0BD-40129E785023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8061860" y="1882428"/>
            <a:ext cx="434576" cy="83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E1C61D2-3FDB-40EF-A6A9-B3BD106BA2E3}"/>
              </a:ext>
            </a:extLst>
          </p:cNvPr>
          <p:cNvCxnSpPr>
            <a:cxnSpLocks/>
            <a:stCxn id="29" idx="1"/>
            <a:endCxn id="7" idx="2"/>
          </p:cNvCxnSpPr>
          <p:nvPr/>
        </p:nvCxnSpPr>
        <p:spPr>
          <a:xfrm flipV="1">
            <a:off x="7677009" y="3147814"/>
            <a:ext cx="174087" cy="1151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FEBFC93-E6F3-4747-927B-ECABC0FE89A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959412" y="3139441"/>
            <a:ext cx="408580" cy="393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6E6F9BD-51E8-468B-99D1-C33B5C5BC1A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1907704" y="2931790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8C2CCF8-E61B-4BF2-9B74-719BB7CB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7864" y="2931790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71B35A6-033F-4141-9642-3DA0DA9A8788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5148064" y="2918629"/>
            <a:ext cx="820560" cy="13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0696096-129E-4A0D-8337-8BC5B1F0D5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70144" y="2931790"/>
            <a:ext cx="76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5215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B9BF-A6F6-4543-B9F5-6C974FA9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关系模式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007F5-BBC6-48B8-AE57-02BD724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Relation schemas &amp; primary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Bookstore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BSaddress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BSTel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BSManager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Book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BName, </a:t>
            </a:r>
            <a:r>
              <a:rPr lang="en-US" altLang="zh-CN" sz="1600" dirty="0" err="1">
                <a:latin typeface="Comic Sans MS" pitchFamily="66" charset="0"/>
              </a:rPr>
              <a:t>BPrice</a:t>
            </a:r>
            <a:r>
              <a:rPr lang="en-US" altLang="zh-CN" sz="1600" dirty="0">
                <a:latin typeface="Comic Sans MS" pitchFamily="66" charset="0"/>
              </a:rPr>
              <a:t>, Author, Publisher, </a:t>
            </a:r>
            <a:r>
              <a:rPr lang="en-US" altLang="zh-CN" sz="1600" dirty="0" err="1">
                <a:latin typeface="Comic Sans MS" pitchFamily="66" charset="0"/>
              </a:rPr>
              <a:t>PublishYear</a:t>
            </a:r>
            <a:r>
              <a:rPr lang="en-US" altLang="zh-CN" sz="1600" dirty="0">
                <a:latin typeface="Comic Sans MS" pitchFamily="66" charset="0"/>
              </a:rPr>
              <a:t>, Version)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Warehouse</a:t>
            </a:r>
            <a:r>
              <a:rPr lang="zh-CN" altLang="en-US" sz="1600" b="1" dirty="0"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(</a:t>
            </a:r>
            <a:r>
              <a:rPr lang="en-US" altLang="zh-CN" sz="1600" u="sng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WAddress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Wadministrator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Sale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</a:t>
            </a:r>
            <a:r>
              <a:rPr lang="zh-CN" altLang="en-US" sz="1600" dirty="0">
                <a:latin typeface="Comic Sans MS" pitchFamily="66" charset="0"/>
              </a:rPr>
              <a:t> </a:t>
            </a:r>
            <a:r>
              <a:rPr lang="en-US" altLang="zh-CN" sz="1600" u="sng" dirty="0" err="1">
                <a:latin typeface="Comic Sans MS" pitchFamily="66" charset="0"/>
              </a:rPr>
              <a:t>SaleDate</a:t>
            </a:r>
            <a:r>
              <a:rPr lang="en-US" altLang="zh-CN" sz="1600" u="sng" dirty="0">
                <a:latin typeface="Comic Sans MS" pitchFamily="66" charset="0"/>
              </a:rPr>
              <a:t>,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 err="1">
                <a:latin typeface="Comic Sans MS" pitchFamily="66" charset="0"/>
              </a:rPr>
              <a:t>SaleQuantity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Stock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InDate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InPrice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StockQuantity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Foreign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Sale references Bookstore and Book on </a:t>
            </a:r>
            <a:r>
              <a:rPr lang="en-US" altLang="zh-CN" sz="1600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 and </a:t>
            </a:r>
            <a:r>
              <a:rPr lang="en-US" altLang="zh-CN" sz="1600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respectively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Stock reference Book and Warehouse on </a:t>
            </a:r>
            <a:r>
              <a:rPr lang="en-US" altLang="zh-CN" sz="1600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 and </a:t>
            </a:r>
            <a:r>
              <a:rPr lang="en-US" altLang="zh-CN" sz="1600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respectively</a:t>
            </a:r>
            <a:endParaRPr lang="zh-CN" alt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53621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6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389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25074</TotalTime>
  <Words>6013</Words>
  <Application>Microsoft Office PowerPoint</Application>
  <PresentationFormat>全屏显示(16:9)</PresentationFormat>
  <Paragraphs>628</Paragraphs>
  <Slides>92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微软雅黑</vt:lpstr>
      <vt:lpstr>Arial</vt:lpstr>
      <vt:lpstr>Calibri</vt:lpstr>
      <vt:lpstr>Cambria Math</vt:lpstr>
      <vt:lpstr>Comic Sans MS</vt:lpstr>
      <vt:lpstr>Helvetica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University Database</vt:lpstr>
      <vt:lpstr>University Database</vt:lpstr>
      <vt:lpstr>E-R Diagram for a Banking Enterprise</vt:lpstr>
      <vt:lpstr>The Banking Schema</vt:lpstr>
      <vt:lpstr>Outline</vt:lpstr>
      <vt:lpstr>开发数据库应用包含的任务</vt:lpstr>
      <vt:lpstr>Data Abstraction</vt:lpstr>
      <vt:lpstr>Database Design (数据库设计)</vt:lpstr>
      <vt:lpstr>Database Design (Cont.)</vt:lpstr>
      <vt:lpstr>Outline</vt:lpstr>
      <vt:lpstr>E-R Diagram for a Banking Enterprise</vt:lpstr>
      <vt:lpstr>大学E-R图</vt:lpstr>
      <vt:lpstr>Database Conceptual Design</vt:lpstr>
      <vt:lpstr>ER Model: A General View</vt:lpstr>
      <vt:lpstr>Peter Pin-Shan Chen（陈品山）</vt:lpstr>
      <vt:lpstr>Entity Sets（实体集）</vt:lpstr>
      <vt:lpstr>Entity Sets customer and loan</vt:lpstr>
      <vt:lpstr>Attributes（属性）</vt:lpstr>
      <vt:lpstr>Relationship Sets (联系集)</vt:lpstr>
      <vt:lpstr>Relationship Set borrower</vt:lpstr>
      <vt:lpstr>Relationship Sets (Cont.)</vt:lpstr>
      <vt:lpstr>Degree (度/阶) of a Relationship Set</vt:lpstr>
      <vt:lpstr>Outline</vt:lpstr>
      <vt:lpstr>Mapping Cardinalities (映射基数)</vt:lpstr>
      <vt:lpstr>Mapping Cardinalities (cont.)</vt:lpstr>
      <vt:lpstr>Mapping Cardinalities (cont.)</vt:lpstr>
      <vt:lpstr>Mapping Cardinalities affect ER Design</vt:lpstr>
      <vt:lpstr>Participation Constraints (参与约束)</vt:lpstr>
      <vt:lpstr>Outline</vt:lpstr>
      <vt:lpstr>Entity-Relationship Diagrams </vt:lpstr>
      <vt:lpstr>E-R Diagram</vt:lpstr>
      <vt:lpstr>Relationship Sets with Attributes</vt:lpstr>
      <vt:lpstr>Roles (角色)</vt:lpstr>
      <vt:lpstr>Cardinality Constraints</vt:lpstr>
      <vt:lpstr>One-To-Many Relationship</vt:lpstr>
      <vt:lpstr>Many-To-One Relationships</vt:lpstr>
      <vt:lpstr>Many-To-Many Relationship</vt:lpstr>
      <vt:lpstr>Alternative Notation for Cardinality Limits</vt:lpstr>
      <vt:lpstr>Keys (键/码)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</vt:lpstr>
      <vt:lpstr>Converting Non-Binary Relationships (Cont.)</vt:lpstr>
      <vt:lpstr>Weak Entity Sets（弱实体集）</vt:lpstr>
      <vt:lpstr>Weak Entity Sets (Cont.)</vt:lpstr>
      <vt:lpstr>Weak Entity Sets (Cont.)</vt:lpstr>
      <vt:lpstr>More Weak Entity Set Examples</vt:lpstr>
      <vt:lpstr>ER Design Issues</vt:lpstr>
      <vt:lpstr>Specialization（特化）</vt:lpstr>
      <vt:lpstr>Example</vt:lpstr>
      <vt:lpstr>Generalization（泛化）</vt:lpstr>
      <vt:lpstr>Specialization &amp; Generalization (Cont.)</vt:lpstr>
      <vt:lpstr>Design Constraints on a Specialization/Generalization</vt:lpstr>
      <vt:lpstr>Design Constraints on a Specialization/Generalization (Cont.)</vt:lpstr>
      <vt:lpstr>Aggregation (聚合)</vt:lpstr>
      <vt:lpstr>Aggregation (Cont.)</vt:lpstr>
      <vt:lpstr>E-R Diagram With Aggregation</vt:lpstr>
      <vt:lpstr>E-R Design Decisions</vt:lpstr>
      <vt:lpstr>Database Design Phases</vt:lpstr>
      <vt:lpstr>E-R Diagram for a Banking Enterprise</vt:lpstr>
      <vt:lpstr>Summary of Symbols Used in E-R Notation</vt:lpstr>
      <vt:lpstr>Summary of Symbols (Cont.)</vt:lpstr>
      <vt:lpstr>Alternative E-R Notations</vt:lpstr>
      <vt:lpstr>Outline</vt:lpstr>
      <vt:lpstr>Reduction to Relational Schemas</vt:lpstr>
      <vt:lpstr>Representing Entity Sets as Tables</vt:lpstr>
      <vt:lpstr>Composite and Multi-valued Attributes</vt:lpstr>
      <vt:lpstr>Representing Weak Entity Sets</vt:lpstr>
      <vt:lpstr>Representing Relationship Sets as Tables</vt:lpstr>
      <vt:lpstr>Representing Relationship Sets as Tables</vt:lpstr>
      <vt:lpstr>Representing Relationship Sets as Tables</vt:lpstr>
      <vt:lpstr>Representing Specialization as Tables</vt:lpstr>
      <vt:lpstr>Representing Specialization as Tables (Cont.)</vt:lpstr>
      <vt:lpstr>Relations Corresponding to Aggregation</vt:lpstr>
      <vt:lpstr>E-R Diagram for a Banking Enterprise</vt:lpstr>
      <vt:lpstr>The Banking Schema</vt:lpstr>
      <vt:lpstr>Outline</vt:lpstr>
      <vt:lpstr>Database Design Phases</vt:lpstr>
      <vt:lpstr>Symbols Used in E-R Diagrams</vt:lpstr>
      <vt:lpstr>Symbols Used in E-R Diagrams (Cont.)</vt:lpstr>
      <vt:lpstr>Design Tools</vt:lpstr>
      <vt:lpstr>Summary of ER Model</vt:lpstr>
      <vt:lpstr>Summary of ER Model (Cont.)</vt:lpstr>
      <vt:lpstr>Summary of ER Model</vt:lpstr>
      <vt:lpstr>补充练习</vt:lpstr>
      <vt:lpstr>ER图</vt:lpstr>
      <vt:lpstr>关系模式</vt:lpstr>
      <vt:lpstr>End of Lecture 6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1970</cp:revision>
  <dcterms:created xsi:type="dcterms:W3CDTF">2007-09-26T12:04:45Z</dcterms:created>
  <dcterms:modified xsi:type="dcterms:W3CDTF">2023-10-23T01:42:36Z</dcterms:modified>
</cp:coreProperties>
</file>