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2" r:id="rId5"/>
    <p:sldId id="275" r:id="rId6"/>
    <p:sldId id="276" r:id="rId7"/>
    <p:sldId id="271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3" autoAdjust="0"/>
    <p:restoredTop sz="79248" autoAdjust="0"/>
  </p:normalViewPr>
  <p:slideViewPr>
    <p:cSldViewPr snapToGrid="0" snapToObjects="1">
      <p:cViewPr>
        <p:scale>
          <a:sx n="80" d="100"/>
          <a:sy n="80" d="100"/>
        </p:scale>
        <p:origin x="-1712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8A2C3-5529-7245-A1B5-F9091357CC2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8B3B5-9C94-BC4E-A010-FAE4F8C5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2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Deep neural networks, or</a:t>
            </a:r>
            <a:r>
              <a:rPr lang="en-US" baseline="0" dirty="0" smtClean="0"/>
              <a:t> DNNs, are a hot topic </a:t>
            </a:r>
            <a:r>
              <a:rPr lang="en-US" dirty="0" smtClean="0"/>
              <a:t>nowadays.</a:t>
            </a:r>
            <a:r>
              <a:rPr lang="en-US" baseline="0" dirty="0" smtClean="0"/>
              <a:t> Our project focused on using GPUs to improve their prediction speed. </a:t>
            </a:r>
            <a:r>
              <a:rPr lang="en-US" dirty="0" smtClean="0"/>
              <a:t>We focused on this</a:t>
            </a:r>
            <a:r>
              <a:rPr lang="en-US" baseline="0" dirty="0" smtClean="0"/>
              <a:t> component of the DNN </a:t>
            </a:r>
            <a:r>
              <a:rPr lang="en-US" dirty="0" smtClean="0"/>
              <a:t>because </a:t>
            </a:r>
            <a:r>
              <a:rPr lang="en-US" baseline="0" dirty="0" smtClean="0"/>
              <a:t>prediction is a recurring cost (compared to the training of the network) and real-time predictions can be important in many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B3B5-9C94-BC4E-A010-FAE4F8C5E6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DNN prediction essentially requires a sequence of matrix multiplications, and this is where we can achieve parallelization using GPUs. In our project, we focused on 3 different size deep network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B3B5-9C94-BC4E-A010-FAE4F8C5E6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focused on 3 optimizations, (1) splitting up matrices</a:t>
            </a:r>
            <a:r>
              <a:rPr lang="en-US" baseline="0" dirty="0" smtClean="0"/>
              <a:t> into </a:t>
            </a:r>
            <a:r>
              <a:rPr lang="en-US" baseline="0" dirty="0" err="1" smtClean="0"/>
              <a:t>sublocks</a:t>
            </a:r>
            <a:r>
              <a:rPr lang="en-US" baseline="0" dirty="0" smtClean="0"/>
              <a:t>, (2) using </a:t>
            </a:r>
            <a:r>
              <a:rPr lang="en-US" baseline="0" dirty="0" err="1" smtClean="0"/>
              <a:t>vectorization</a:t>
            </a:r>
            <a:r>
              <a:rPr lang="en-US" baseline="0" dirty="0" smtClean="0"/>
              <a:t> (3) unrolling for-loops, and compared the resulting performance with a naïve GPU implementation that processes a single input vector at a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B3B5-9C94-BC4E-A010-FAE4F8C5E6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this brief presentation, we want to focus on our optimization using </a:t>
            </a:r>
            <a:r>
              <a:rPr lang="en-US" baseline="0" dirty="0" err="1" smtClean="0"/>
              <a:t>vectortypes</a:t>
            </a:r>
            <a:r>
              <a:rPr lang="en-US" baseline="0" dirty="0" smtClean="0"/>
              <a:t>, basically AVX-variables for GPUs that enable simultaneous computation of multiple elements by a single worker. </a:t>
            </a:r>
            <a:r>
              <a:rPr lang="en-US" baseline="0" dirty="0" smtClean="0"/>
              <a:t>This optimization allows a single thread to compute multiple outputs by taking advantage of the fact that each output can be computed independently of each other.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you can see from these plots of execution time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size of the vector types, this optimization yielded considerable speed-up from float2s up to float 8s, </a:t>
            </a:r>
            <a:r>
              <a:rPr lang="en-US" baseline="0" dirty="0" smtClean="0"/>
              <a:t>for all size networks</a:t>
            </a:r>
            <a:r>
              <a:rPr lang="en-US" baseline="0" dirty="0" smtClean="0"/>
              <a:t>.  We think this slow-down at float16 might be a result of allocating too many registers to individual workers, such that fewer workers can work and thus 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ewer blocks will be executed.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B3B5-9C94-BC4E-A010-FAE4F8C5E6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3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this</a:t>
            </a:r>
            <a:r>
              <a:rPr lang="en-US" baseline="0" dirty="0" smtClean="0"/>
              <a:t> </a:t>
            </a:r>
            <a:r>
              <a:rPr lang="en-US" dirty="0" err="1" smtClean="0"/>
              <a:t>vectorization</a:t>
            </a:r>
            <a:r>
              <a:rPr lang="en-US" baseline="0" dirty="0" smtClean="0"/>
              <a:t> with the other optimizations</a:t>
            </a:r>
            <a:r>
              <a:rPr lang="en-US" baseline="0" dirty="0" smtClean="0"/>
              <a:t>, we found large increases in speed-up across compared to naïve performance.  We also calculated theoretical peak performance of the GPU to be about 600 GFLOPs, so our best speed-ups here really only result in a sobering ~3% of what can theoretically be achieved.  Another meaningful basis of comparison might be what the current cutting-edge performance is from </a:t>
            </a:r>
            <a:r>
              <a:rPr lang="en-US" baseline="0" dirty="0" err="1" smtClean="0"/>
              <a:t>cuBLAS</a:t>
            </a:r>
            <a:r>
              <a:rPr lang="en-US" baseline="0" dirty="0" smtClean="0"/>
              <a:t>, but unfortunately we haven’t gotten around to this yet.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B3B5-9C94-BC4E-A010-FAE4F8C5E6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9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B3B5-9C94-BC4E-A010-FAE4F8C5E6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3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84BC-E102-4247-B92A-016F0439505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7AE6-B230-C74C-B8A2-F7DD4A57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Optimizing </a:t>
            </a:r>
            <a:r>
              <a:rPr lang="en-US" dirty="0" smtClean="0"/>
              <a:t>prediction speed</a:t>
            </a:r>
            <a:r>
              <a:rPr lang="en-US" dirty="0" smtClean="0"/>
              <a:t> of</a:t>
            </a:r>
            <a:br>
              <a:rPr lang="en-US" dirty="0" smtClean="0"/>
            </a:br>
            <a:r>
              <a:rPr lang="en-US" dirty="0" smtClean="0"/>
              <a:t>Deep Neural </a:t>
            </a:r>
            <a:r>
              <a:rPr lang="en-US" dirty="0" smtClean="0"/>
              <a:t>Networks </a:t>
            </a:r>
            <a:r>
              <a:rPr lang="en-US" dirty="0" smtClean="0"/>
              <a:t>for the</a:t>
            </a:r>
            <a:r>
              <a:rPr lang="en-US" dirty="0" smtClean="0"/>
              <a:t> </a:t>
            </a:r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2189"/>
            <a:ext cx="6400800" cy="175260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sz="2800" dirty="0" smtClean="0"/>
              <a:t>Hyunkwang Lee</a:t>
            </a:r>
          </a:p>
          <a:p>
            <a:pPr algn="l">
              <a:lnSpc>
                <a:spcPct val="70000"/>
              </a:lnSpc>
            </a:pPr>
            <a:r>
              <a:rPr lang="en-US" sz="2800" dirty="0" err="1" smtClean="0"/>
              <a:t>Yohsuke</a:t>
            </a:r>
            <a:r>
              <a:rPr lang="en-US" sz="2800" dirty="0" smtClean="0"/>
              <a:t> Miyamoto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134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885"/>
          </a:xfrm>
        </p:spPr>
        <p:txBody>
          <a:bodyPr/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1545669" y="1699709"/>
            <a:ext cx="5851919" cy="3201681"/>
            <a:chOff x="1545669" y="1699709"/>
            <a:chExt cx="5851919" cy="3201681"/>
          </a:xfrm>
        </p:grpSpPr>
        <p:grpSp>
          <p:nvGrpSpPr>
            <p:cNvPr id="30" name="Group 29"/>
            <p:cNvGrpSpPr/>
            <p:nvPr/>
          </p:nvGrpSpPr>
          <p:grpSpPr>
            <a:xfrm>
              <a:off x="1545669" y="2081472"/>
              <a:ext cx="488001" cy="2563136"/>
              <a:chOff x="3063821" y="2502172"/>
              <a:chExt cx="563010" cy="3053335"/>
            </a:xfrm>
            <a:solidFill>
              <a:schemeClr val="accent2"/>
            </a:solidFill>
          </p:grpSpPr>
          <p:sp>
            <p:nvSpPr>
              <p:cNvPr id="31" name="Oval 30"/>
              <p:cNvSpPr/>
              <p:nvPr/>
            </p:nvSpPr>
            <p:spPr>
              <a:xfrm>
                <a:off x="3063821" y="2502172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63821" y="3262838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63821" y="5005557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16195" y="3954398"/>
                <a:ext cx="471357" cy="872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3200" dirty="0" smtClean="0">
                    <a:solidFill>
                      <a:schemeClr val="accent2"/>
                    </a:solidFill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3200" dirty="0" smtClean="0">
                    <a:solidFill>
                      <a:schemeClr val="accent2"/>
                    </a:solidFill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909587" y="2042491"/>
              <a:ext cx="488001" cy="2563136"/>
              <a:chOff x="3063821" y="2502172"/>
              <a:chExt cx="563010" cy="3053335"/>
            </a:xfrm>
            <a:solidFill>
              <a:schemeClr val="accent6"/>
            </a:solidFill>
          </p:grpSpPr>
          <p:sp>
            <p:nvSpPr>
              <p:cNvPr id="36" name="Oval 35"/>
              <p:cNvSpPr/>
              <p:nvPr/>
            </p:nvSpPr>
            <p:spPr>
              <a:xfrm>
                <a:off x="3063821" y="2502172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063821" y="3262838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63821" y="5005557"/>
                <a:ext cx="563010" cy="5499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116195" y="3954398"/>
                <a:ext cx="471357" cy="872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3200" dirty="0" smtClean="0">
                    <a:solidFill>
                      <a:schemeClr val="accent6"/>
                    </a:solidFill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3200" dirty="0" smtClean="0">
                    <a:solidFill>
                      <a:schemeClr val="accent6"/>
                    </a:solidFill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3200" dirty="0">
                    <a:solidFill>
                      <a:schemeClr val="accent6"/>
                    </a:solidFill>
                  </a:rPr>
                  <a:t>.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017391" y="1699709"/>
              <a:ext cx="2908475" cy="3201681"/>
              <a:chOff x="3063821" y="1704041"/>
              <a:chExt cx="3355528" cy="3814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063821" y="1704041"/>
                <a:ext cx="563010" cy="3814001"/>
                <a:chOff x="3063821" y="1741506"/>
                <a:chExt cx="563010" cy="3814001"/>
              </a:xfrm>
              <a:solidFill>
                <a:srgbClr val="3366FF"/>
              </a:solidFill>
            </p:grpSpPr>
            <p:sp>
              <p:nvSpPr>
                <p:cNvPr id="4" name="Oval 3"/>
                <p:cNvSpPr/>
                <p:nvPr/>
              </p:nvSpPr>
              <p:spPr>
                <a:xfrm>
                  <a:off x="3063821" y="1741506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063821" y="2502172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063821" y="3262838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063821" y="5005557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116195" y="3954398"/>
                  <a:ext cx="471357" cy="872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>
                      <a:solidFill>
                        <a:srgbClr val="3366FF"/>
                      </a:solidFill>
                    </a:rPr>
                    <a:t>.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460080" y="1704041"/>
                <a:ext cx="563010" cy="3814001"/>
                <a:chOff x="3063821" y="1741506"/>
                <a:chExt cx="563010" cy="3814001"/>
              </a:xfrm>
              <a:solidFill>
                <a:srgbClr val="3366FF"/>
              </a:solidFill>
            </p:grpSpPr>
            <p:sp>
              <p:nvSpPr>
                <p:cNvPr id="41" name="Oval 40"/>
                <p:cNvSpPr/>
                <p:nvPr/>
              </p:nvSpPr>
              <p:spPr>
                <a:xfrm>
                  <a:off x="3063821" y="1741506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3063821" y="2502172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063821" y="3262838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063821" y="5005557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116195" y="3954398"/>
                  <a:ext cx="471357" cy="872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>
                      <a:solidFill>
                        <a:srgbClr val="3366FF"/>
                      </a:solidFill>
                    </a:rPr>
                    <a:t>.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856339" y="1704041"/>
                <a:ext cx="563010" cy="3814001"/>
                <a:chOff x="3063821" y="1741506"/>
                <a:chExt cx="563010" cy="3814001"/>
              </a:xfrm>
              <a:solidFill>
                <a:srgbClr val="3366FF"/>
              </a:solidFill>
            </p:grpSpPr>
            <p:sp>
              <p:nvSpPr>
                <p:cNvPr id="47" name="Oval 46"/>
                <p:cNvSpPr/>
                <p:nvPr/>
              </p:nvSpPr>
              <p:spPr>
                <a:xfrm>
                  <a:off x="3063821" y="1741506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063821" y="2502172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063821" y="3262838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063821" y="5005557"/>
                  <a:ext cx="563010" cy="54995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116195" y="3954398"/>
                  <a:ext cx="471357" cy="872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 smtClean="0">
                      <a:solidFill>
                        <a:srgbClr val="3366FF"/>
                      </a:solidFill>
                    </a:rPr>
                    <a:t>.</a:t>
                  </a: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3200" dirty="0">
                      <a:solidFill>
                        <a:srgbClr val="3366FF"/>
                      </a:solidFill>
                    </a:rPr>
                    <a:t>.</a:t>
                  </a:r>
                </a:p>
              </p:txBody>
            </p:sp>
          </p:grpSp>
        </p:grpSp>
        <p:cxnSp>
          <p:nvCxnSpPr>
            <p:cNvPr id="54" name="Straight Arrow Connector 53"/>
            <p:cNvCxnSpPr>
              <a:stCxn id="31" idx="6"/>
              <a:endCxn id="4" idx="2"/>
            </p:cNvCxnSpPr>
            <p:nvPr/>
          </p:nvCxnSpPr>
          <p:spPr>
            <a:xfrm flipV="1">
              <a:off x="2033670" y="1930538"/>
              <a:ext cx="983721" cy="381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2033670" y="2595035"/>
              <a:ext cx="983721" cy="381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7" idx="2"/>
            </p:cNvCxnSpPr>
            <p:nvPr/>
          </p:nvCxnSpPr>
          <p:spPr>
            <a:xfrm>
              <a:off x="2033670" y="4387375"/>
              <a:ext cx="983721" cy="2831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6"/>
              <a:endCxn id="5" idx="2"/>
            </p:cNvCxnSpPr>
            <p:nvPr/>
          </p:nvCxnSpPr>
          <p:spPr>
            <a:xfrm>
              <a:off x="2033670" y="2312301"/>
              <a:ext cx="983721" cy="25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033670" y="2970793"/>
              <a:ext cx="983721" cy="25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6"/>
              <a:endCxn id="6" idx="2"/>
            </p:cNvCxnSpPr>
            <p:nvPr/>
          </p:nvCxnSpPr>
          <p:spPr>
            <a:xfrm>
              <a:off x="2033670" y="2312301"/>
              <a:ext cx="983721" cy="8953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324651" y="3457940"/>
              <a:ext cx="408559" cy="732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/>
                <a:t>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43459" y="3585873"/>
              <a:ext cx="408559" cy="732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/>
                <a:t>.</a:t>
              </a:r>
            </a:p>
          </p:txBody>
        </p:sp>
        <p:cxnSp>
          <p:nvCxnSpPr>
            <p:cNvPr id="67" name="Straight Arrow Connector 66"/>
            <p:cNvCxnSpPr>
              <a:stCxn id="4" idx="6"/>
              <a:endCxn id="41" idx="2"/>
            </p:cNvCxnSpPr>
            <p:nvPr/>
          </p:nvCxnSpPr>
          <p:spPr>
            <a:xfrm>
              <a:off x="3505392" y="1930538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505392" y="2569083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505392" y="3227574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" idx="6"/>
              <a:endCxn id="42" idx="2"/>
            </p:cNvCxnSpPr>
            <p:nvPr/>
          </p:nvCxnSpPr>
          <p:spPr>
            <a:xfrm>
              <a:off x="3505392" y="1930538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" idx="6"/>
              <a:endCxn id="43" idx="2"/>
            </p:cNvCxnSpPr>
            <p:nvPr/>
          </p:nvCxnSpPr>
          <p:spPr>
            <a:xfrm>
              <a:off x="3505392" y="1930538"/>
              <a:ext cx="722236" cy="1277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505392" y="4681654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" idx="6"/>
              <a:endCxn id="41" idx="2"/>
            </p:cNvCxnSpPr>
            <p:nvPr/>
          </p:nvCxnSpPr>
          <p:spPr>
            <a:xfrm flipV="1">
              <a:off x="3505392" y="1930538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" idx="6"/>
              <a:endCxn id="43" idx="2"/>
            </p:cNvCxnSpPr>
            <p:nvPr/>
          </p:nvCxnSpPr>
          <p:spPr>
            <a:xfrm>
              <a:off x="3505392" y="2569083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" idx="6"/>
              <a:endCxn id="42" idx="2"/>
            </p:cNvCxnSpPr>
            <p:nvPr/>
          </p:nvCxnSpPr>
          <p:spPr>
            <a:xfrm flipV="1">
              <a:off x="3505392" y="2569083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41" idx="2"/>
            </p:cNvCxnSpPr>
            <p:nvPr/>
          </p:nvCxnSpPr>
          <p:spPr>
            <a:xfrm flipV="1">
              <a:off x="3505392" y="1930538"/>
              <a:ext cx="722236" cy="12970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715629" y="1930538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715629" y="3227574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4715629" y="1930538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4715629" y="1930538"/>
              <a:ext cx="722236" cy="1277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4715629" y="1930538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715629" y="2569083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4715629" y="2569083"/>
              <a:ext cx="722236" cy="63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4715629" y="1930538"/>
              <a:ext cx="722236" cy="12970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715629" y="4681654"/>
              <a:ext cx="722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47" idx="6"/>
              <a:endCxn id="36" idx="2"/>
            </p:cNvCxnSpPr>
            <p:nvPr/>
          </p:nvCxnSpPr>
          <p:spPr>
            <a:xfrm>
              <a:off x="5925866" y="1930538"/>
              <a:ext cx="983721" cy="342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47" idx="6"/>
              <a:endCxn id="37" idx="2"/>
            </p:cNvCxnSpPr>
            <p:nvPr/>
          </p:nvCxnSpPr>
          <p:spPr>
            <a:xfrm>
              <a:off x="5925866" y="1930538"/>
              <a:ext cx="983721" cy="9813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48" idx="6"/>
              <a:endCxn id="36" idx="2"/>
            </p:cNvCxnSpPr>
            <p:nvPr/>
          </p:nvCxnSpPr>
          <p:spPr>
            <a:xfrm flipV="1">
              <a:off x="5925866" y="2273320"/>
              <a:ext cx="983721" cy="295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48" idx="6"/>
              <a:endCxn id="37" idx="2"/>
            </p:cNvCxnSpPr>
            <p:nvPr/>
          </p:nvCxnSpPr>
          <p:spPr>
            <a:xfrm>
              <a:off x="5925866" y="2569083"/>
              <a:ext cx="983721" cy="342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49" idx="6"/>
              <a:endCxn id="36" idx="2"/>
            </p:cNvCxnSpPr>
            <p:nvPr/>
          </p:nvCxnSpPr>
          <p:spPr>
            <a:xfrm flipV="1">
              <a:off x="5925866" y="2273320"/>
              <a:ext cx="983721" cy="9343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50" idx="6"/>
              <a:endCxn id="38" idx="2"/>
            </p:cNvCxnSpPr>
            <p:nvPr/>
          </p:nvCxnSpPr>
          <p:spPr>
            <a:xfrm flipV="1">
              <a:off x="5925866" y="4374798"/>
              <a:ext cx="983721" cy="295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49" idx="6"/>
              <a:endCxn id="37" idx="2"/>
            </p:cNvCxnSpPr>
            <p:nvPr/>
          </p:nvCxnSpPr>
          <p:spPr>
            <a:xfrm flipV="1">
              <a:off x="5925866" y="2911865"/>
              <a:ext cx="983721" cy="295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77853" y="3666566"/>
              <a:ext cx="408559" cy="732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/>
                <a:t>.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278831" y="3457940"/>
              <a:ext cx="408559" cy="732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 smtClean="0"/>
                <a:t>.</a:t>
              </a:r>
            </a:p>
            <a:p>
              <a:pPr algn="ctr">
                <a:lnSpc>
                  <a:spcPct val="50000"/>
                </a:lnSpc>
              </a:pPr>
              <a:r>
                <a:rPr lang="en-US" sz="3200" dirty="0"/>
                <a:t>.</a:t>
              </a: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696824" y="5132861"/>
            <a:ext cx="3625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Layers</a:t>
            </a:r>
          </a:p>
          <a:p>
            <a:pPr algn="ctr"/>
            <a:r>
              <a:rPr lang="en-US" b="1" dirty="0" smtClean="0"/>
              <a:t>Small</a:t>
            </a:r>
            <a:r>
              <a:rPr lang="en-US" dirty="0" smtClean="0"/>
              <a:t> Network : </a:t>
            </a:r>
            <a:r>
              <a:rPr lang="en-US" sz="2800" b="1" dirty="0" smtClean="0">
                <a:solidFill>
                  <a:srgbClr val="000090"/>
                </a:solidFill>
              </a:rPr>
              <a:t>64</a:t>
            </a:r>
            <a:r>
              <a:rPr lang="en-US" sz="2800" dirty="0" smtClean="0"/>
              <a:t> </a:t>
            </a:r>
            <a:r>
              <a:rPr lang="en-US" dirty="0" smtClean="0"/>
              <a:t>nodes</a:t>
            </a:r>
          </a:p>
          <a:p>
            <a:pPr algn="ctr"/>
            <a:r>
              <a:rPr lang="en-US" sz="2000" b="1" dirty="0" smtClean="0"/>
              <a:t>Medium</a:t>
            </a:r>
            <a:r>
              <a:rPr lang="en-US" sz="2000" dirty="0" smtClean="0"/>
              <a:t> </a:t>
            </a:r>
            <a:r>
              <a:rPr lang="en-US" dirty="0" smtClean="0"/>
              <a:t>Network : </a:t>
            </a:r>
            <a:r>
              <a:rPr lang="en-US" sz="2800" b="1" dirty="0" smtClean="0">
                <a:solidFill>
                  <a:srgbClr val="000090"/>
                </a:solidFill>
              </a:rPr>
              <a:t>256</a:t>
            </a:r>
            <a:r>
              <a:rPr lang="en-US" sz="2800" dirty="0" smtClean="0"/>
              <a:t> </a:t>
            </a:r>
            <a:r>
              <a:rPr lang="en-US" dirty="0" smtClean="0"/>
              <a:t>nodes</a:t>
            </a:r>
          </a:p>
          <a:p>
            <a:pPr algn="ctr"/>
            <a:r>
              <a:rPr lang="en-US" sz="2400" b="1" dirty="0" smtClean="0"/>
              <a:t>Large</a:t>
            </a:r>
            <a:r>
              <a:rPr lang="en-US" sz="2400" dirty="0" smtClean="0"/>
              <a:t> </a:t>
            </a:r>
            <a:r>
              <a:rPr lang="en-US" dirty="0" smtClean="0"/>
              <a:t>Network : </a:t>
            </a:r>
            <a:r>
              <a:rPr lang="en-US" sz="2800" b="1" dirty="0" smtClean="0">
                <a:solidFill>
                  <a:srgbClr val="000090"/>
                </a:solidFill>
              </a:rPr>
              <a:t>1024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nodes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22277" y="5016628"/>
            <a:ext cx="1664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Layer</a:t>
            </a:r>
          </a:p>
          <a:p>
            <a:pPr algn="ctr"/>
            <a:r>
              <a:rPr lang="en-US" sz="2800" b="1" dirty="0" smtClean="0">
                <a:solidFill>
                  <a:srgbClr val="000090"/>
                </a:solidFill>
              </a:rPr>
              <a:t>64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nodes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2714" y="5016628"/>
            <a:ext cx="22847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Layer</a:t>
            </a:r>
          </a:p>
          <a:p>
            <a:pPr algn="ctr"/>
            <a:r>
              <a:rPr lang="en-US" sz="2800" b="1" dirty="0" smtClean="0">
                <a:solidFill>
                  <a:srgbClr val="000090"/>
                </a:solidFill>
              </a:rPr>
              <a:t>1024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inputs</a:t>
            </a:r>
          </a:p>
          <a:p>
            <a:pPr algn="ctr"/>
            <a:r>
              <a:rPr lang="en-US" sz="2800" b="1" dirty="0" smtClean="0">
                <a:solidFill>
                  <a:srgbClr val="000090"/>
                </a:solidFill>
              </a:rPr>
              <a:t>64</a:t>
            </a:r>
            <a:r>
              <a:rPr lang="en-US" sz="2800" dirty="0" smtClean="0"/>
              <a:t>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3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6137" y="182979"/>
            <a:ext cx="8229600" cy="68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4268" y="3836554"/>
            <a:ext cx="560991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208867" y="3836554"/>
            <a:ext cx="650518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333455" y="2980714"/>
            <a:ext cx="1637720" cy="1406044"/>
            <a:chOff x="456137" y="2810491"/>
            <a:chExt cx="1637720" cy="1406044"/>
          </a:xfrm>
        </p:grpSpPr>
        <p:sp>
          <p:nvSpPr>
            <p:cNvPr id="8" name="Rectangle 7"/>
            <p:cNvSpPr/>
            <p:nvPr/>
          </p:nvSpPr>
          <p:spPr>
            <a:xfrm>
              <a:off x="457200" y="2810491"/>
              <a:ext cx="1636657" cy="855840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Blocked Version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6137" y="3666331"/>
              <a:ext cx="1636657" cy="550204"/>
            </a:xfrm>
            <a:prstGeom prst="rect">
              <a:avLst/>
            </a:prstGeom>
            <a:solidFill>
              <a:schemeClr val="accent3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Sweep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Block 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568256" y="2980714"/>
            <a:ext cx="1637720" cy="1406044"/>
            <a:chOff x="456137" y="2810491"/>
            <a:chExt cx="1637720" cy="1406044"/>
          </a:xfrm>
        </p:grpSpPr>
        <p:sp>
          <p:nvSpPr>
            <p:cNvPr id="58" name="Rectangle 57"/>
            <p:cNvSpPr/>
            <p:nvPr/>
          </p:nvSpPr>
          <p:spPr>
            <a:xfrm>
              <a:off x="457200" y="2810491"/>
              <a:ext cx="1636657" cy="855840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Vector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Version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6137" y="3666331"/>
              <a:ext cx="1636657" cy="550204"/>
            </a:xfrm>
            <a:prstGeom prst="rect">
              <a:avLst/>
            </a:prstGeom>
            <a:solidFill>
              <a:srgbClr val="9BBB59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Sweep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Vector 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859385" y="2980714"/>
            <a:ext cx="1637720" cy="1406044"/>
            <a:chOff x="456137" y="2810491"/>
            <a:chExt cx="1637720" cy="1406044"/>
          </a:xfrm>
        </p:grpSpPr>
        <p:sp>
          <p:nvSpPr>
            <p:cNvPr id="61" name="Rectangle 60"/>
            <p:cNvSpPr/>
            <p:nvPr/>
          </p:nvSpPr>
          <p:spPr>
            <a:xfrm>
              <a:off x="457200" y="2810491"/>
              <a:ext cx="1636657" cy="855840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Unrolled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Version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6137" y="3666331"/>
              <a:ext cx="1636657" cy="550204"/>
            </a:xfrm>
            <a:prstGeom prst="rect">
              <a:avLst/>
            </a:prstGeom>
            <a:solidFill>
              <a:srgbClr val="9BBB59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Sweep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Unrolling 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34455" y="1188646"/>
            <a:ext cx="3203445" cy="855839"/>
            <a:chOff x="456137" y="2810492"/>
            <a:chExt cx="1637720" cy="1406043"/>
          </a:xfrm>
        </p:grpSpPr>
        <p:sp>
          <p:nvSpPr>
            <p:cNvPr id="86" name="Rectangle 85"/>
            <p:cNvSpPr/>
            <p:nvPr/>
          </p:nvSpPr>
          <p:spPr>
            <a:xfrm>
              <a:off x="457200" y="2810492"/>
              <a:ext cx="1636657" cy="855840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Serial Version Using </a:t>
              </a:r>
              <a:r>
                <a:rPr lang="en-US" dirty="0" err="1" smtClean="0">
                  <a:solidFill>
                    <a:srgbClr val="000000"/>
                  </a:solidFill>
                </a:rPr>
                <a:t>Numpy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6137" y="3666331"/>
              <a:ext cx="1636657" cy="550204"/>
            </a:xfrm>
            <a:prstGeom prst="rect">
              <a:avLst/>
            </a:prstGeom>
            <a:solidFill>
              <a:srgbClr val="FF66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For Verification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90" name="Straight Connector 89"/>
          <p:cNvCxnSpPr/>
          <p:nvPr/>
        </p:nvCxnSpPr>
        <p:spPr>
          <a:xfrm flipV="1">
            <a:off x="2058737" y="2527149"/>
            <a:ext cx="4577820" cy="26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073273" y="2553337"/>
            <a:ext cx="0" cy="427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401080" y="2553337"/>
            <a:ext cx="0" cy="427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636557" y="2527149"/>
            <a:ext cx="0" cy="427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2073273" y="5381647"/>
            <a:ext cx="4597088" cy="13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4401080" y="5381647"/>
            <a:ext cx="4262" cy="5717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313033" y="5979535"/>
            <a:ext cx="4166156" cy="550204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Optimized Implementation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599491" y="1188646"/>
            <a:ext cx="3203445" cy="855839"/>
            <a:chOff x="456137" y="2810492"/>
            <a:chExt cx="1637720" cy="1406043"/>
          </a:xfrm>
        </p:grpSpPr>
        <p:sp>
          <p:nvSpPr>
            <p:cNvPr id="137" name="Rectangle 136"/>
            <p:cNvSpPr/>
            <p:nvPr/>
          </p:nvSpPr>
          <p:spPr>
            <a:xfrm>
              <a:off x="457200" y="2810492"/>
              <a:ext cx="1636657" cy="855840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Naïve GPU implementation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56137" y="3666331"/>
              <a:ext cx="1636657" cy="550204"/>
            </a:xfrm>
            <a:prstGeom prst="rect">
              <a:avLst/>
            </a:prstGeom>
            <a:solidFill>
              <a:srgbClr val="FF66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For Baseline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>
            <a:off x="2966754" y="2044485"/>
            <a:ext cx="0" cy="508852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853946" y="2018297"/>
            <a:ext cx="0" cy="508852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330097" y="4386758"/>
            <a:ext cx="1636657" cy="550204"/>
          </a:xfrm>
          <a:prstGeom prst="rect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2x2 to 32x32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574723" y="4386758"/>
            <a:ext cx="1636657" cy="550204"/>
          </a:xfrm>
          <a:prstGeom prst="rect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to 16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859385" y="4386758"/>
            <a:ext cx="1636657" cy="550204"/>
          </a:xfrm>
          <a:prstGeom prst="rect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to 16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H="1">
            <a:off x="6670361" y="4936962"/>
            <a:ext cx="3919" cy="44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4396111" y="4936962"/>
            <a:ext cx="3919" cy="44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073273" y="4936962"/>
            <a:ext cx="3919" cy="44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8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6137" y="182979"/>
            <a:ext cx="8229600" cy="68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 Version</a:t>
            </a:r>
            <a:endParaRPr lang="en-US" dirty="0"/>
          </a:p>
        </p:txBody>
      </p:sp>
      <p:pic>
        <p:nvPicPr>
          <p:cNvPr id="2" name="Picture 1" descr="Perf_vs_floattyp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r="7643"/>
          <a:stretch/>
        </p:blipFill>
        <p:spPr>
          <a:xfrm>
            <a:off x="720129" y="1861947"/>
            <a:ext cx="7725020" cy="3797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698" y="5659216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 Network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6282" y="5659216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4288" y="5659216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 Network</a:t>
            </a:r>
          </a:p>
        </p:txBody>
      </p:sp>
    </p:spTree>
    <p:extLst>
      <p:ext uri="{BB962C8B-B14F-4D97-AF65-F5344CB8AC3E}">
        <p14:creationId xmlns:p14="http://schemas.microsoft.com/office/powerpoint/2010/main" val="305462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81486" y="1177935"/>
            <a:ext cx="7802172" cy="4408017"/>
            <a:chOff x="828842" y="1529091"/>
            <a:chExt cx="7802172" cy="4408017"/>
          </a:xfrm>
        </p:grpSpPr>
        <p:grpSp>
          <p:nvGrpSpPr>
            <p:cNvPr id="18" name="Group 17"/>
            <p:cNvGrpSpPr/>
            <p:nvPr/>
          </p:nvGrpSpPr>
          <p:grpSpPr>
            <a:xfrm>
              <a:off x="828842" y="1617580"/>
              <a:ext cx="7802172" cy="4319528"/>
              <a:chOff x="828842" y="1617580"/>
              <a:chExt cx="7802172" cy="4319528"/>
            </a:xfrm>
          </p:grpSpPr>
          <p:pic>
            <p:nvPicPr>
              <p:cNvPr id="2" name="Picture 1" descr="Perf_progression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64" r="8625"/>
              <a:stretch/>
            </p:blipFill>
            <p:spPr>
              <a:xfrm>
                <a:off x="828842" y="1617580"/>
                <a:ext cx="7526421" cy="3769894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81818" y="5567776"/>
                <a:ext cx="244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Small Network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587402" y="5567776"/>
                <a:ext cx="244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Medium Network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85408" y="5567776"/>
                <a:ext cx="244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Large Network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71986" y="1789349"/>
                <a:ext cx="6671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93x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621314" y="1789349"/>
                <a:ext cx="667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192x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72611" y="1838115"/>
                <a:ext cx="634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187x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82572" y="1997457"/>
                <a:ext cx="691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86x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00662" y="1782618"/>
                <a:ext cx="691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90x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35315" y="3379393"/>
                <a:ext cx="691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83336" y="3295608"/>
                <a:ext cx="691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43x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62945" y="3389184"/>
                <a:ext cx="691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84x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2499899" y="1529091"/>
              <a:ext cx="667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98x</a:t>
              </a: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6137" y="182979"/>
            <a:ext cx="8229600" cy="68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154" y="5757045"/>
            <a:ext cx="4581736" cy="461665"/>
          </a:xfrm>
          <a:prstGeom prst="rect">
            <a:avLst/>
          </a:prstGeom>
          <a:noFill/>
          <a:ln w="28575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Peak Performance = 652.8 GFLOPS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427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13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6137" y="182979"/>
            <a:ext cx="8229600" cy="68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Blocked Version</a:t>
            </a:r>
            <a:endParaRPr lang="en-US" dirty="0"/>
          </a:p>
        </p:txBody>
      </p:sp>
      <p:pic>
        <p:nvPicPr>
          <p:cNvPr id="3" name="Picture 2" descr="Perf_vs_blocksiz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11578" r="6641"/>
          <a:stretch/>
        </p:blipFill>
        <p:spPr>
          <a:xfrm>
            <a:off x="453892" y="1540137"/>
            <a:ext cx="8031074" cy="35079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698" y="5187830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 Network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16282" y="5187830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 Network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14288" y="5187830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 Network</a:t>
            </a:r>
          </a:p>
        </p:txBody>
      </p:sp>
    </p:spTree>
    <p:extLst>
      <p:ext uri="{BB962C8B-B14F-4D97-AF65-F5344CB8AC3E}">
        <p14:creationId xmlns:p14="http://schemas.microsoft.com/office/powerpoint/2010/main" val="19717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6137" y="182979"/>
            <a:ext cx="8229600" cy="68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Unrolled Version</a:t>
            </a:r>
            <a:endParaRPr lang="en-US" dirty="0"/>
          </a:p>
        </p:txBody>
      </p:sp>
      <p:pic>
        <p:nvPicPr>
          <p:cNvPr id="2" name="Picture 1" descr="Perf_vs_unrollin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" r="7642"/>
          <a:stretch/>
        </p:blipFill>
        <p:spPr>
          <a:xfrm>
            <a:off x="602290" y="1606747"/>
            <a:ext cx="7842858" cy="36701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1818" y="5567776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 Network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7402" y="5567776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5408" y="5567776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 Network</a:t>
            </a:r>
          </a:p>
        </p:txBody>
      </p:sp>
    </p:spTree>
    <p:extLst>
      <p:ext uri="{BB962C8B-B14F-4D97-AF65-F5344CB8AC3E}">
        <p14:creationId xmlns:p14="http://schemas.microsoft.com/office/powerpoint/2010/main" val="331918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521</Words>
  <Application>Microsoft Macintosh PowerPoint</Application>
  <PresentationFormat>On-screen Show (4:3)</PresentationFormat>
  <Paragraphs>101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Optimizing prediction speed of Deep Neural Networks for the GPU</vt:lpstr>
      <vt:lpstr>Deep Neural Networks</vt:lpstr>
      <vt:lpstr>Implementation</vt:lpstr>
      <vt:lpstr>Vector Version</vt:lpstr>
      <vt:lpstr>Summary Result</vt:lpstr>
      <vt:lpstr>PowerPoint Presentation</vt:lpstr>
      <vt:lpstr>Blocked Version</vt:lpstr>
      <vt:lpstr>Unrolled Version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Deep Neuron Networks on GPU</dc:title>
  <dc:creator>Hyunkwang Lee</dc:creator>
  <cp:lastModifiedBy>Hyunkwang Lee</cp:lastModifiedBy>
  <cp:revision>140</cp:revision>
  <dcterms:created xsi:type="dcterms:W3CDTF">2015-12-06T23:09:31Z</dcterms:created>
  <dcterms:modified xsi:type="dcterms:W3CDTF">2015-12-07T10:08:57Z</dcterms:modified>
</cp:coreProperties>
</file>