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3"/>
  </p:notesMasterIdLst>
  <p:handoutMasterIdLst>
    <p:handoutMasterId r:id="rId34"/>
  </p:handoutMasterIdLst>
  <p:sldIdLst>
    <p:sldId id="256" r:id="rId2"/>
    <p:sldId id="257" r:id="rId3"/>
    <p:sldId id="286" r:id="rId4"/>
    <p:sldId id="287" r:id="rId5"/>
    <p:sldId id="288" r:id="rId6"/>
    <p:sldId id="323" r:id="rId7"/>
    <p:sldId id="325" r:id="rId8"/>
    <p:sldId id="326" r:id="rId9"/>
    <p:sldId id="327" r:id="rId10"/>
    <p:sldId id="328" r:id="rId11"/>
    <p:sldId id="293" r:id="rId12"/>
    <p:sldId id="294" r:id="rId13"/>
    <p:sldId id="295" r:id="rId14"/>
    <p:sldId id="296" r:id="rId15"/>
    <p:sldId id="297" r:id="rId16"/>
    <p:sldId id="298" r:id="rId17"/>
    <p:sldId id="305" r:id="rId18"/>
    <p:sldId id="309" r:id="rId19"/>
    <p:sldId id="310" r:id="rId20"/>
    <p:sldId id="311" r:id="rId21"/>
    <p:sldId id="312" r:id="rId22"/>
    <p:sldId id="313" r:id="rId23"/>
    <p:sldId id="314" r:id="rId24"/>
    <p:sldId id="315" r:id="rId25"/>
    <p:sldId id="318" r:id="rId26"/>
    <p:sldId id="319" r:id="rId27"/>
    <p:sldId id="320" r:id="rId28"/>
    <p:sldId id="321" r:id="rId29"/>
    <p:sldId id="334" r:id="rId30"/>
    <p:sldId id="322" r:id="rId31"/>
    <p:sldId id="324"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006600"/>
    <a:srgbClr val="00CC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8" autoAdjust="0"/>
  </p:normalViewPr>
  <p:slideViewPr>
    <p:cSldViewPr>
      <p:cViewPr varScale="1">
        <p:scale>
          <a:sx n="67" d="100"/>
          <a:sy n="67" d="100"/>
        </p:scale>
        <p:origin x="-14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60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07827935-4149-4985-BF11-31B132AC8B84}" type="datetimeFigureOut">
              <a:rPr lang="zh-CN" altLang="en-US"/>
              <a:pPr>
                <a:defRPr/>
              </a:pPr>
              <a:t>2013/8/25</a:t>
            </a:fld>
            <a:endParaRPr lang="en-US" altLang="zh-CN"/>
          </a:p>
        </p:txBody>
      </p:sp>
      <p:sp>
        <p:nvSpPr>
          <p:cNvPr id="60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C32A620E-559D-4C80-851C-024B11054B2D}" type="slidenum">
              <a:rPr lang="zh-CN" altLang="en-US"/>
              <a:pPr>
                <a:defRPr/>
              </a:pPr>
              <a:t>‹#›</a:t>
            </a:fld>
            <a:endParaRPr lang="en-US" altLang="zh-CN"/>
          </a:p>
        </p:txBody>
      </p:sp>
    </p:spTree>
    <p:extLst>
      <p:ext uri="{BB962C8B-B14F-4D97-AF65-F5344CB8AC3E}">
        <p14:creationId xmlns:p14="http://schemas.microsoft.com/office/powerpoint/2010/main" val="7770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7456A6-1CEC-44F0-A3FE-08CD83813603}" type="slidenum">
              <a:rPr lang="en-US" altLang="zh-CN"/>
              <a:pPr>
                <a:defRPr/>
              </a:pPr>
              <a:t>‹#›</a:t>
            </a:fld>
            <a:endParaRPr lang="en-US" altLang="zh-CN"/>
          </a:p>
        </p:txBody>
      </p:sp>
    </p:spTree>
    <p:extLst>
      <p:ext uri="{BB962C8B-B14F-4D97-AF65-F5344CB8AC3E}">
        <p14:creationId xmlns:p14="http://schemas.microsoft.com/office/powerpoint/2010/main" val="3288571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ndParaRPr>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98B285-86BB-4005-A111-63C1A1FBFA5D}" type="slidenum">
              <a:rPr lang="en-US" altLang="zh-CN" smtClean="0"/>
              <a:pPr eaLnBrk="1" hangingPunct="1"/>
              <a:t>12</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00197060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148" name="Rectangle 3"/>
          <p:cNvSpPr>
            <a:spLocks noGrp="1" noChangeArrowheads="1"/>
          </p:cNvSpPr>
          <p:nvPr>
            <p:ph type="ctrTitle"/>
          </p:nvPr>
        </p:nvSpPr>
        <p:spPr>
          <a:xfrm>
            <a:off x="685800" y="2130425"/>
            <a:ext cx="7772400" cy="722313"/>
          </a:xfrm>
          <a:prstGeom prst="rect">
            <a:avLst/>
          </a:prstGeom>
        </p:spPr>
        <p:txBody>
          <a:bodyPr/>
          <a:lstStyle>
            <a:lvl1pPr algn="ctr">
              <a:defRPr smtClean="0">
                <a:solidFill>
                  <a:srgbClr val="006600"/>
                </a:solidFill>
              </a:defRPr>
            </a:lvl1pPr>
          </a:lstStyle>
          <a:p>
            <a:pPr lvl="0"/>
            <a:r>
              <a:rPr lang="zh-CN" altLang="en-US" noProof="0" smtClean="0"/>
              <a:t>单击此处编辑母版标题样式</a:t>
            </a:r>
          </a:p>
        </p:txBody>
      </p:sp>
      <p:sp>
        <p:nvSpPr>
          <p:cNvPr id="262149"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smtClean="0">
                <a:solidFill>
                  <a:schemeClr val="tx2"/>
                </a:solidFill>
              </a:defRPr>
            </a:lvl1pPr>
          </a:lstStyle>
          <a:p>
            <a:pPr lvl="0"/>
            <a:r>
              <a:rPr lang="zh-CN" altLang="en-US" noProof="0" smtClean="0"/>
              <a:t>单击此处编辑母版副标题样式</a:t>
            </a:r>
          </a:p>
        </p:txBody>
      </p:sp>
      <p:pic>
        <p:nvPicPr>
          <p:cNvPr id="8" name="图片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 name="Picture 48" descr="100757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9437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379EC8BB-716F-4B2C-8E1C-C382F35F9B5C}"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69494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298C951C-67AF-4300-A058-8CF2A8A470D6}"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09083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578F0920-2C6C-47A7-A1F1-DE7035BD6E40}"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4001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1927841D-0644-4EC2-AA04-0B1AA16BFC7A}"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946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6408240" cy="12954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7877AC41-310E-414D-B744-4A706132706D}"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4471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9"/>
          <p:cNvSpPr>
            <a:spLocks noGrp="1" noChangeArrowheads="1"/>
          </p:cNvSpPr>
          <p:nvPr>
            <p:ph type="sldNum" sz="quarter" idx="10"/>
          </p:nvPr>
        </p:nvSpPr>
        <p:spPr>
          <a:ln/>
        </p:spPr>
        <p:txBody>
          <a:bodyPr/>
          <a:lstStyle>
            <a:lvl1pPr>
              <a:defRPr/>
            </a:lvl1pPr>
          </a:lstStyle>
          <a:p>
            <a:pPr>
              <a:defRPr/>
            </a:pPr>
            <a:fld id="{A59FACC0-B3F3-4CE0-B87D-F4D5A084EEF2}"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18930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9"/>
          <p:cNvSpPr>
            <a:spLocks noGrp="1" noChangeArrowheads="1"/>
          </p:cNvSpPr>
          <p:nvPr>
            <p:ph type="sldNum" sz="quarter" idx="10"/>
          </p:nvPr>
        </p:nvSpPr>
        <p:spPr>
          <a:ln/>
        </p:spPr>
        <p:txBody>
          <a:bodyPr/>
          <a:lstStyle>
            <a:lvl1pPr>
              <a:defRPr/>
            </a:lvl1pPr>
          </a:lstStyle>
          <a:p>
            <a:pPr>
              <a:defRPr/>
            </a:pPr>
            <a:fld id="{67DC6B49-5F75-4233-82A1-44B0CD866C42}"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378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9"/>
          <p:cNvSpPr>
            <a:spLocks noGrp="1" noChangeArrowheads="1"/>
          </p:cNvSpPr>
          <p:nvPr>
            <p:ph type="sldNum" sz="quarter" idx="10"/>
          </p:nvPr>
        </p:nvSpPr>
        <p:spPr>
          <a:ln/>
        </p:spPr>
        <p:txBody>
          <a:bodyPr/>
          <a:lstStyle>
            <a:lvl1pPr>
              <a:defRPr/>
            </a:lvl1pPr>
          </a:lstStyle>
          <a:p>
            <a:pPr>
              <a:defRPr/>
            </a:pPr>
            <a:fld id="{0B62E6D8-D42D-4CA3-9FBF-6F7C5538304A}" type="slidenum">
              <a:rPr lang="zh-CN" altLang="en-US"/>
              <a:pPr>
                <a:defRPr/>
              </a:pPr>
              <a:t>‹#›</a:t>
            </a:fld>
            <a:endParaRPr lang="en-US" altLang="zh-CN"/>
          </a:p>
        </p:txBody>
      </p:sp>
      <p:sp>
        <p:nvSpPr>
          <p:cNvPr id="8"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78391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Rectangle 49"/>
          <p:cNvSpPr>
            <a:spLocks noGrp="1" noChangeArrowheads="1"/>
          </p:cNvSpPr>
          <p:nvPr>
            <p:ph type="sldNum" sz="quarter" idx="10"/>
          </p:nvPr>
        </p:nvSpPr>
        <p:spPr>
          <a:ln/>
        </p:spPr>
        <p:txBody>
          <a:bodyPr/>
          <a:lstStyle>
            <a:lvl1pPr>
              <a:defRPr/>
            </a:lvl1pPr>
          </a:lstStyle>
          <a:p>
            <a:pPr>
              <a:defRPr/>
            </a:pPr>
            <a:fld id="{6621C528-6873-4FB4-A3C5-CC7481BC52F1}" type="slidenum">
              <a:rPr lang="zh-CN" altLang="en-US"/>
              <a:pPr>
                <a:defRPr/>
              </a:pPr>
              <a:t>‹#›</a:t>
            </a:fld>
            <a:endParaRPr lang="en-US" altLang="zh-CN"/>
          </a:p>
        </p:txBody>
      </p:sp>
      <p:sp>
        <p:nvSpPr>
          <p:cNvPr id="4"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52228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9"/>
          <p:cNvSpPr>
            <a:spLocks noGrp="1" noChangeArrowheads="1"/>
          </p:cNvSpPr>
          <p:nvPr>
            <p:ph type="sldNum" sz="quarter" idx="10"/>
          </p:nvPr>
        </p:nvSpPr>
        <p:spPr>
          <a:ln/>
        </p:spPr>
        <p:txBody>
          <a:bodyPr/>
          <a:lstStyle>
            <a:lvl1pPr>
              <a:defRPr/>
            </a:lvl1pPr>
          </a:lstStyle>
          <a:p>
            <a:pPr>
              <a:defRPr/>
            </a:pPr>
            <a:fld id="{18E3E0AB-602D-4F13-BF2E-383D7524B5B1}" type="slidenum">
              <a:rPr lang="zh-CN" altLang="en-US"/>
              <a:pPr>
                <a:defRPr/>
              </a:pPr>
              <a:t>‹#›</a:t>
            </a:fld>
            <a:endParaRPr lang="en-US" altLang="zh-CN"/>
          </a:p>
        </p:txBody>
      </p:sp>
      <p:sp>
        <p:nvSpPr>
          <p:cNvPr id="3"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34072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C30F9D88-1023-43F6-A770-7FADE0636C63}"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0370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6" descr="00197060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3" name="Rectangle 4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lvl1pPr>
          </a:lstStyle>
          <a:p>
            <a:pPr>
              <a:defRPr/>
            </a:pPr>
            <a:fld id="{65D04515-2405-4920-AA62-8980CF46416F}" type="slidenum">
              <a:rPr lang="zh-CN" altLang="en-US"/>
              <a:pPr>
                <a:defRPr/>
              </a:pPr>
              <a:t>‹#›</a:t>
            </a:fld>
            <a:endParaRPr lang="en-US" altLang="zh-CN"/>
          </a:p>
        </p:txBody>
      </p:sp>
      <p:sp>
        <p:nvSpPr>
          <p:cNvPr id="1074" name="Rectangle 5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zh-CN" altLang="en-US"/>
              <a:t>智能移动开发</a:t>
            </a:r>
            <a:endParaRPr lang="en-US" altLang="zh-CN"/>
          </a:p>
        </p:txBody>
      </p:sp>
      <p:pic>
        <p:nvPicPr>
          <p:cNvPr id="10" name="图片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
          <p:cNvSpPr>
            <a:spLocks noGrp="1" noChangeArrowheads="1"/>
          </p:cNvSpPr>
          <p:nvPr>
            <p:ph type="title"/>
          </p:nvPr>
        </p:nvSpPr>
        <p:spPr bwMode="auto">
          <a:xfrm>
            <a:off x="827088" y="0"/>
            <a:ext cx="64087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3" name="Picture 48" descr="1007570"/>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hdr="0" dt="0"/>
  <p:txStyles>
    <p:titleStyle>
      <a:lvl1pPr algn="l" rtl="0" eaLnBrk="0" fontAlgn="base" hangingPunct="0">
        <a:spcBef>
          <a:spcPct val="0"/>
        </a:spcBef>
        <a:spcAft>
          <a:spcPct val="0"/>
        </a:spcAft>
        <a:defRPr sz="4000" b="1">
          <a:solidFill>
            <a:schemeClr val="tx2"/>
          </a:solidFill>
          <a:latin typeface="+mj-lt"/>
          <a:ea typeface="黑体" pitchFamily="2" charset="-122"/>
          <a:cs typeface="+mj-cs"/>
        </a:defRPr>
      </a:lvl1pPr>
      <a:lvl2pPr algn="l" rtl="0" eaLnBrk="0" fontAlgn="base" hangingPunct="0">
        <a:spcBef>
          <a:spcPct val="0"/>
        </a:spcBef>
        <a:spcAft>
          <a:spcPct val="0"/>
        </a:spcAft>
        <a:defRPr sz="4000" b="1">
          <a:solidFill>
            <a:schemeClr val="tx2"/>
          </a:solidFill>
          <a:latin typeface="Arial" pitchFamily="34" charset="0"/>
          <a:ea typeface="黑体" pitchFamily="2" charset="-122"/>
        </a:defRPr>
      </a:lvl2pPr>
      <a:lvl3pPr algn="l" rtl="0" eaLnBrk="0" fontAlgn="base" hangingPunct="0">
        <a:spcBef>
          <a:spcPct val="0"/>
        </a:spcBef>
        <a:spcAft>
          <a:spcPct val="0"/>
        </a:spcAft>
        <a:defRPr sz="4000" b="1">
          <a:solidFill>
            <a:schemeClr val="tx2"/>
          </a:solidFill>
          <a:latin typeface="Arial" pitchFamily="34" charset="0"/>
          <a:ea typeface="黑体" pitchFamily="2" charset="-122"/>
        </a:defRPr>
      </a:lvl3pPr>
      <a:lvl4pPr algn="l" rtl="0" eaLnBrk="0" fontAlgn="base" hangingPunct="0">
        <a:spcBef>
          <a:spcPct val="0"/>
        </a:spcBef>
        <a:spcAft>
          <a:spcPct val="0"/>
        </a:spcAft>
        <a:defRPr sz="4000" b="1">
          <a:solidFill>
            <a:schemeClr val="tx2"/>
          </a:solidFill>
          <a:latin typeface="Arial" pitchFamily="34" charset="0"/>
          <a:ea typeface="黑体" pitchFamily="2" charset="-122"/>
        </a:defRPr>
      </a:lvl4pPr>
      <a:lvl5pPr algn="l" rtl="0" eaLnBrk="0" fontAlgn="base" hangingPunct="0">
        <a:spcBef>
          <a:spcPct val="0"/>
        </a:spcBef>
        <a:spcAft>
          <a:spcPct val="0"/>
        </a:spcAft>
        <a:defRPr sz="4000" b="1">
          <a:solidFill>
            <a:schemeClr val="tx2"/>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4000" b="1">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4000" b="1">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4000" b="1">
          <a:solidFill>
            <a:schemeClr val="tx2"/>
          </a:solidFill>
          <a:latin typeface="Arial" pitchFamily="34" charset="0"/>
          <a:ea typeface="微软雅黑" pitchFamily="34" charset="-122"/>
        </a:defRPr>
      </a:lvl9pPr>
    </p:titleStyle>
    <p:bodyStyle>
      <a:lvl1pPr marL="342900" indent="-342900" algn="l" rtl="0" eaLnBrk="0" fontAlgn="base" hangingPunct="0">
        <a:lnSpc>
          <a:spcPct val="110000"/>
        </a:lnSpc>
        <a:spcBef>
          <a:spcPct val="25000"/>
        </a:spcBef>
        <a:spcAft>
          <a:spcPct val="0"/>
        </a:spcAft>
        <a:buClr>
          <a:schemeClr val="tx2"/>
        </a:buClr>
        <a:buSzPct val="70000"/>
        <a:buFont typeface="Wingdings" pitchFamily="2" charset="2"/>
        <a:buChar char="l"/>
        <a:defRPr sz="3000" b="1">
          <a:solidFill>
            <a:schemeClr val="tx1"/>
          </a:solidFill>
          <a:latin typeface="+mn-lt"/>
          <a:ea typeface="黑体" pitchFamily="2" charset="-122"/>
          <a:cs typeface="+mn-cs"/>
        </a:defRPr>
      </a:lvl1pPr>
      <a:lvl2pPr marL="692150" indent="-347663" algn="l" rtl="0" eaLnBrk="0" fontAlgn="base" hangingPunct="0">
        <a:lnSpc>
          <a:spcPct val="110000"/>
        </a:lnSpc>
        <a:spcBef>
          <a:spcPct val="25000"/>
        </a:spcBef>
        <a:spcAft>
          <a:spcPct val="0"/>
        </a:spcAft>
        <a:buClr>
          <a:schemeClr val="accent2"/>
        </a:buClr>
        <a:buSzPct val="70000"/>
        <a:buFont typeface="Wingdings" pitchFamily="2" charset="2"/>
        <a:buChar char="l"/>
        <a:defRPr sz="2600" b="1">
          <a:solidFill>
            <a:schemeClr val="tx1"/>
          </a:solidFill>
          <a:latin typeface="+mn-lt"/>
          <a:ea typeface="黑体" pitchFamily="2" charset="-122"/>
        </a:defRPr>
      </a:lvl2pPr>
      <a:lvl3pPr marL="987425" indent="-293688" algn="l" rtl="0" eaLnBrk="0" fontAlgn="base" hangingPunct="0">
        <a:lnSpc>
          <a:spcPct val="110000"/>
        </a:lnSpc>
        <a:spcBef>
          <a:spcPct val="25000"/>
        </a:spcBef>
        <a:spcAft>
          <a:spcPct val="0"/>
        </a:spcAft>
        <a:buClr>
          <a:schemeClr val="accent1"/>
        </a:buClr>
        <a:buSzPct val="70000"/>
        <a:buFont typeface="Wingdings" pitchFamily="2" charset="2"/>
        <a:buChar char="l"/>
        <a:defRPr sz="2200" b="1">
          <a:solidFill>
            <a:schemeClr val="tx1"/>
          </a:solidFill>
          <a:latin typeface="+mn-lt"/>
          <a:ea typeface="黑体" pitchFamily="2" charset="-122"/>
        </a:defRPr>
      </a:lvl3pPr>
      <a:lvl4pPr marL="1281113" indent="-292100" algn="l" rtl="0" eaLnBrk="0" fontAlgn="base" hangingPunct="0">
        <a:lnSpc>
          <a:spcPct val="110000"/>
        </a:lnSpc>
        <a:spcBef>
          <a:spcPct val="25000"/>
        </a:spcBef>
        <a:spcAft>
          <a:spcPct val="0"/>
        </a:spcAft>
        <a:buClr>
          <a:schemeClr val="tx2"/>
        </a:buClr>
        <a:buSzPct val="75000"/>
        <a:buFont typeface="Wingdings" pitchFamily="2" charset="2"/>
        <a:buChar char="§"/>
        <a:defRPr sz="2000" b="1">
          <a:solidFill>
            <a:schemeClr val="tx1"/>
          </a:solidFill>
          <a:latin typeface="+mn-lt"/>
          <a:ea typeface="黑体" pitchFamily="2" charset="-122"/>
        </a:defRPr>
      </a:lvl4pPr>
      <a:lvl5pPr marL="15986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b="1">
          <a:solidFill>
            <a:schemeClr val="tx1"/>
          </a:solidFill>
          <a:latin typeface="+mn-lt"/>
          <a:ea typeface="黑体" pitchFamily="2" charset="-122"/>
        </a:defRPr>
      </a:lvl5pPr>
      <a:lvl6pPr marL="20558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6pPr>
      <a:lvl7pPr marL="25130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7pPr>
      <a:lvl8pPr marL="29702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8pPr>
      <a:lvl9pPr marL="34274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zh-CN" altLang="en-US"/>
              <a:t>智能移动开发</a:t>
            </a:r>
          </a:p>
        </p:txBody>
      </p:sp>
      <p:sp>
        <p:nvSpPr>
          <p:cNvPr id="3075" name="Rectangle 3"/>
          <p:cNvSpPr>
            <a:spLocks noGrp="1" noChangeArrowheads="1"/>
          </p:cNvSpPr>
          <p:nvPr>
            <p:ph type="subTitle" idx="1"/>
          </p:nvPr>
        </p:nvSpPr>
        <p:spPr/>
        <p:txBody>
          <a:bodyPr/>
          <a:lstStyle/>
          <a:p>
            <a:r>
              <a:rPr lang="en-US" altLang="zh-CN" dirty="0" smtClean="0"/>
              <a:t>Android</a:t>
            </a:r>
            <a:r>
              <a:rPr lang="zh-CN" altLang="en-US" dirty="0" smtClean="0"/>
              <a:t>应用程序</a:t>
            </a:r>
            <a:endParaRPr lang="zh-CN" altLang="en-US" dirty="0"/>
          </a:p>
        </p:txBody>
      </p:sp>
      <p:sp>
        <p:nvSpPr>
          <p:cNvPr id="4" name="TextBox 3"/>
          <p:cNvSpPr txBox="1">
            <a:spLocks noChangeArrowheads="1"/>
          </p:cNvSpPr>
          <p:nvPr/>
        </p:nvSpPr>
        <p:spPr bwMode="auto">
          <a:xfrm>
            <a:off x="1692275" y="6289675"/>
            <a:ext cx="6983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a:latin typeface="隶书" pitchFamily="49" charset="-122"/>
                <a:ea typeface="隶书" pitchFamily="49" charset="-122"/>
              </a:rPr>
              <a:t>师文轩，</a:t>
            </a:r>
            <a:r>
              <a:rPr lang="en-US" altLang="zh-CN" sz="2200">
                <a:latin typeface="隶书" pitchFamily="49" charset="-122"/>
                <a:ea typeface="隶书" pitchFamily="49" charset="-122"/>
              </a:rPr>
              <a:t>13920561100</a:t>
            </a:r>
            <a:r>
              <a:rPr lang="zh-CN" altLang="en-US" sz="2200">
                <a:latin typeface="隶书" pitchFamily="49" charset="-122"/>
                <a:ea typeface="隶书" pitchFamily="49" charset="-122"/>
              </a:rPr>
              <a:t>，</a:t>
            </a:r>
            <a:r>
              <a:rPr lang="en-US" altLang="zh-CN" sz="2200">
                <a:latin typeface="隶书" pitchFamily="49" charset="-122"/>
                <a:ea typeface="隶书" pitchFamily="49" charset="-122"/>
              </a:rPr>
              <a:t>shiwenxuan2003@hotmail.com</a:t>
            </a:r>
            <a:endParaRPr lang="zh-CN" altLang="en-US" sz="22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dirty="0"/>
              <a:t>Recreating an Activity</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5122" name="Picture 2" descr="http://developer.android.com/images/training/basics/basic-lifecycle-savest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8"/>
            <a:ext cx="7193196" cy="34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28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r>
              <a:rPr lang="en-US" altLang="zh-CN" dirty="0" smtClean="0"/>
              <a:t>Intent</a:t>
            </a:r>
          </a:p>
          <a:p>
            <a:pPr lvl="1"/>
            <a:r>
              <a:rPr lang="zh-CN" altLang="en-US" dirty="0" smtClean="0"/>
              <a:t>调用</a:t>
            </a:r>
            <a:r>
              <a:rPr lang="en-US" altLang="zh-CN" dirty="0" smtClean="0"/>
              <a:t>Android</a:t>
            </a:r>
            <a:r>
              <a:rPr lang="zh-CN" altLang="en-US" dirty="0" smtClean="0"/>
              <a:t>专有类</a:t>
            </a:r>
            <a:r>
              <a:rPr lang="en-US" altLang="zh-CN" dirty="0" smtClean="0"/>
              <a:t>Intent </a:t>
            </a:r>
            <a:r>
              <a:rPr lang="zh-CN" altLang="en-US" dirty="0" smtClean="0"/>
              <a:t>进行构屏幕之间的切换</a:t>
            </a:r>
            <a:endParaRPr lang="en-US" altLang="zh-CN" dirty="0" smtClean="0"/>
          </a:p>
          <a:p>
            <a:pPr lvl="1"/>
            <a:r>
              <a:rPr lang="en-US" altLang="zh-CN" dirty="0" smtClean="0"/>
              <a:t>Intent</a:t>
            </a:r>
            <a:r>
              <a:rPr lang="zh-CN" altLang="en-US" dirty="0" smtClean="0"/>
              <a:t>数据结构两最重要的部分是动作和动作对应的数据</a:t>
            </a:r>
            <a:endParaRPr lang="en-US" altLang="zh-CN" dirty="0" smtClean="0"/>
          </a:p>
          <a:p>
            <a:pPr lvl="2"/>
            <a:r>
              <a:rPr lang="zh-CN" altLang="en-US" dirty="0" smtClean="0"/>
              <a:t>典型的动作类型：</a:t>
            </a:r>
            <a:r>
              <a:rPr lang="en-US" altLang="zh-CN" dirty="0" smtClean="0"/>
              <a:t>MAIN</a:t>
            </a:r>
            <a:r>
              <a:rPr lang="zh-CN" altLang="en-US" dirty="0" smtClean="0"/>
              <a:t>、</a:t>
            </a:r>
            <a:r>
              <a:rPr lang="en-US" altLang="zh-CN" dirty="0" smtClean="0"/>
              <a:t>VIEW</a:t>
            </a:r>
            <a:r>
              <a:rPr lang="zh-CN" altLang="en-US" dirty="0" smtClean="0"/>
              <a:t>、</a:t>
            </a:r>
            <a:r>
              <a:rPr lang="en-US" altLang="zh-CN" dirty="0" smtClean="0"/>
              <a:t>PICK</a:t>
            </a:r>
            <a:r>
              <a:rPr lang="zh-CN" altLang="en-US" dirty="0" smtClean="0"/>
              <a:t>、</a:t>
            </a:r>
            <a:r>
              <a:rPr lang="en-US" altLang="zh-CN" dirty="0" smtClean="0"/>
              <a:t>EDIT</a:t>
            </a:r>
            <a:r>
              <a:rPr lang="zh-CN" altLang="en-US" dirty="0" smtClean="0"/>
              <a:t>等</a:t>
            </a:r>
            <a:endParaRPr lang="en-US" altLang="zh-CN" dirty="0" smtClean="0"/>
          </a:p>
          <a:p>
            <a:pPr lvl="2"/>
            <a:r>
              <a:rPr lang="zh-CN" altLang="en-US" dirty="0" smtClean="0"/>
              <a:t>动作对应的数据：以</a:t>
            </a:r>
            <a:r>
              <a:rPr lang="en-US" altLang="zh-CN" dirty="0" smtClean="0"/>
              <a:t>URI</a:t>
            </a:r>
            <a:r>
              <a:rPr lang="zh-CN" altLang="en-US" dirty="0" smtClean="0"/>
              <a:t>的形式进行表示</a:t>
            </a:r>
            <a:endParaRPr lang="en-US" altLang="zh-CN" dirty="0" smtClean="0"/>
          </a:p>
        </p:txBody>
      </p:sp>
      <p:sp>
        <p:nvSpPr>
          <p:cNvPr id="2150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3B95812-F5E2-4678-9522-41347DAE52A7}" type="slidenum">
              <a:rPr lang="zh-CN" altLang="en-US" smtClean="0"/>
              <a:pPr eaLnBrk="1" hangingPunct="1"/>
              <a:t>11</a:t>
            </a:fld>
            <a:endParaRPr lang="en-US" altLang="zh-CN" smtClean="0"/>
          </a:p>
        </p:txBody>
      </p:sp>
      <p:sp>
        <p:nvSpPr>
          <p:cNvPr id="21509"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sp>
        <p:nvSpPr>
          <p:cNvPr id="22531" name="内容占位符 2"/>
          <p:cNvSpPr>
            <a:spLocks noGrp="1"/>
          </p:cNvSpPr>
          <p:nvPr>
            <p:ph idx="1"/>
          </p:nvPr>
        </p:nvSpPr>
        <p:spPr/>
        <p:txBody>
          <a:bodyPr/>
          <a:lstStyle/>
          <a:p>
            <a:pPr lvl="1"/>
            <a:r>
              <a:rPr lang="zh-CN" altLang="en-US" dirty="0"/>
              <a:t>例如</a:t>
            </a:r>
            <a:r>
              <a:rPr lang="zh-CN" altLang="en-US" dirty="0" smtClean="0"/>
              <a:t>：共享图片的</a:t>
            </a:r>
            <a:r>
              <a:rPr lang="en-US" altLang="zh-CN" dirty="0" smtClean="0"/>
              <a:t>Intent</a:t>
            </a:r>
            <a:r>
              <a:rPr lang="zh-CN" altLang="en-US" dirty="0" smtClean="0"/>
              <a:t>。</a:t>
            </a:r>
            <a:endParaRPr lang="zh-CN" altLang="en-US" dirty="0"/>
          </a:p>
        </p:txBody>
      </p:sp>
      <p:sp>
        <p:nvSpPr>
          <p:cNvPr id="22532"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F49477E-5859-452F-8CAC-2277EE743ED7}" type="slidenum">
              <a:rPr lang="zh-CN" altLang="en-US" smtClean="0"/>
              <a:pPr eaLnBrk="1" hangingPunct="1"/>
              <a:t>12</a:t>
            </a:fld>
            <a:endParaRPr lang="en-US" altLang="zh-CN" smtClean="0"/>
          </a:p>
        </p:txBody>
      </p:sp>
      <p:sp>
        <p:nvSpPr>
          <p:cNvPr id="22533"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348880"/>
            <a:ext cx="2667000"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3555" name="内容占位符 2"/>
          <p:cNvSpPr>
            <a:spLocks noGrp="1"/>
          </p:cNvSpPr>
          <p:nvPr>
            <p:ph idx="1"/>
          </p:nvPr>
        </p:nvSpPr>
        <p:spPr/>
        <p:txBody>
          <a:bodyPr/>
          <a:lstStyle/>
          <a:p>
            <a:r>
              <a:rPr lang="zh-CN" altLang="en-US" dirty="0" smtClean="0"/>
              <a:t>广播接收器（</a:t>
            </a:r>
            <a:r>
              <a:rPr lang="en-US" altLang="zh-CN" dirty="0" err="1" smtClean="0"/>
              <a:t>BroadcastReceiver</a:t>
            </a:r>
            <a:r>
              <a:rPr lang="zh-CN" altLang="en-US" dirty="0" smtClean="0"/>
              <a:t>）</a:t>
            </a:r>
            <a:endParaRPr lang="en-US" altLang="zh-CN" dirty="0" smtClean="0"/>
          </a:p>
          <a:p>
            <a:pPr lvl="1"/>
            <a:r>
              <a:rPr lang="zh-CN" altLang="en-US" dirty="0" smtClean="0"/>
              <a:t>应用对一个外部的事件做出响应；</a:t>
            </a:r>
            <a:endParaRPr lang="en-US" altLang="zh-CN" dirty="0" smtClean="0"/>
          </a:p>
          <a:p>
            <a:pPr lvl="1"/>
            <a:r>
              <a:rPr lang="zh-CN" altLang="en-US" dirty="0" smtClean="0"/>
              <a:t>比如：电话呼入，数据网络可用，或者到了晚上；</a:t>
            </a:r>
            <a:endParaRPr lang="en-US" altLang="zh-CN" dirty="0" smtClean="0"/>
          </a:p>
          <a:p>
            <a:pPr lvl="1"/>
            <a:r>
              <a:rPr lang="en-US" altLang="zh-CN" dirty="0" err="1" smtClean="0"/>
              <a:t>BroadcastReceivers</a:t>
            </a:r>
            <a:r>
              <a:rPr lang="zh-CN" altLang="en-US" dirty="0" smtClean="0"/>
              <a:t>不能显示</a:t>
            </a:r>
            <a:r>
              <a:rPr lang="en-US" altLang="zh-CN" dirty="0" smtClean="0"/>
              <a:t>UI</a:t>
            </a:r>
            <a:r>
              <a:rPr lang="zh-CN" altLang="en-US" dirty="0" smtClean="0"/>
              <a:t>，只能通过</a:t>
            </a:r>
            <a:r>
              <a:rPr lang="en-US" altLang="zh-CN" dirty="0" err="1" smtClean="0"/>
              <a:t>NotificationManager</a:t>
            </a:r>
            <a:r>
              <a:rPr lang="en-US" altLang="zh-CN" dirty="0" smtClean="0"/>
              <a:t> </a:t>
            </a:r>
            <a:r>
              <a:rPr lang="zh-CN" altLang="en-US" dirty="0" smtClean="0"/>
              <a:t>来通知用户这些事情发生了。</a:t>
            </a:r>
          </a:p>
        </p:txBody>
      </p:sp>
      <p:sp>
        <p:nvSpPr>
          <p:cNvPr id="2355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0F3E4B-6784-405C-B628-ECE491FDB78E}" type="slidenum">
              <a:rPr lang="zh-CN" altLang="en-US" smtClean="0"/>
              <a:pPr eaLnBrk="1" hangingPunct="1"/>
              <a:t>13</a:t>
            </a:fld>
            <a:endParaRPr lang="en-US" altLang="zh-CN" smtClean="0"/>
          </a:p>
        </p:txBody>
      </p:sp>
      <p:sp>
        <p:nvSpPr>
          <p:cNvPr id="23557"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smtClean="0"/>
          </a:p>
        </p:txBody>
      </p:sp>
      <p:sp>
        <p:nvSpPr>
          <p:cNvPr id="24579" name="内容占位符 2"/>
          <p:cNvSpPr>
            <a:spLocks noGrp="1"/>
          </p:cNvSpPr>
          <p:nvPr>
            <p:ph idx="1"/>
          </p:nvPr>
        </p:nvSpPr>
        <p:spPr/>
        <p:txBody>
          <a:bodyPr/>
          <a:lstStyle/>
          <a:p>
            <a:pPr lvl="1"/>
            <a:r>
              <a:rPr lang="en-US" altLang="zh-CN" smtClean="0"/>
              <a:t>BroadcastReceivers</a:t>
            </a:r>
            <a:r>
              <a:rPr lang="zh-CN" altLang="en-US" smtClean="0"/>
              <a:t>既可以在</a:t>
            </a:r>
            <a:r>
              <a:rPr lang="en-US" altLang="zh-CN" smtClean="0"/>
              <a:t>AndroidManifest.xml </a:t>
            </a:r>
            <a:r>
              <a:rPr lang="zh-CN" altLang="en-US" smtClean="0"/>
              <a:t>中注册，也可以在代码中使用</a:t>
            </a:r>
            <a:r>
              <a:rPr lang="en-US" altLang="zh-CN" smtClean="0"/>
              <a:t>Context.registerReceiver()</a:t>
            </a:r>
            <a:r>
              <a:rPr lang="zh-CN" altLang="en-US" smtClean="0"/>
              <a:t>进行注册；</a:t>
            </a:r>
            <a:endParaRPr lang="en-US" altLang="zh-CN" smtClean="0"/>
          </a:p>
          <a:p>
            <a:pPr lvl="1"/>
            <a:r>
              <a:rPr lang="zh-CN" altLang="en-US" smtClean="0"/>
              <a:t>各种应用还可以通过使用</a:t>
            </a:r>
            <a:r>
              <a:rPr lang="en-US" altLang="zh-CN" smtClean="0"/>
              <a:t>Context.sendBroadcast() </a:t>
            </a:r>
            <a:r>
              <a:rPr lang="zh-CN" altLang="en-US" smtClean="0"/>
              <a:t>将它们自己的</a:t>
            </a:r>
            <a:r>
              <a:rPr lang="en-US" altLang="zh-CN" smtClean="0"/>
              <a:t>intent broadcasts</a:t>
            </a:r>
            <a:r>
              <a:rPr lang="zh-CN" altLang="en-US" smtClean="0"/>
              <a:t>广播给其它应用程序。</a:t>
            </a:r>
          </a:p>
        </p:txBody>
      </p:sp>
      <p:sp>
        <p:nvSpPr>
          <p:cNvPr id="2458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A9CCCE-DB43-42FF-9EFF-9908D3247607}" type="slidenum">
              <a:rPr lang="zh-CN" altLang="en-US" smtClean="0"/>
              <a:pPr eaLnBrk="1" hangingPunct="1"/>
              <a:t>14</a:t>
            </a:fld>
            <a:endParaRPr lang="en-US" altLang="zh-CN" smtClean="0"/>
          </a:p>
        </p:txBody>
      </p:sp>
      <p:sp>
        <p:nvSpPr>
          <p:cNvPr id="24581"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25603" name="内容占位符 2"/>
          <p:cNvSpPr>
            <a:spLocks noGrp="1"/>
          </p:cNvSpPr>
          <p:nvPr>
            <p:ph idx="1"/>
          </p:nvPr>
        </p:nvSpPr>
        <p:spPr/>
        <p:txBody>
          <a:bodyPr/>
          <a:lstStyle/>
          <a:p>
            <a:r>
              <a:rPr lang="zh-CN" altLang="en-US" smtClean="0"/>
              <a:t>服务（</a:t>
            </a:r>
            <a:r>
              <a:rPr lang="en-US" altLang="zh-CN" smtClean="0"/>
              <a:t>service</a:t>
            </a:r>
            <a:r>
              <a:rPr lang="zh-CN" altLang="en-US" smtClean="0"/>
              <a:t>）</a:t>
            </a:r>
            <a:endParaRPr lang="en-US" altLang="zh-CN" smtClean="0"/>
          </a:p>
          <a:p>
            <a:pPr lvl="1"/>
            <a:r>
              <a:rPr lang="zh-CN" altLang="en-US" smtClean="0"/>
              <a:t>具有一段较长生命周期且没有用户界面的程序；</a:t>
            </a:r>
            <a:endParaRPr lang="en-US" altLang="zh-CN" smtClean="0"/>
          </a:p>
          <a:p>
            <a:pPr lvl="1"/>
            <a:r>
              <a:rPr lang="zh-CN" altLang="en-US" smtClean="0"/>
              <a:t>比如：一个正在从播放列表中播放歌曲的媒体播放器</a:t>
            </a:r>
            <a:endParaRPr lang="en-US" altLang="zh-CN" smtClean="0"/>
          </a:p>
          <a:p>
            <a:pPr lvl="2"/>
            <a:r>
              <a:rPr lang="zh-CN" altLang="en-US" smtClean="0"/>
              <a:t>在一个媒体播放器的应用中，应该会有多个活动，让使用者可以选择歌曲并播放歌曲</a:t>
            </a:r>
            <a:endParaRPr lang="en-US" altLang="zh-CN" smtClean="0"/>
          </a:p>
          <a:p>
            <a:pPr lvl="1"/>
            <a:r>
              <a:rPr lang="zh-CN" altLang="en-US" smtClean="0"/>
              <a:t>使用</a:t>
            </a:r>
            <a:r>
              <a:rPr lang="en-US" altLang="zh-CN" smtClean="0"/>
              <a:t>Context.startService() </a:t>
            </a:r>
            <a:r>
              <a:rPr lang="zh-CN" altLang="en-US" smtClean="0"/>
              <a:t>来启动一个服务</a:t>
            </a:r>
            <a:endParaRPr lang="en-US" altLang="zh-CN" smtClean="0"/>
          </a:p>
          <a:p>
            <a:pPr lvl="1"/>
            <a:r>
              <a:rPr lang="zh-CN" altLang="en-US" smtClean="0"/>
              <a:t>使用</a:t>
            </a:r>
            <a:r>
              <a:rPr lang="en-US" altLang="zh-CN" smtClean="0"/>
              <a:t>Context.bindService() </a:t>
            </a:r>
            <a:r>
              <a:rPr lang="zh-CN" altLang="en-US" smtClean="0"/>
              <a:t>连接到一个服务上</a:t>
            </a:r>
          </a:p>
        </p:txBody>
      </p:sp>
      <p:sp>
        <p:nvSpPr>
          <p:cNvPr id="25604"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EB9F94-C1CC-4332-8536-E42FF1D4F04A}" type="slidenum">
              <a:rPr lang="zh-CN" altLang="en-US" smtClean="0"/>
              <a:pPr eaLnBrk="1" hangingPunct="1"/>
              <a:t>15</a:t>
            </a:fld>
            <a:endParaRPr lang="en-US" altLang="zh-CN" smtClean="0"/>
          </a:p>
        </p:txBody>
      </p:sp>
      <p:sp>
        <p:nvSpPr>
          <p:cNvPr id="25605"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26627" name="内容占位符 2"/>
          <p:cNvSpPr>
            <a:spLocks noGrp="1"/>
          </p:cNvSpPr>
          <p:nvPr>
            <p:ph idx="1"/>
          </p:nvPr>
        </p:nvSpPr>
        <p:spPr/>
        <p:txBody>
          <a:bodyPr/>
          <a:lstStyle/>
          <a:p>
            <a:r>
              <a:rPr lang="zh-CN" altLang="en-US" smtClean="0"/>
              <a:t>内容提供器（</a:t>
            </a:r>
            <a:r>
              <a:rPr lang="en-US" altLang="zh-CN" smtClean="0"/>
              <a:t>Content Providers</a:t>
            </a:r>
            <a:r>
              <a:rPr lang="zh-CN" altLang="en-US" smtClean="0"/>
              <a:t>）</a:t>
            </a:r>
            <a:endParaRPr lang="en-US" altLang="zh-CN" smtClean="0"/>
          </a:p>
          <a:p>
            <a:pPr lvl="1"/>
            <a:r>
              <a:rPr lang="zh-CN" altLang="en-US" smtClean="0"/>
              <a:t>应用程序能够将它们的数据保存到文件、</a:t>
            </a:r>
            <a:r>
              <a:rPr lang="en-US" altLang="zh-CN" smtClean="0"/>
              <a:t>SQLite</a:t>
            </a:r>
            <a:r>
              <a:rPr lang="zh-CN" altLang="en-US" smtClean="0"/>
              <a:t>数据库中，甚至是任何有效的设备中</a:t>
            </a:r>
            <a:endParaRPr lang="en-US" altLang="zh-CN" smtClean="0"/>
          </a:p>
          <a:p>
            <a:pPr lvl="1"/>
            <a:r>
              <a:rPr lang="zh-CN" altLang="en-US" smtClean="0"/>
              <a:t>一个内容提供器类实现了一组标准的方法，从而能够让其它的应用保存或读取此内容提供器处理的各种数据类型</a:t>
            </a:r>
          </a:p>
        </p:txBody>
      </p:sp>
      <p:sp>
        <p:nvSpPr>
          <p:cNvPr id="26628"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41A3C0-E012-48A0-95A1-55CBEEA294FB}" type="slidenum">
              <a:rPr lang="zh-CN" altLang="en-US" smtClean="0"/>
              <a:pPr eaLnBrk="1" hangingPunct="1"/>
              <a:t>16</a:t>
            </a:fld>
            <a:endParaRPr lang="en-US" altLang="zh-CN" smtClean="0"/>
          </a:p>
        </p:txBody>
      </p:sp>
      <p:sp>
        <p:nvSpPr>
          <p:cNvPr id="26629"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extLst/>
        </p:spPr>
        <p:txBody>
          <a:bodyPr/>
          <a:lstStyle/>
          <a:p>
            <a:pPr>
              <a:defRPr/>
            </a:pPr>
            <a:r>
              <a:rPr lang="en-US" altLang="zh-CN" dirty="0" smtClean="0"/>
              <a:t>AndroidManifest.xml</a:t>
            </a:r>
          </a:p>
          <a:p>
            <a:pPr lvl="1">
              <a:defRPr/>
            </a:pPr>
            <a:r>
              <a:rPr lang="zh-CN" altLang="zh-CN" sz="2800" dirty="0"/>
              <a:t>活动（</a:t>
            </a:r>
            <a:r>
              <a:rPr lang="en-US" altLang="zh-CN" sz="2800" dirty="0"/>
              <a:t>Activities</a:t>
            </a:r>
            <a:r>
              <a:rPr lang="zh-CN" altLang="zh-CN" sz="2800" dirty="0"/>
              <a:t>）</a:t>
            </a:r>
          </a:p>
          <a:p>
            <a:pPr lvl="2">
              <a:defRPr/>
            </a:pPr>
            <a:r>
              <a:rPr lang="zh-CN" altLang="zh-CN" sz="2400" dirty="0"/>
              <a:t>视图（</a:t>
            </a:r>
            <a:r>
              <a:rPr lang="en-US" altLang="zh-CN" sz="2400" dirty="0"/>
              <a:t>Views</a:t>
            </a:r>
            <a:r>
              <a:rPr lang="zh-CN" altLang="zh-CN" sz="2400" dirty="0"/>
              <a:t>）</a:t>
            </a:r>
          </a:p>
          <a:p>
            <a:pPr lvl="3">
              <a:defRPr/>
            </a:pPr>
            <a:r>
              <a:rPr lang="en-US" altLang="zh-CN" sz="2200" dirty="0"/>
              <a:t>Intents</a:t>
            </a:r>
            <a:endParaRPr lang="zh-CN" altLang="zh-CN" sz="2200" dirty="0"/>
          </a:p>
          <a:p>
            <a:pPr lvl="4">
              <a:defRPr/>
            </a:pPr>
            <a:r>
              <a:rPr lang="zh-CN" altLang="zh-CN" dirty="0"/>
              <a:t>服务（</a:t>
            </a:r>
            <a:r>
              <a:rPr lang="en-US" altLang="zh-CN" dirty="0"/>
              <a:t>Services</a:t>
            </a:r>
            <a:r>
              <a:rPr lang="zh-CN" altLang="zh-CN" dirty="0"/>
              <a:t>）</a:t>
            </a:r>
          </a:p>
          <a:p>
            <a:pPr lvl="5">
              <a:defRPr/>
            </a:pPr>
            <a:r>
              <a:rPr lang="zh-CN" altLang="zh-CN" b="1" dirty="0"/>
              <a:t>通知（</a:t>
            </a:r>
            <a:r>
              <a:rPr lang="en-US" altLang="zh-CN" b="1" dirty="0"/>
              <a:t>Notifications</a:t>
            </a:r>
            <a:r>
              <a:rPr lang="zh-CN" altLang="zh-CN" b="1" dirty="0"/>
              <a:t>）</a:t>
            </a:r>
            <a:endParaRPr lang="zh-CN" altLang="zh-CN" dirty="0"/>
          </a:p>
          <a:p>
            <a:pPr lvl="6">
              <a:defRPr/>
            </a:pPr>
            <a:r>
              <a:rPr lang="zh-CN" altLang="zh-CN" b="1" dirty="0" smtClean="0"/>
              <a:t>内容</a:t>
            </a:r>
            <a:r>
              <a:rPr lang="zh-CN" altLang="en-US" b="1" dirty="0"/>
              <a:t>提供</a:t>
            </a:r>
            <a:r>
              <a:rPr lang="zh-CN" altLang="zh-CN" b="1" dirty="0" smtClean="0"/>
              <a:t>器</a:t>
            </a:r>
            <a:r>
              <a:rPr lang="zh-CN" altLang="zh-CN" b="1" dirty="0"/>
              <a:t>（</a:t>
            </a:r>
            <a:r>
              <a:rPr lang="en-US" altLang="zh-CN" b="1" dirty="0" smtClean="0"/>
              <a:t>Content Providers</a:t>
            </a:r>
            <a:r>
              <a:rPr lang="zh-CN" altLang="zh-CN" b="1" dirty="0"/>
              <a:t>）</a:t>
            </a:r>
            <a:endParaRPr lang="zh-CN" altLang="zh-CN" dirty="0"/>
          </a:p>
          <a:p>
            <a:pPr lvl="1">
              <a:defRPr/>
            </a:pPr>
            <a:endParaRPr lang="en-US" altLang="zh-CN" dirty="0" smtClean="0"/>
          </a:p>
        </p:txBody>
      </p:sp>
      <p:sp>
        <p:nvSpPr>
          <p:cNvPr id="27652"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F45D74-87A7-45DF-A81C-4E024A7F3420}" type="slidenum">
              <a:rPr lang="zh-CN" altLang="en-US" smtClean="0"/>
              <a:pPr eaLnBrk="1" hangingPunct="1"/>
              <a:t>17</a:t>
            </a:fld>
            <a:endParaRPr lang="en-US" altLang="zh-CN" smtClean="0"/>
          </a:p>
        </p:txBody>
      </p:sp>
      <p:sp>
        <p:nvSpPr>
          <p:cNvPr id="27653"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HelloAndroid</a:t>
            </a:r>
            <a:endParaRPr lang="zh-CN" altLang="en-US" dirty="0"/>
          </a:p>
        </p:txBody>
      </p:sp>
      <p:sp>
        <p:nvSpPr>
          <p:cNvPr id="3" name="内容占位符 2"/>
          <p:cNvSpPr>
            <a:spLocks noGrp="1"/>
          </p:cNvSpPr>
          <p:nvPr>
            <p:ph idx="1"/>
          </p:nvPr>
        </p:nvSpPr>
        <p:spPr/>
        <p:txBody>
          <a:bodyPr/>
          <a:lstStyle/>
          <a:p>
            <a:r>
              <a:rPr lang="en-US" altLang="zh-CN" dirty="0"/>
              <a:t>Eclipse</a:t>
            </a:r>
            <a:r>
              <a:rPr lang="zh-CN" altLang="en-US" dirty="0"/>
              <a:t>自动生成</a:t>
            </a:r>
          </a:p>
          <a:p>
            <a:pPr lvl="1"/>
            <a:r>
              <a:rPr lang="en-US" altLang="zh-CN" dirty="0"/>
              <a:t>new android project</a:t>
            </a:r>
          </a:p>
          <a:p>
            <a:pPr lvl="2"/>
            <a:r>
              <a:rPr lang="en-US" altLang="zh-CN" dirty="0" err="1">
                <a:solidFill>
                  <a:srgbClr val="0066FF"/>
                </a:solidFill>
              </a:rPr>
              <a:t>HelloAndroid</a:t>
            </a:r>
            <a:endParaRPr lang="en-US" altLang="zh-CN" dirty="0">
              <a:solidFill>
                <a:srgbClr val="0066FF"/>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 name="Picture 4" descr="ad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757" y="188913"/>
            <a:ext cx="3792537" cy="6480175"/>
          </a:xfrm>
          <a:prstGeom prst="rect">
            <a:avLst/>
          </a:prstGeom>
          <a:noFill/>
          <a:extLst>
            <a:ext uri="{909E8E84-426E-40DD-AFC4-6F175D3DCCD1}">
              <a14:hiddenFill xmlns:a14="http://schemas.microsoft.com/office/drawing/2010/main">
                <a:solidFill>
                  <a:srgbClr val="FFFFFF"/>
                </a:solidFill>
              </a14:hiddenFill>
            </a:ext>
          </a:extLst>
        </p:spPr>
      </p:pic>
      <p:sp>
        <p:nvSpPr>
          <p:cNvPr id="8" name="Line 5"/>
          <p:cNvSpPr>
            <a:spLocks noChangeShapeType="1"/>
          </p:cNvSpPr>
          <p:nvPr/>
        </p:nvSpPr>
        <p:spPr bwMode="auto">
          <a:xfrm flipV="1">
            <a:off x="3276600" y="332656"/>
            <a:ext cx="1223392" cy="2808312"/>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7717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HelloAndroid.java</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
        <p:nvSpPr>
          <p:cNvPr id="6" name="Text Box 4"/>
          <p:cNvSpPr txBox="1">
            <a:spLocks noChangeArrowheads="1"/>
          </p:cNvSpPr>
          <p:nvPr/>
        </p:nvSpPr>
        <p:spPr bwMode="auto">
          <a:xfrm>
            <a:off x="900113" y="2348880"/>
            <a:ext cx="7200900" cy="3687762"/>
          </a:xfrm>
          <a:prstGeom prst="rect">
            <a:avLst/>
          </a:prstGeom>
          <a:solidFill>
            <a:srgbClr val="C0C0C0">
              <a:alpha val="20000"/>
            </a:srgbClr>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2060"/>
                </a:solidFill>
                <a:latin typeface="Courier New" pitchFamily="49" charset="0"/>
              </a:rPr>
              <a:t>package com.android.helloAndroid;</a:t>
            </a:r>
            <a:endParaRPr lang="en-US" altLang="zh-CN">
              <a:solidFill>
                <a:srgbClr val="002060"/>
              </a:solidFill>
              <a:latin typeface="Courier New" pitchFamily="49" charset="0"/>
            </a:endParaRPr>
          </a:p>
          <a:p>
            <a:r>
              <a:rPr lang="en-US" altLang="en-US">
                <a:solidFill>
                  <a:srgbClr val="002060"/>
                </a:solidFill>
                <a:latin typeface="Courier New" pitchFamily="49" charset="0"/>
              </a:rPr>
              <a:t>import android.app.Activity;</a:t>
            </a:r>
            <a:endParaRPr lang="en-US" altLang="zh-CN">
              <a:solidFill>
                <a:srgbClr val="002060"/>
              </a:solidFill>
              <a:latin typeface="Courier New" pitchFamily="49" charset="0"/>
            </a:endParaRPr>
          </a:p>
          <a:p>
            <a:r>
              <a:rPr lang="en-US" altLang="en-US">
                <a:solidFill>
                  <a:srgbClr val="002060"/>
                </a:solidFill>
                <a:latin typeface="Courier New" pitchFamily="49" charset="0"/>
              </a:rPr>
              <a:t>import android.os.Bundle;</a:t>
            </a:r>
            <a:endParaRPr lang="en-US" altLang="zh-CN">
              <a:solidFill>
                <a:srgbClr val="002060"/>
              </a:solidFill>
              <a:latin typeface="Courier New" pitchFamily="49" charset="0"/>
            </a:endParaRPr>
          </a:p>
          <a:p>
            <a:r>
              <a:rPr lang="en-US" altLang="en-US">
                <a:solidFill>
                  <a:srgbClr val="002060"/>
                </a:solidFill>
                <a:latin typeface="Courier New" pitchFamily="49" charset="0"/>
              </a:rPr>
              <a:t>public class HelloAndroid extends Activity</a:t>
            </a:r>
            <a:endParaRPr lang="en-US" altLang="zh-CN">
              <a:solidFill>
                <a:srgbClr val="002060"/>
              </a:solidFill>
              <a:latin typeface="Courier New" pitchFamily="49" charset="0"/>
            </a:endParaRPr>
          </a:p>
          <a:p>
            <a:r>
              <a:rPr lang="en-US" altLang="en-US">
                <a:solidFill>
                  <a:srgbClr val="002060"/>
                </a:solidFill>
                <a:latin typeface="Courier New" pitchFamily="49" charset="0"/>
              </a:rPr>
              <a:t>{</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 Called when the activity is first created. */</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@Override</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public void onCreate(Bundle savedInstanceState)</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super.onCreate(savedInstanceState);</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setContentView(R.layout.main);</a:t>
            </a:r>
            <a:endParaRPr lang="en-US" altLang="zh-CN">
              <a:solidFill>
                <a:srgbClr val="002060"/>
              </a:solidFill>
              <a:latin typeface="Courier New" pitchFamily="49" charset="0"/>
            </a:endParaRPr>
          </a:p>
          <a:p>
            <a:r>
              <a:rPr lang="en-US" altLang="zh-CN">
                <a:solidFill>
                  <a:srgbClr val="002060"/>
                </a:solidFill>
                <a:latin typeface="Courier New" pitchFamily="49" charset="0"/>
              </a:rPr>
              <a:t>  </a:t>
            </a:r>
            <a:r>
              <a:rPr lang="en-US" altLang="en-US">
                <a:solidFill>
                  <a:srgbClr val="002060"/>
                </a:solidFill>
                <a:latin typeface="Courier New" pitchFamily="49" charset="0"/>
              </a:rPr>
              <a:t>}</a:t>
            </a:r>
            <a:endParaRPr lang="en-US" altLang="zh-CN">
              <a:solidFill>
                <a:srgbClr val="002060"/>
              </a:solidFill>
              <a:latin typeface="Courier New" pitchFamily="49" charset="0"/>
            </a:endParaRPr>
          </a:p>
          <a:p>
            <a:r>
              <a:rPr lang="en-US" altLang="en-US">
                <a:solidFill>
                  <a:srgbClr val="002060"/>
                </a:solidFill>
                <a:latin typeface="Courier New" pitchFamily="49" charset="0"/>
              </a:rPr>
              <a:t>}</a:t>
            </a:r>
            <a:endParaRPr lang="en-US" altLang="zh-CN">
              <a:solidFill>
                <a:srgbClr val="002060"/>
              </a:solidFill>
              <a:latin typeface="Courier New" pitchFamily="49" charset="0"/>
            </a:endParaRPr>
          </a:p>
        </p:txBody>
      </p:sp>
    </p:spTree>
    <p:extLst>
      <p:ext uri="{BB962C8B-B14F-4D97-AF65-F5344CB8AC3E}">
        <p14:creationId xmlns:p14="http://schemas.microsoft.com/office/powerpoint/2010/main" val="83040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9"/>
          <p:cNvSpPr>
            <a:spLocks noGrp="1" noChangeArrowheads="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AFA5AE-066A-4071-AE5F-75B7A3AF6FDA}" type="slidenum">
              <a:rPr lang="zh-CN" altLang="en-US" smtClean="0"/>
              <a:pPr eaLnBrk="1" hangingPunct="1"/>
              <a:t>2</a:t>
            </a:fld>
            <a:endParaRPr lang="en-US" altLang="zh-CN" smtClean="0"/>
          </a:p>
        </p:txBody>
      </p:sp>
      <p:sp>
        <p:nvSpPr>
          <p:cNvPr id="4099" name="Rectangle 50"/>
          <p:cNvSpPr>
            <a:spLocks noGrp="1" noChangeArrowheads="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
        <p:nvSpPr>
          <p:cNvPr id="4100" name="Rectangle 2"/>
          <p:cNvSpPr>
            <a:spLocks noGrp="1" noChangeArrowheads="1"/>
          </p:cNvSpPr>
          <p:nvPr>
            <p:ph type="title"/>
          </p:nvPr>
        </p:nvSpPr>
        <p:spPr/>
        <p:txBody>
          <a:bodyPr/>
          <a:lstStyle/>
          <a:p>
            <a:r>
              <a:rPr lang="zh-CN" altLang="en-US" smtClean="0"/>
              <a:t>本章内容</a:t>
            </a:r>
          </a:p>
        </p:txBody>
      </p:sp>
      <p:sp>
        <p:nvSpPr>
          <p:cNvPr id="4101" name="Rectangle 3"/>
          <p:cNvSpPr>
            <a:spLocks noGrp="1" noChangeArrowheads="1"/>
          </p:cNvSpPr>
          <p:nvPr>
            <p:ph type="body" idx="1"/>
          </p:nvPr>
        </p:nvSpPr>
        <p:spPr/>
        <p:txBody>
          <a:bodyPr/>
          <a:lstStyle/>
          <a:p>
            <a:r>
              <a:rPr lang="en-US" altLang="zh-CN" dirty="0" smtClean="0"/>
              <a:t>Android</a:t>
            </a:r>
            <a:r>
              <a:rPr lang="zh-CN" altLang="en-US" dirty="0" smtClean="0"/>
              <a:t>的应用程序构成</a:t>
            </a:r>
            <a:endParaRPr lang="en-US" altLang="zh-CN" dirty="0" smtClean="0"/>
          </a:p>
          <a:p>
            <a:r>
              <a:rPr lang="en-US" altLang="zh-CN" dirty="0" err="1" smtClean="0"/>
              <a:t>HelloAndroid</a:t>
            </a:r>
            <a:endParaRPr lang="en-US" altLang="zh-CN" dirty="0" smtClean="0"/>
          </a:p>
          <a:p>
            <a:r>
              <a:rPr lang="en-US" altLang="zh-CN" dirty="0" smtClean="0"/>
              <a:t>Android</a:t>
            </a:r>
            <a:r>
              <a:rPr lang="zh-CN" altLang="en-US" dirty="0" smtClean="0"/>
              <a:t>的相关文件类型</a:t>
            </a:r>
            <a:endParaRPr lang="en-US" altLang="zh-CN" dirty="0" smtClean="0"/>
          </a:p>
          <a:p>
            <a:r>
              <a:rPr lang="en-US" altLang="zh-CN" dirty="0" smtClean="0"/>
              <a:t>Android</a:t>
            </a:r>
            <a:r>
              <a:rPr lang="zh-CN" altLang="en-US" dirty="0" smtClean="0"/>
              <a:t>模拟器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R.java</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
        <p:nvSpPr>
          <p:cNvPr id="6" name="Text Box 4"/>
          <p:cNvSpPr txBox="1">
            <a:spLocks noChangeArrowheads="1"/>
          </p:cNvSpPr>
          <p:nvPr/>
        </p:nvSpPr>
        <p:spPr bwMode="auto">
          <a:xfrm>
            <a:off x="1042988" y="2331851"/>
            <a:ext cx="7200900" cy="4511675"/>
          </a:xfrm>
          <a:prstGeom prst="rect">
            <a:avLst/>
          </a:prstGeom>
          <a:solidFill>
            <a:srgbClr val="C0C0C0">
              <a:alpha val="20000"/>
            </a:srgbClr>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2060"/>
                </a:solidFill>
                <a:latin typeface="Courier New" pitchFamily="49" charset="0"/>
              </a:rPr>
              <a:t>/* AUTO-GENERATED FILE.  DO NOT MODIFY.</a:t>
            </a:r>
          </a:p>
          <a:p>
            <a:r>
              <a:rPr lang="en-US" altLang="zh-CN">
                <a:solidFill>
                  <a:srgbClr val="002060"/>
                </a:solidFill>
                <a:latin typeface="Courier New" pitchFamily="49" charset="0"/>
              </a:rPr>
              <a:t>*/</a:t>
            </a:r>
          </a:p>
          <a:p>
            <a:r>
              <a:rPr lang="en-US" altLang="zh-CN">
                <a:solidFill>
                  <a:srgbClr val="002060"/>
                </a:solidFill>
                <a:latin typeface="Courier New" pitchFamily="49" charset="0"/>
              </a:rPr>
              <a:t>package com.android.helloAndroid;</a:t>
            </a:r>
          </a:p>
          <a:p>
            <a:r>
              <a:rPr lang="en-US" altLang="zh-CN">
                <a:solidFill>
                  <a:srgbClr val="002060"/>
                </a:solidFill>
                <a:latin typeface="Courier New" pitchFamily="49" charset="0"/>
              </a:rPr>
              <a:t>public final class R {</a:t>
            </a:r>
          </a:p>
          <a:p>
            <a:r>
              <a:rPr lang="en-US" altLang="zh-CN">
                <a:solidFill>
                  <a:srgbClr val="002060"/>
                </a:solidFill>
                <a:latin typeface="Courier New" pitchFamily="49" charset="0"/>
              </a:rPr>
              <a:t>    public static final class attr {}</a:t>
            </a:r>
          </a:p>
          <a:p>
            <a:r>
              <a:rPr lang="en-US" altLang="zh-CN">
                <a:solidFill>
                  <a:srgbClr val="002060"/>
                </a:solidFill>
                <a:latin typeface="Courier New" pitchFamily="49" charset="0"/>
              </a:rPr>
              <a:t>    public static final class drawable {</a:t>
            </a:r>
          </a:p>
          <a:p>
            <a:r>
              <a:rPr lang="en-US" altLang="zh-CN">
                <a:solidFill>
                  <a:srgbClr val="002060"/>
                </a:solidFill>
                <a:latin typeface="Courier New" pitchFamily="49" charset="0"/>
              </a:rPr>
              <a:t>        public static final int icon=0x7f020000;</a:t>
            </a:r>
          </a:p>
          <a:p>
            <a:r>
              <a:rPr lang="en-US" altLang="zh-CN">
                <a:solidFill>
                  <a:srgbClr val="002060"/>
                </a:solidFill>
                <a:latin typeface="Courier New" pitchFamily="49" charset="0"/>
              </a:rPr>
              <a:t>    }</a:t>
            </a:r>
          </a:p>
          <a:p>
            <a:r>
              <a:rPr lang="en-US" altLang="zh-CN">
                <a:solidFill>
                  <a:srgbClr val="002060"/>
                </a:solidFill>
                <a:latin typeface="Courier New" pitchFamily="49" charset="0"/>
              </a:rPr>
              <a:t>    public static final class layout {</a:t>
            </a:r>
          </a:p>
          <a:p>
            <a:r>
              <a:rPr lang="en-US" altLang="zh-CN">
                <a:solidFill>
                  <a:srgbClr val="002060"/>
                </a:solidFill>
                <a:latin typeface="Courier New" pitchFamily="49" charset="0"/>
              </a:rPr>
              <a:t>        public static final int main=0x7f030000;</a:t>
            </a:r>
          </a:p>
          <a:p>
            <a:r>
              <a:rPr lang="en-US" altLang="zh-CN">
                <a:solidFill>
                  <a:srgbClr val="002060"/>
                </a:solidFill>
                <a:latin typeface="Courier New" pitchFamily="49" charset="0"/>
              </a:rPr>
              <a:t>    }</a:t>
            </a:r>
          </a:p>
          <a:p>
            <a:r>
              <a:rPr lang="en-US" altLang="zh-CN">
                <a:solidFill>
                  <a:srgbClr val="002060"/>
                </a:solidFill>
                <a:latin typeface="Courier New" pitchFamily="49" charset="0"/>
              </a:rPr>
              <a:t>    public static final class string {</a:t>
            </a:r>
          </a:p>
          <a:p>
            <a:r>
              <a:rPr lang="en-US" altLang="zh-CN">
                <a:solidFill>
                  <a:srgbClr val="002060"/>
                </a:solidFill>
                <a:latin typeface="Courier New" pitchFamily="49" charset="0"/>
              </a:rPr>
              <a:t>        public static final int app_name=0x7f040001;</a:t>
            </a:r>
          </a:p>
          <a:p>
            <a:r>
              <a:rPr lang="en-US" altLang="zh-CN">
                <a:solidFill>
                  <a:srgbClr val="002060"/>
                </a:solidFill>
                <a:latin typeface="Courier New" pitchFamily="49" charset="0"/>
              </a:rPr>
              <a:t>        public static final int hello=0x7f040000;</a:t>
            </a:r>
          </a:p>
          <a:p>
            <a:r>
              <a:rPr lang="en-US" altLang="zh-CN">
                <a:solidFill>
                  <a:srgbClr val="002060"/>
                </a:solidFill>
                <a:latin typeface="Courier New" pitchFamily="49" charset="0"/>
              </a:rPr>
              <a:t>    }</a:t>
            </a:r>
          </a:p>
          <a:p>
            <a:r>
              <a:rPr lang="en-US" altLang="zh-CN">
                <a:solidFill>
                  <a:srgbClr val="002060"/>
                </a:solidFill>
                <a:latin typeface="Courier New" pitchFamily="49" charset="0"/>
              </a:rPr>
              <a:t>}</a:t>
            </a:r>
          </a:p>
        </p:txBody>
      </p:sp>
    </p:spTree>
    <p:extLst>
      <p:ext uri="{BB962C8B-B14F-4D97-AF65-F5344CB8AC3E}">
        <p14:creationId xmlns:p14="http://schemas.microsoft.com/office/powerpoint/2010/main" val="395943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main.xml</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
        <p:nvSpPr>
          <p:cNvPr id="6" name="Text Box 4"/>
          <p:cNvSpPr txBox="1">
            <a:spLocks noChangeArrowheads="1"/>
          </p:cNvSpPr>
          <p:nvPr/>
        </p:nvSpPr>
        <p:spPr bwMode="auto">
          <a:xfrm>
            <a:off x="250825" y="2349500"/>
            <a:ext cx="8642350" cy="3687763"/>
          </a:xfrm>
          <a:prstGeom prst="rect">
            <a:avLst/>
          </a:prstGeom>
          <a:solidFill>
            <a:srgbClr val="C0C0C0">
              <a:alpha val="20000"/>
            </a:srgbClr>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2060"/>
                </a:solidFill>
                <a:latin typeface="Courier New" pitchFamily="49" charset="0"/>
              </a:rPr>
              <a:t>&lt;?xml version="1.0" encoding="utf-8"?&gt;</a:t>
            </a:r>
          </a:p>
          <a:p>
            <a:r>
              <a:rPr lang="en-US" altLang="zh-CN">
                <a:solidFill>
                  <a:srgbClr val="002060"/>
                </a:solidFill>
                <a:latin typeface="Courier New" pitchFamily="49" charset="0"/>
              </a:rPr>
              <a:t>&lt;LinearLayout xmlns:android="http://schemas.android.com/apk/res/android"</a:t>
            </a:r>
          </a:p>
          <a:p>
            <a:r>
              <a:rPr lang="en-US" altLang="zh-CN">
                <a:solidFill>
                  <a:srgbClr val="002060"/>
                </a:solidFill>
                <a:latin typeface="Courier New" pitchFamily="49" charset="0"/>
              </a:rPr>
              <a:t>    android:orientation="vertical"</a:t>
            </a:r>
          </a:p>
          <a:p>
            <a:r>
              <a:rPr lang="en-US" altLang="zh-CN">
                <a:solidFill>
                  <a:srgbClr val="002060"/>
                </a:solidFill>
                <a:latin typeface="Courier New" pitchFamily="49" charset="0"/>
              </a:rPr>
              <a:t>    android:layout_width="fill_parent"</a:t>
            </a:r>
          </a:p>
          <a:p>
            <a:r>
              <a:rPr lang="en-US" altLang="zh-CN">
                <a:solidFill>
                  <a:srgbClr val="002060"/>
                </a:solidFill>
                <a:latin typeface="Courier New" pitchFamily="49" charset="0"/>
              </a:rPr>
              <a:t>    android:layout_height="fill_parent"</a:t>
            </a:r>
          </a:p>
          <a:p>
            <a:r>
              <a:rPr lang="en-US" altLang="zh-CN">
                <a:solidFill>
                  <a:srgbClr val="002060"/>
                </a:solidFill>
                <a:latin typeface="Courier New" pitchFamily="49" charset="0"/>
              </a:rPr>
              <a:t>    &gt;</a:t>
            </a:r>
          </a:p>
          <a:p>
            <a:r>
              <a:rPr lang="en-US" altLang="zh-CN">
                <a:solidFill>
                  <a:srgbClr val="002060"/>
                </a:solidFill>
                <a:latin typeface="Courier New" pitchFamily="49" charset="0"/>
              </a:rPr>
              <a:t>&lt;TextView  </a:t>
            </a:r>
          </a:p>
          <a:p>
            <a:r>
              <a:rPr lang="en-US" altLang="zh-CN">
                <a:solidFill>
                  <a:srgbClr val="002060"/>
                </a:solidFill>
                <a:latin typeface="Courier New" pitchFamily="49" charset="0"/>
              </a:rPr>
              <a:t>    android:layout_width="fill_parent" </a:t>
            </a:r>
          </a:p>
          <a:p>
            <a:r>
              <a:rPr lang="en-US" altLang="zh-CN">
                <a:solidFill>
                  <a:srgbClr val="002060"/>
                </a:solidFill>
                <a:latin typeface="Courier New" pitchFamily="49" charset="0"/>
              </a:rPr>
              <a:t>    android:layout_height="wrap_content" </a:t>
            </a:r>
          </a:p>
          <a:p>
            <a:r>
              <a:rPr lang="en-US" altLang="zh-CN">
                <a:solidFill>
                  <a:srgbClr val="002060"/>
                </a:solidFill>
                <a:latin typeface="Courier New" pitchFamily="49" charset="0"/>
              </a:rPr>
              <a:t>    android:text="@string/hello"</a:t>
            </a:r>
          </a:p>
          <a:p>
            <a:r>
              <a:rPr lang="en-US" altLang="zh-CN">
                <a:solidFill>
                  <a:srgbClr val="002060"/>
                </a:solidFill>
                <a:latin typeface="Courier New" pitchFamily="49" charset="0"/>
              </a:rPr>
              <a:t>    /&gt;</a:t>
            </a:r>
          </a:p>
          <a:p>
            <a:r>
              <a:rPr lang="en-US" altLang="zh-CN">
                <a:solidFill>
                  <a:srgbClr val="002060"/>
                </a:solidFill>
                <a:latin typeface="Courier New" pitchFamily="49" charset="0"/>
              </a:rPr>
              <a:t>&lt;/LinearLayout&gt;</a:t>
            </a:r>
          </a:p>
        </p:txBody>
      </p:sp>
      <p:sp>
        <p:nvSpPr>
          <p:cNvPr id="7" name="AutoShape 5"/>
          <p:cNvSpPr>
            <a:spLocks noChangeArrowheads="1"/>
          </p:cNvSpPr>
          <p:nvPr/>
        </p:nvSpPr>
        <p:spPr bwMode="auto">
          <a:xfrm>
            <a:off x="5435600" y="1475675"/>
            <a:ext cx="3240088" cy="503238"/>
          </a:xfrm>
          <a:prstGeom prst="wedgeRoundRectCallout">
            <a:avLst>
              <a:gd name="adj1" fmla="val -97677"/>
              <a:gd name="adj2" fmla="val 684959"/>
              <a:gd name="adj3" fmla="val 16667"/>
            </a:avLst>
          </a:prstGeom>
          <a:solidFill>
            <a:schemeClr val="accent1">
              <a:alpha val="20000"/>
            </a:schemeClr>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a:t>Resources</a:t>
            </a:r>
          </a:p>
        </p:txBody>
      </p:sp>
    </p:spTree>
    <p:extLst>
      <p:ext uri="{BB962C8B-B14F-4D97-AF65-F5344CB8AC3E}">
        <p14:creationId xmlns:p14="http://schemas.microsoft.com/office/powerpoint/2010/main" val="361163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strings.xml</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
        <p:nvSpPr>
          <p:cNvPr id="6" name="Text Box 4"/>
          <p:cNvSpPr txBox="1">
            <a:spLocks noChangeArrowheads="1"/>
          </p:cNvSpPr>
          <p:nvPr/>
        </p:nvSpPr>
        <p:spPr bwMode="auto">
          <a:xfrm>
            <a:off x="323850" y="2420938"/>
            <a:ext cx="8640763" cy="1490662"/>
          </a:xfrm>
          <a:prstGeom prst="rect">
            <a:avLst/>
          </a:prstGeom>
          <a:solidFill>
            <a:srgbClr val="C0C0C0">
              <a:alpha val="20000"/>
            </a:srgbClr>
          </a:solidFill>
          <a:ln w="254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0066FF"/>
                </a:solidFill>
                <a:latin typeface="Courier New" pitchFamily="49" charset="0"/>
              </a:rPr>
              <a:t>&lt;?xml version="1.0" encoding="utf-8"?&gt;</a:t>
            </a:r>
          </a:p>
          <a:p>
            <a:r>
              <a:rPr lang="en-US" altLang="zh-CN" dirty="0">
                <a:solidFill>
                  <a:srgbClr val="0066FF"/>
                </a:solidFill>
                <a:latin typeface="Courier New" pitchFamily="49" charset="0"/>
              </a:rPr>
              <a:t>&lt;resources&gt;</a:t>
            </a:r>
          </a:p>
          <a:p>
            <a:r>
              <a:rPr lang="en-US" altLang="zh-CN" dirty="0">
                <a:solidFill>
                  <a:srgbClr val="0066FF"/>
                </a:solidFill>
                <a:latin typeface="Courier New" pitchFamily="49" charset="0"/>
              </a:rPr>
              <a:t>    &lt;string name="hello"&gt;Hello Android, </a:t>
            </a:r>
            <a:r>
              <a:rPr lang="en-US" altLang="zh-CN" dirty="0" smtClean="0">
                <a:solidFill>
                  <a:srgbClr val="0066FF"/>
                </a:solidFill>
                <a:latin typeface="Courier New" pitchFamily="49" charset="0"/>
              </a:rPr>
              <a:t>2013.&lt;/</a:t>
            </a:r>
            <a:r>
              <a:rPr lang="en-US" altLang="zh-CN" dirty="0">
                <a:solidFill>
                  <a:srgbClr val="0066FF"/>
                </a:solidFill>
                <a:latin typeface="Courier New" pitchFamily="49" charset="0"/>
              </a:rPr>
              <a:t>string&gt;</a:t>
            </a:r>
          </a:p>
          <a:p>
            <a:r>
              <a:rPr lang="en-US" altLang="zh-CN" dirty="0">
                <a:solidFill>
                  <a:srgbClr val="0066FF"/>
                </a:solidFill>
                <a:latin typeface="Courier New" pitchFamily="49" charset="0"/>
              </a:rPr>
              <a:t>    &lt;string name="</a:t>
            </a:r>
            <a:r>
              <a:rPr lang="en-US" altLang="zh-CN" dirty="0" err="1">
                <a:solidFill>
                  <a:srgbClr val="0066FF"/>
                </a:solidFill>
                <a:latin typeface="Courier New" pitchFamily="49" charset="0"/>
              </a:rPr>
              <a:t>app_name</a:t>
            </a:r>
            <a:r>
              <a:rPr lang="en-US" altLang="zh-CN" dirty="0">
                <a:solidFill>
                  <a:srgbClr val="0066FF"/>
                </a:solidFill>
                <a:latin typeface="Courier New" pitchFamily="49" charset="0"/>
              </a:rPr>
              <a:t>"&gt;</a:t>
            </a:r>
            <a:r>
              <a:rPr lang="en-US" altLang="zh-CN" dirty="0" err="1">
                <a:solidFill>
                  <a:srgbClr val="0066FF"/>
                </a:solidFill>
                <a:latin typeface="Courier New" pitchFamily="49" charset="0"/>
              </a:rPr>
              <a:t>HelloAndroid</a:t>
            </a:r>
            <a:r>
              <a:rPr lang="en-US" altLang="zh-CN" dirty="0">
                <a:solidFill>
                  <a:srgbClr val="0066FF"/>
                </a:solidFill>
                <a:latin typeface="Courier New" pitchFamily="49" charset="0"/>
              </a:rPr>
              <a:t>&lt;/string&gt;</a:t>
            </a:r>
          </a:p>
          <a:p>
            <a:r>
              <a:rPr lang="en-US" altLang="zh-CN" dirty="0">
                <a:solidFill>
                  <a:srgbClr val="0066FF"/>
                </a:solidFill>
                <a:latin typeface="Courier New" pitchFamily="49" charset="0"/>
              </a:rPr>
              <a:t>&lt;/resources&gt;</a:t>
            </a:r>
          </a:p>
        </p:txBody>
      </p:sp>
      <p:sp>
        <p:nvSpPr>
          <p:cNvPr id="7" name="AutoShape 5"/>
          <p:cNvSpPr>
            <a:spLocks noChangeArrowheads="1"/>
          </p:cNvSpPr>
          <p:nvPr/>
        </p:nvSpPr>
        <p:spPr bwMode="auto">
          <a:xfrm>
            <a:off x="3348038" y="5013325"/>
            <a:ext cx="3240087" cy="863600"/>
          </a:xfrm>
          <a:prstGeom prst="wedgeRoundRectCallout">
            <a:avLst>
              <a:gd name="adj1" fmla="val -4630"/>
              <a:gd name="adj2" fmla="val -244486"/>
              <a:gd name="adj3" fmla="val 16667"/>
            </a:avLst>
          </a:prstGeom>
          <a:solidFill>
            <a:schemeClr val="accent1">
              <a:alpha val="20000"/>
            </a:schemeClr>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t>将要显示内容：</a:t>
            </a:r>
          </a:p>
          <a:p>
            <a:pPr algn="ctr"/>
            <a:r>
              <a:rPr lang="en-US" altLang="zh-CN" dirty="0">
                <a:solidFill>
                  <a:srgbClr val="FF0000"/>
                </a:solidFill>
              </a:rPr>
              <a:t>Hello Android, </a:t>
            </a:r>
            <a:r>
              <a:rPr lang="en-US" altLang="zh-CN" dirty="0" smtClean="0">
                <a:solidFill>
                  <a:srgbClr val="FF0000"/>
                </a:solidFill>
              </a:rPr>
              <a:t>2013.</a:t>
            </a:r>
            <a:endParaRPr lang="en-US" altLang="zh-CN" dirty="0">
              <a:solidFill>
                <a:srgbClr val="FF0000"/>
              </a:solidFill>
            </a:endParaRPr>
          </a:p>
        </p:txBody>
      </p:sp>
      <p:sp>
        <p:nvSpPr>
          <p:cNvPr id="8" name="Oval 6"/>
          <p:cNvSpPr>
            <a:spLocks noChangeArrowheads="1"/>
          </p:cNvSpPr>
          <p:nvPr/>
        </p:nvSpPr>
        <p:spPr bwMode="auto">
          <a:xfrm>
            <a:off x="3779838" y="2852738"/>
            <a:ext cx="2808287" cy="576262"/>
          </a:xfrm>
          <a:prstGeom prst="ellipse">
            <a:avLst/>
          </a:prstGeom>
          <a:solidFill>
            <a:srgbClr val="FF0000">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Tree>
    <p:extLst>
      <p:ext uri="{BB962C8B-B14F-4D97-AF65-F5344CB8AC3E}">
        <p14:creationId xmlns:p14="http://schemas.microsoft.com/office/powerpoint/2010/main" val="2422754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RUN</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6" name="Picture 4" descr="adr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310045"/>
            <a:ext cx="6524625" cy="54864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5"/>
          <p:cNvSpPr>
            <a:spLocks noChangeArrowheads="1"/>
          </p:cNvSpPr>
          <p:nvPr/>
        </p:nvSpPr>
        <p:spPr bwMode="auto">
          <a:xfrm>
            <a:off x="7019578" y="1381483"/>
            <a:ext cx="1368425" cy="647700"/>
          </a:xfrm>
          <a:prstGeom prst="wedgeRoundRectCallout">
            <a:avLst>
              <a:gd name="adj1" fmla="val -3366"/>
              <a:gd name="adj2" fmla="val 561273"/>
              <a:gd name="adj3" fmla="val 16667"/>
            </a:avLst>
          </a:prstGeom>
          <a:solidFill>
            <a:schemeClr val="accent1">
              <a:alpha val="3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a:solidFill>
                  <a:srgbClr val="FF0000"/>
                </a:solidFill>
                <a:latin typeface="Courier New" pitchFamily="49" charset="0"/>
              </a:rPr>
              <a:t>RUN</a:t>
            </a:r>
          </a:p>
        </p:txBody>
      </p:sp>
    </p:spTree>
    <p:extLst>
      <p:ext uri="{BB962C8B-B14F-4D97-AF65-F5344CB8AC3E}">
        <p14:creationId xmlns:p14="http://schemas.microsoft.com/office/powerpoint/2010/main" val="3737041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模拟运行</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484784"/>
            <a:ext cx="3886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0373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的相关文件类型</a:t>
            </a:r>
          </a:p>
        </p:txBody>
      </p:sp>
      <p:sp>
        <p:nvSpPr>
          <p:cNvPr id="3" name="内容占位符 2"/>
          <p:cNvSpPr>
            <a:spLocks noGrp="1"/>
          </p:cNvSpPr>
          <p:nvPr>
            <p:ph idx="1"/>
          </p:nvPr>
        </p:nvSpPr>
        <p:spPr/>
        <p:txBody>
          <a:bodyPr/>
          <a:lstStyle/>
          <a:p>
            <a:r>
              <a:rPr lang="en-US" altLang="zh-CN" dirty="0"/>
              <a:t>Java</a:t>
            </a:r>
            <a:r>
              <a:rPr lang="zh-CN" altLang="en-US" dirty="0"/>
              <a:t>文件</a:t>
            </a:r>
            <a:r>
              <a:rPr lang="en-US" altLang="zh-CN" dirty="0"/>
              <a:t>----</a:t>
            </a:r>
            <a:r>
              <a:rPr lang="zh-CN" altLang="en-US" dirty="0"/>
              <a:t>应用程序源文件</a:t>
            </a:r>
          </a:p>
          <a:p>
            <a:pPr lvl="1"/>
            <a:r>
              <a:rPr lang="en-US" altLang="zh-CN" dirty="0"/>
              <a:t>android </a:t>
            </a:r>
            <a:r>
              <a:rPr lang="zh-CN" altLang="en-US" dirty="0"/>
              <a:t>本身相当一部分都是用</a:t>
            </a:r>
            <a:r>
              <a:rPr lang="en-US" altLang="zh-CN" dirty="0"/>
              <a:t>java </a:t>
            </a:r>
            <a:r>
              <a:rPr lang="zh-CN" altLang="en-US" dirty="0"/>
              <a:t>编写而成</a:t>
            </a:r>
          </a:p>
          <a:p>
            <a:pPr lvl="1"/>
            <a:r>
              <a:rPr lang="en-US" altLang="zh-CN" dirty="0"/>
              <a:t>android </a:t>
            </a:r>
            <a:r>
              <a:rPr lang="zh-CN" altLang="en-US" dirty="0"/>
              <a:t>的应用使用</a:t>
            </a:r>
            <a:r>
              <a:rPr lang="en-US" altLang="zh-CN" dirty="0"/>
              <a:t>java </a:t>
            </a:r>
            <a:r>
              <a:rPr lang="zh-CN" altLang="en-US" dirty="0"/>
              <a:t>来开发。</a:t>
            </a:r>
          </a:p>
          <a:p>
            <a:r>
              <a:rPr lang="en-US" altLang="zh-CN" dirty="0"/>
              <a:t>Class</a:t>
            </a:r>
            <a:r>
              <a:rPr lang="zh-CN" altLang="en-US" dirty="0"/>
              <a:t>文件</a:t>
            </a:r>
            <a:r>
              <a:rPr lang="en-US" altLang="zh-CN" dirty="0"/>
              <a:t>----Java</a:t>
            </a:r>
            <a:r>
              <a:rPr lang="zh-CN" altLang="en-US" dirty="0"/>
              <a:t>编译后的目标文件</a:t>
            </a:r>
          </a:p>
          <a:p>
            <a:pPr lvl="1"/>
            <a:r>
              <a:rPr lang="en-US" altLang="zh-CN" dirty="0"/>
              <a:t>Google</a:t>
            </a:r>
            <a:r>
              <a:rPr lang="zh-CN" altLang="en-US" dirty="0"/>
              <a:t>使用</a:t>
            </a:r>
            <a:r>
              <a:rPr lang="en-US" altLang="zh-CN" dirty="0" err="1"/>
              <a:t>Dalvik</a:t>
            </a:r>
            <a:r>
              <a:rPr lang="en-US" altLang="zh-CN" dirty="0"/>
              <a:t> </a:t>
            </a:r>
            <a:r>
              <a:rPr lang="zh-CN" altLang="en-US" dirty="0"/>
              <a:t>来运行应用程序</a:t>
            </a:r>
          </a:p>
          <a:p>
            <a:pPr lvl="1"/>
            <a:r>
              <a:rPr lang="en-US" altLang="zh-CN" dirty="0"/>
              <a:t>Android</a:t>
            </a:r>
            <a:r>
              <a:rPr lang="zh-CN" altLang="en-US" dirty="0"/>
              <a:t>的</a:t>
            </a:r>
            <a:r>
              <a:rPr lang="en-US" altLang="zh-CN" dirty="0"/>
              <a:t>class </a:t>
            </a:r>
            <a:r>
              <a:rPr lang="zh-CN" altLang="en-US" dirty="0"/>
              <a:t>文件是编译过程中的中间目标文件，需要链接成</a:t>
            </a:r>
            <a:r>
              <a:rPr lang="en-US" altLang="zh-CN" dirty="0" err="1"/>
              <a:t>dex</a:t>
            </a:r>
            <a:r>
              <a:rPr lang="en-US" altLang="zh-CN" dirty="0"/>
              <a:t> </a:t>
            </a:r>
            <a:r>
              <a:rPr lang="zh-CN" altLang="en-US" dirty="0"/>
              <a:t>文件才能在</a:t>
            </a:r>
            <a:r>
              <a:rPr lang="en-US" altLang="zh-CN" dirty="0" err="1"/>
              <a:t>Dalvik</a:t>
            </a:r>
            <a:r>
              <a:rPr lang="en-US" altLang="zh-CN" dirty="0"/>
              <a:t> </a:t>
            </a:r>
            <a:r>
              <a:rPr lang="zh-CN" altLang="en-US" dirty="0"/>
              <a:t>上运行。</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8276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Dex</a:t>
            </a:r>
            <a:r>
              <a:rPr lang="zh-CN" altLang="en-US" dirty="0"/>
              <a:t>文件</a:t>
            </a:r>
            <a:r>
              <a:rPr lang="en-US" altLang="zh-CN" dirty="0"/>
              <a:t>----Android</a:t>
            </a:r>
            <a:r>
              <a:rPr lang="zh-CN" altLang="en-US" dirty="0"/>
              <a:t>平台上的可执行文件</a:t>
            </a:r>
          </a:p>
          <a:p>
            <a:pPr lvl="1"/>
            <a:r>
              <a:rPr lang="en-US" altLang="zh-CN" dirty="0"/>
              <a:t>Android </a:t>
            </a:r>
            <a:r>
              <a:rPr lang="zh-CN" altLang="en-US" dirty="0"/>
              <a:t>虚拟机</a:t>
            </a:r>
            <a:r>
              <a:rPr lang="en-US" altLang="zh-CN" dirty="0" err="1"/>
              <a:t>Dalvik</a:t>
            </a:r>
            <a:r>
              <a:rPr lang="en-US" altLang="zh-CN" dirty="0"/>
              <a:t> </a:t>
            </a:r>
            <a:r>
              <a:rPr lang="zh-CN" altLang="en-US" dirty="0"/>
              <a:t>支持的字节码文件格式。</a:t>
            </a:r>
          </a:p>
          <a:p>
            <a:pPr lvl="1"/>
            <a:r>
              <a:rPr lang="zh-CN" altLang="en-US" dirty="0"/>
              <a:t>这种虚拟机执行的并非</a:t>
            </a:r>
            <a:r>
              <a:rPr lang="en-US" altLang="zh-CN" dirty="0"/>
              <a:t>Java </a:t>
            </a:r>
            <a:r>
              <a:rPr lang="zh-CN" altLang="en-US" dirty="0"/>
              <a:t>字节码，而是另一种字节码：</a:t>
            </a:r>
            <a:r>
              <a:rPr lang="en-US" altLang="zh-CN" dirty="0" err="1"/>
              <a:t>dex</a:t>
            </a:r>
            <a:r>
              <a:rPr lang="en-US" altLang="zh-CN" dirty="0"/>
              <a:t> </a:t>
            </a:r>
            <a:r>
              <a:rPr lang="zh-CN" altLang="en-US" dirty="0"/>
              <a:t>格式的字节码。</a:t>
            </a:r>
          </a:p>
          <a:p>
            <a:pPr lvl="1"/>
            <a:r>
              <a:rPr lang="zh-CN" altLang="en-US" dirty="0"/>
              <a:t>在编译</a:t>
            </a:r>
            <a:r>
              <a:rPr lang="en-US" altLang="zh-CN" dirty="0"/>
              <a:t>Java </a:t>
            </a:r>
            <a:r>
              <a:rPr lang="zh-CN" altLang="en-US" dirty="0"/>
              <a:t>代码之后，通过</a:t>
            </a:r>
            <a:r>
              <a:rPr lang="en-US" altLang="zh-CN" dirty="0"/>
              <a:t>Android </a:t>
            </a:r>
            <a:r>
              <a:rPr lang="zh-CN" altLang="en-US" dirty="0"/>
              <a:t>平台上的工具可以将</a:t>
            </a:r>
            <a:r>
              <a:rPr lang="en-US" altLang="zh-CN" dirty="0"/>
              <a:t>Java </a:t>
            </a:r>
            <a:r>
              <a:rPr lang="zh-CN" altLang="en-US" dirty="0"/>
              <a:t>字节码转换成</a:t>
            </a:r>
            <a:r>
              <a:rPr lang="en-US" altLang="zh-CN" dirty="0" err="1"/>
              <a:t>Dex</a:t>
            </a:r>
            <a:r>
              <a:rPr lang="en-US" altLang="zh-CN" dirty="0"/>
              <a:t> </a:t>
            </a:r>
            <a:r>
              <a:rPr lang="zh-CN" altLang="en-US" dirty="0"/>
              <a:t>字节码。</a:t>
            </a:r>
          </a:p>
          <a:p>
            <a:pPr lvl="1"/>
            <a:r>
              <a:rPr lang="en-US" altLang="zh-CN" dirty="0" err="1"/>
              <a:t>Dalvik</a:t>
            </a:r>
            <a:r>
              <a:rPr lang="en-US" altLang="zh-CN" dirty="0"/>
              <a:t> VM </a:t>
            </a:r>
            <a:r>
              <a:rPr lang="zh-CN" altLang="en-US" dirty="0"/>
              <a:t>针对手机程式</a:t>
            </a:r>
            <a:r>
              <a:rPr lang="en-US" altLang="zh-CN" dirty="0"/>
              <a:t>/CPU </a:t>
            </a:r>
            <a:r>
              <a:rPr lang="zh-CN" altLang="en-US" dirty="0"/>
              <a:t>做过最佳化，可以同时执行许多</a:t>
            </a:r>
            <a:r>
              <a:rPr lang="en-US" altLang="zh-CN" dirty="0"/>
              <a:t>VM </a:t>
            </a:r>
            <a:r>
              <a:rPr lang="zh-CN" altLang="en-US" dirty="0"/>
              <a:t>而不会占用太多</a:t>
            </a:r>
            <a:r>
              <a:rPr lang="en-US" altLang="zh-CN" dirty="0"/>
              <a:t>Resource</a:t>
            </a:r>
            <a:r>
              <a:rPr lang="zh-CN" altLang="en-US" dirty="0"/>
              <a:t>。</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16633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Apk</a:t>
            </a:r>
            <a:r>
              <a:rPr lang="zh-CN" altLang="en-US" dirty="0"/>
              <a:t>文件</a:t>
            </a:r>
            <a:r>
              <a:rPr lang="en-US" altLang="zh-CN" dirty="0"/>
              <a:t>----Android</a:t>
            </a:r>
            <a:r>
              <a:rPr lang="zh-CN" altLang="en-US" dirty="0"/>
              <a:t>上的安装文件</a:t>
            </a:r>
          </a:p>
          <a:p>
            <a:pPr lvl="1"/>
            <a:r>
              <a:rPr lang="en-US" altLang="zh-CN" dirty="0" err="1" smtClean="0"/>
              <a:t>apk</a:t>
            </a:r>
            <a:r>
              <a:rPr lang="en-US" altLang="zh-CN" dirty="0" smtClean="0"/>
              <a:t> </a:t>
            </a:r>
            <a:r>
              <a:rPr lang="zh-CN" altLang="en-US" dirty="0"/>
              <a:t>是</a:t>
            </a:r>
            <a:r>
              <a:rPr lang="en-US" altLang="zh-CN" dirty="0"/>
              <a:t>Android </a:t>
            </a:r>
            <a:r>
              <a:rPr lang="zh-CN" altLang="en-US" dirty="0"/>
              <a:t>安装包的扩展名，一个</a:t>
            </a:r>
            <a:r>
              <a:rPr lang="en-US" altLang="zh-CN" dirty="0"/>
              <a:t>Android </a:t>
            </a:r>
            <a:r>
              <a:rPr lang="zh-CN" altLang="en-US" dirty="0"/>
              <a:t>安装包包含了与该</a:t>
            </a:r>
            <a:r>
              <a:rPr lang="en-US" altLang="zh-CN" dirty="0"/>
              <a:t>Android </a:t>
            </a:r>
            <a:r>
              <a:rPr lang="zh-CN" altLang="en-US" dirty="0"/>
              <a:t>应用程序相关的所有文件。</a:t>
            </a:r>
          </a:p>
          <a:p>
            <a:pPr lvl="1"/>
            <a:r>
              <a:rPr lang="en-US" altLang="zh-CN" dirty="0" err="1"/>
              <a:t>apk</a:t>
            </a:r>
            <a:r>
              <a:rPr lang="zh-CN" altLang="en-US" dirty="0"/>
              <a:t>文件将</a:t>
            </a:r>
            <a:r>
              <a:rPr lang="en-US" altLang="zh-CN" dirty="0"/>
              <a:t>AndroidManifest.xml</a:t>
            </a:r>
            <a:r>
              <a:rPr lang="zh-CN" altLang="en-US" dirty="0"/>
              <a:t>文件、应用程序代码</a:t>
            </a:r>
            <a:r>
              <a:rPr lang="en-US" altLang="zh-CN" dirty="0"/>
              <a:t>(.</a:t>
            </a:r>
            <a:r>
              <a:rPr lang="en-US" altLang="zh-CN" dirty="0" err="1"/>
              <a:t>dex</a:t>
            </a:r>
            <a:r>
              <a:rPr lang="en-US" altLang="zh-CN" dirty="0"/>
              <a:t> </a:t>
            </a:r>
            <a:r>
              <a:rPr lang="zh-CN" altLang="en-US" dirty="0"/>
              <a:t>文件</a:t>
            </a:r>
            <a:r>
              <a:rPr lang="en-US" altLang="zh-CN" dirty="0"/>
              <a:t>)</a:t>
            </a:r>
            <a:r>
              <a:rPr lang="zh-CN" altLang="en-US" dirty="0"/>
              <a:t>、资源文件和其他文件打成一个压缩包。</a:t>
            </a:r>
          </a:p>
          <a:p>
            <a:pPr lvl="1"/>
            <a:r>
              <a:rPr lang="zh-CN" altLang="en-US" dirty="0"/>
              <a:t>一个工程只能打进一个</a:t>
            </a:r>
            <a:r>
              <a:rPr lang="en-US" altLang="zh-CN" dirty="0"/>
              <a:t>.</a:t>
            </a:r>
            <a:r>
              <a:rPr lang="en-US" altLang="zh-CN" dirty="0" err="1"/>
              <a:t>apk</a:t>
            </a:r>
            <a:r>
              <a:rPr lang="zh-CN" altLang="en-US" dirty="0"/>
              <a:t>文件。</a:t>
            </a:r>
          </a:p>
          <a:p>
            <a:pPr lvl="1"/>
            <a:r>
              <a:rPr lang="en-US" altLang="zh-CN" dirty="0" err="1"/>
              <a:t>apk</a:t>
            </a:r>
            <a:r>
              <a:rPr lang="en-US" altLang="zh-CN" dirty="0"/>
              <a:t> </a:t>
            </a:r>
            <a:r>
              <a:rPr lang="zh-CN" altLang="en-US" dirty="0"/>
              <a:t>文件的本质是一个</a:t>
            </a:r>
            <a:r>
              <a:rPr lang="en-US" altLang="zh-CN" dirty="0"/>
              <a:t>zip</a:t>
            </a:r>
            <a:r>
              <a:rPr lang="zh-CN" altLang="en-US" dirty="0"/>
              <a:t>包。</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773233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AndroidManifest.xml</a:t>
            </a:r>
            <a:r>
              <a:rPr lang="zh-CN" altLang="en-US" dirty="0" smtClean="0"/>
              <a:t>文件</a:t>
            </a:r>
            <a:r>
              <a:rPr lang="en-US" altLang="zh-CN" dirty="0"/>
              <a:t>----</a:t>
            </a:r>
            <a:r>
              <a:rPr lang="zh-CN" altLang="en-US" dirty="0" smtClean="0"/>
              <a:t>每</a:t>
            </a:r>
            <a:r>
              <a:rPr lang="zh-CN" altLang="en-US" dirty="0"/>
              <a:t>一个应用都</a:t>
            </a:r>
            <a:r>
              <a:rPr lang="zh-CN" altLang="en-US" dirty="0" smtClean="0"/>
              <a:t>需要</a:t>
            </a:r>
            <a:endParaRPr lang="en-US" altLang="zh-CN" dirty="0" smtClean="0"/>
          </a:p>
          <a:p>
            <a:pPr lvl="1"/>
            <a:r>
              <a:rPr lang="zh-CN" altLang="en-US" dirty="0" smtClean="0"/>
              <a:t>位于</a:t>
            </a:r>
            <a:r>
              <a:rPr lang="zh-CN" altLang="en-US" dirty="0"/>
              <a:t>应用根目录</a:t>
            </a:r>
            <a:r>
              <a:rPr lang="zh-CN" altLang="en-US" dirty="0" smtClean="0"/>
              <a:t>下</a:t>
            </a:r>
            <a:endParaRPr lang="en-US" altLang="zh-CN" dirty="0" smtClean="0"/>
          </a:p>
          <a:p>
            <a:pPr lvl="1"/>
            <a:r>
              <a:rPr lang="zh-CN" altLang="en-US" dirty="0" smtClean="0"/>
              <a:t>描述</a:t>
            </a:r>
            <a:r>
              <a:rPr lang="zh-CN" altLang="en-US" dirty="0"/>
              <a:t>了程序包的</a:t>
            </a:r>
            <a:r>
              <a:rPr lang="zh-CN" altLang="en-US" dirty="0" smtClean="0"/>
              <a:t>全局变量，包括</a:t>
            </a:r>
            <a:endParaRPr lang="en-US" altLang="zh-CN" dirty="0" smtClean="0"/>
          </a:p>
          <a:p>
            <a:pPr lvl="2"/>
            <a:r>
              <a:rPr lang="zh-CN" altLang="en-US" dirty="0" smtClean="0"/>
              <a:t>暴露的应用组件，如</a:t>
            </a:r>
            <a:r>
              <a:rPr lang="en-US" altLang="zh-CN" dirty="0" smtClean="0"/>
              <a:t>activities, services</a:t>
            </a:r>
            <a:r>
              <a:rPr lang="zh-CN" altLang="en-US" dirty="0" smtClean="0"/>
              <a:t>等</a:t>
            </a:r>
            <a:endParaRPr lang="en-US" altLang="zh-CN" dirty="0" smtClean="0"/>
          </a:p>
          <a:p>
            <a:pPr lvl="2"/>
            <a:r>
              <a:rPr lang="zh-CN" altLang="en-US" dirty="0" smtClean="0"/>
              <a:t>每个组件的实现类</a:t>
            </a:r>
            <a:endParaRPr lang="en-US" altLang="zh-CN" dirty="0" smtClean="0"/>
          </a:p>
          <a:p>
            <a:pPr lvl="2"/>
            <a:r>
              <a:rPr lang="zh-CN" altLang="en-US" dirty="0" smtClean="0"/>
              <a:t>数据操作的权限与认证</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68763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应用程序的结构</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7396629" cy="43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63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t>Android </a:t>
            </a:r>
            <a:r>
              <a:rPr lang="zh-CN" altLang="en-US" dirty="0" smtClean="0"/>
              <a:t>的应用程序构成</a:t>
            </a:r>
          </a:p>
        </p:txBody>
      </p:sp>
      <p:sp>
        <p:nvSpPr>
          <p:cNvPr id="18435" name="内容占位符 2"/>
          <p:cNvSpPr>
            <a:spLocks noGrp="1"/>
          </p:cNvSpPr>
          <p:nvPr>
            <p:ph idx="1"/>
          </p:nvPr>
        </p:nvSpPr>
        <p:spPr/>
        <p:txBody>
          <a:bodyPr/>
          <a:lstStyle/>
          <a:p>
            <a:r>
              <a:rPr lang="en-US" altLang="zh-CN" dirty="0" smtClean="0"/>
              <a:t>Android</a:t>
            </a:r>
            <a:r>
              <a:rPr lang="zh-CN" altLang="en-US" dirty="0" smtClean="0"/>
              <a:t>应用程序一般由以下四种组件构造而成</a:t>
            </a:r>
          </a:p>
          <a:p>
            <a:pPr lvl="1"/>
            <a:r>
              <a:rPr lang="zh-CN" altLang="en-US" sz="2000" dirty="0" smtClean="0"/>
              <a:t>活动</a:t>
            </a:r>
            <a:r>
              <a:rPr lang="en-US" altLang="zh-CN" sz="2000" dirty="0" smtClean="0"/>
              <a:t>(Activities)</a:t>
            </a:r>
            <a:endParaRPr lang="zh-CN" altLang="en-US" sz="2000" dirty="0" smtClean="0"/>
          </a:p>
          <a:p>
            <a:pPr lvl="1"/>
            <a:r>
              <a:rPr lang="zh-CN" altLang="en-US" sz="2000" dirty="0" smtClean="0"/>
              <a:t>广播接收器</a:t>
            </a:r>
            <a:r>
              <a:rPr lang="en-US" altLang="zh-CN" sz="2000" dirty="0" smtClean="0"/>
              <a:t>(Broadcast Receiver)</a:t>
            </a:r>
            <a:endParaRPr lang="zh-CN" altLang="en-US" sz="2000" dirty="0" smtClean="0"/>
          </a:p>
          <a:p>
            <a:pPr lvl="1"/>
            <a:r>
              <a:rPr lang="zh-CN" altLang="en-US" sz="2000" dirty="0" smtClean="0"/>
              <a:t>服务</a:t>
            </a:r>
            <a:r>
              <a:rPr lang="en-US" altLang="zh-CN" sz="2000" dirty="0" smtClean="0"/>
              <a:t>(Service)</a:t>
            </a:r>
            <a:endParaRPr lang="zh-CN" altLang="en-US" sz="2000" dirty="0" smtClean="0"/>
          </a:p>
          <a:p>
            <a:pPr lvl="1"/>
            <a:r>
              <a:rPr lang="zh-CN" altLang="en-US" sz="2000" dirty="0" smtClean="0"/>
              <a:t>内容提供器</a:t>
            </a:r>
            <a:r>
              <a:rPr lang="en-US" altLang="zh-CN" sz="2000" dirty="0" smtClean="0"/>
              <a:t>(</a:t>
            </a:r>
            <a:r>
              <a:rPr lang="en-US" altLang="zh-CN" sz="2000" dirty="0" err="1" smtClean="0"/>
              <a:t>ContentProvider</a:t>
            </a:r>
            <a:r>
              <a:rPr lang="en-US" altLang="zh-CN" sz="2000" dirty="0" smtClean="0"/>
              <a:t>)</a:t>
            </a:r>
            <a:endParaRPr lang="zh-CN" altLang="en-US" sz="2000" dirty="0" smtClean="0"/>
          </a:p>
        </p:txBody>
      </p:sp>
      <p:sp>
        <p:nvSpPr>
          <p:cNvPr id="18436"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FE051CF-288F-4A0B-A4E7-85604732A564}" type="slidenum">
              <a:rPr lang="zh-CN" altLang="en-US" smtClean="0"/>
              <a:pPr eaLnBrk="1" hangingPunct="1"/>
              <a:t>3</a:t>
            </a:fld>
            <a:endParaRPr lang="en-US" altLang="zh-CN" smtClean="0"/>
          </a:p>
        </p:txBody>
      </p:sp>
      <p:sp>
        <p:nvSpPr>
          <p:cNvPr id="18437"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937" y="2564904"/>
            <a:ext cx="387667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a:t>
            </a:r>
            <a:r>
              <a:rPr lang="zh-CN" altLang="en-US" dirty="0"/>
              <a:t>模拟器</a:t>
            </a:r>
          </a:p>
        </p:txBody>
      </p:sp>
      <p:sp>
        <p:nvSpPr>
          <p:cNvPr id="3" name="内容占位符 2"/>
          <p:cNvSpPr>
            <a:spLocks noGrp="1"/>
          </p:cNvSpPr>
          <p:nvPr>
            <p:ph idx="1"/>
          </p:nvPr>
        </p:nvSpPr>
        <p:spPr/>
        <p:txBody>
          <a:bodyPr/>
          <a:lstStyle/>
          <a:p>
            <a:r>
              <a:rPr lang="zh-CN" altLang="en-US" dirty="0"/>
              <a:t>可模拟电话本、通话等功能</a:t>
            </a:r>
          </a:p>
          <a:p>
            <a:r>
              <a:rPr lang="zh-CN" altLang="en-US" dirty="0"/>
              <a:t>内置的浏览器和</a:t>
            </a:r>
            <a:r>
              <a:rPr lang="en-US" altLang="zh-CN" dirty="0"/>
              <a:t>Google Maps</a:t>
            </a:r>
            <a:r>
              <a:rPr lang="zh-CN" altLang="en-US" dirty="0"/>
              <a:t>都可以联网</a:t>
            </a:r>
          </a:p>
          <a:p>
            <a:r>
              <a:rPr lang="zh-CN" altLang="en-US" dirty="0"/>
              <a:t>可以使用键盘</a:t>
            </a:r>
            <a:r>
              <a:rPr lang="zh-CN" altLang="en-US" dirty="0" smtClean="0"/>
              <a:t>输入</a:t>
            </a:r>
            <a:endParaRPr lang="zh-CN" altLang="en-US" dirty="0"/>
          </a:p>
          <a:p>
            <a:r>
              <a:rPr lang="zh-CN" altLang="en-US" dirty="0"/>
              <a:t>可单击模拟器按键</a:t>
            </a:r>
            <a:r>
              <a:rPr lang="zh-CN" altLang="en-US" dirty="0" smtClean="0"/>
              <a:t>输入</a:t>
            </a:r>
            <a:endParaRPr lang="zh-CN" altLang="en-US" dirty="0"/>
          </a:p>
          <a:p>
            <a:r>
              <a:rPr lang="zh-CN" altLang="en-US" dirty="0"/>
              <a:t>可以使用鼠标单击、拖动屏幕进行</a:t>
            </a:r>
            <a:r>
              <a:rPr lang="zh-CN" altLang="en-US" dirty="0" smtClean="0"/>
              <a:t>操作</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9072138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模拟器和真机的不同之处 </a:t>
            </a:r>
          </a:p>
          <a:p>
            <a:pPr lvl="1"/>
            <a:r>
              <a:rPr lang="zh-CN" altLang="en-US" sz="2000" dirty="0"/>
              <a:t>不支持呼叫和接听实际来电，但可以通过控制台模拟电话呼叫</a:t>
            </a:r>
            <a:r>
              <a:rPr lang="en-US" altLang="zh-CN" sz="2000" dirty="0"/>
              <a:t>(</a:t>
            </a:r>
            <a:r>
              <a:rPr lang="zh-CN" altLang="en-US" sz="2000" dirty="0"/>
              <a:t>呼入和呼出</a:t>
            </a:r>
            <a:r>
              <a:rPr lang="en-US" altLang="zh-CN" sz="2000" dirty="0"/>
              <a:t>)</a:t>
            </a:r>
            <a:r>
              <a:rPr lang="zh-CN" altLang="en-US" sz="2000" dirty="0"/>
              <a:t>。</a:t>
            </a:r>
          </a:p>
          <a:p>
            <a:pPr lvl="1"/>
            <a:r>
              <a:rPr lang="zh-CN" altLang="en-US" sz="2000" dirty="0"/>
              <a:t>不支持</a:t>
            </a:r>
            <a:r>
              <a:rPr lang="en-US" altLang="zh-CN" sz="2000" dirty="0"/>
              <a:t>USB</a:t>
            </a:r>
            <a:r>
              <a:rPr lang="zh-CN" altLang="en-US" sz="2000" dirty="0"/>
              <a:t>连接。</a:t>
            </a:r>
          </a:p>
          <a:p>
            <a:pPr lvl="1"/>
            <a:r>
              <a:rPr lang="zh-CN" altLang="en-US" sz="2000" dirty="0"/>
              <a:t>不支持相机</a:t>
            </a:r>
            <a:r>
              <a:rPr lang="en-US" altLang="zh-CN" sz="2000" dirty="0"/>
              <a:t>/</a:t>
            </a:r>
            <a:r>
              <a:rPr lang="zh-CN" altLang="en-US" sz="2000" dirty="0"/>
              <a:t>视频捕捉。 </a:t>
            </a:r>
          </a:p>
          <a:p>
            <a:pPr lvl="1"/>
            <a:r>
              <a:rPr lang="zh-CN" altLang="en-US" sz="2000" dirty="0"/>
              <a:t>不支持音频输入</a:t>
            </a:r>
            <a:r>
              <a:rPr lang="en-US" altLang="zh-CN" sz="2000" dirty="0"/>
              <a:t>(</a:t>
            </a:r>
            <a:r>
              <a:rPr lang="zh-CN" altLang="en-US" sz="2000" dirty="0"/>
              <a:t>捕捉</a:t>
            </a:r>
            <a:r>
              <a:rPr lang="en-US" altLang="zh-CN" sz="2000" dirty="0"/>
              <a:t>)</a:t>
            </a:r>
            <a:r>
              <a:rPr lang="zh-CN" altLang="en-US" sz="2000" dirty="0"/>
              <a:t>，但支持输出</a:t>
            </a:r>
            <a:r>
              <a:rPr lang="en-US" altLang="zh-CN" sz="2000" dirty="0"/>
              <a:t>(</a:t>
            </a:r>
            <a:r>
              <a:rPr lang="zh-CN" altLang="en-US" sz="2000" dirty="0"/>
              <a:t>重放</a:t>
            </a:r>
            <a:r>
              <a:rPr lang="en-US" altLang="zh-CN" sz="2000" dirty="0"/>
              <a:t>)</a:t>
            </a:r>
            <a:r>
              <a:rPr lang="zh-CN" altLang="en-US" sz="2000" dirty="0"/>
              <a:t>。 </a:t>
            </a:r>
          </a:p>
          <a:p>
            <a:pPr lvl="1"/>
            <a:r>
              <a:rPr lang="zh-CN" altLang="en-US" sz="2000" dirty="0"/>
              <a:t>不支持扩展耳机。</a:t>
            </a:r>
          </a:p>
          <a:p>
            <a:pPr lvl="1"/>
            <a:r>
              <a:rPr lang="zh-CN" altLang="en-US" sz="2000" dirty="0"/>
              <a:t>不能确定连接状态。 </a:t>
            </a:r>
          </a:p>
          <a:p>
            <a:pPr lvl="1"/>
            <a:r>
              <a:rPr lang="zh-CN" altLang="en-US" sz="2000" dirty="0"/>
              <a:t>不能确定电池电量水平和交流充电状态。 </a:t>
            </a:r>
          </a:p>
          <a:p>
            <a:pPr lvl="1"/>
            <a:r>
              <a:rPr lang="zh-CN" altLang="en-US" sz="2000" dirty="0"/>
              <a:t>不能确定</a:t>
            </a:r>
            <a:r>
              <a:rPr lang="en-US" altLang="zh-CN" sz="2000" dirty="0"/>
              <a:t>SD</a:t>
            </a:r>
            <a:r>
              <a:rPr lang="zh-CN" altLang="en-US" sz="2000" dirty="0"/>
              <a:t>卡的插入</a:t>
            </a:r>
            <a:r>
              <a:rPr lang="en-US" altLang="zh-CN" sz="2000" dirty="0"/>
              <a:t>/</a:t>
            </a:r>
            <a:r>
              <a:rPr lang="zh-CN" altLang="en-US" sz="2000" dirty="0"/>
              <a:t>弹出。</a:t>
            </a:r>
          </a:p>
          <a:p>
            <a:pPr lvl="1"/>
            <a:r>
              <a:rPr lang="zh-CN" altLang="en-US" sz="2000" dirty="0"/>
              <a:t>不支持蓝牙。</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29588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lvl="1">
              <a:defRPr/>
            </a:pPr>
            <a:r>
              <a:rPr lang="zh-CN" altLang="en-US" dirty="0" smtClean="0"/>
              <a:t>一旦确定了应用程序中需要的组件，就应该在</a:t>
            </a:r>
            <a:r>
              <a:rPr lang="en-US" altLang="zh-CN" dirty="0" smtClean="0"/>
              <a:t>AndroidManifest.xml </a:t>
            </a:r>
            <a:r>
              <a:rPr lang="zh-CN" altLang="en-US" dirty="0" smtClean="0"/>
              <a:t>中列出他们</a:t>
            </a:r>
            <a:endParaRPr lang="en-US" altLang="zh-CN" dirty="0" smtClean="0"/>
          </a:p>
          <a:p>
            <a:pPr marL="0" indent="0">
              <a:buFont typeface="Wingdings" pitchFamily="2" charset="2"/>
              <a:buNone/>
              <a:defRPr/>
            </a:pPr>
            <a:r>
              <a:rPr lang="en-US" altLang="zh-CN" sz="1800" dirty="0" smtClean="0"/>
              <a:t>        &lt;activity</a:t>
            </a:r>
          </a:p>
          <a:p>
            <a:pPr marL="0" indent="0">
              <a:buFont typeface="Wingdings" pitchFamily="2" charset="2"/>
              <a:buNone/>
              <a:defRPr/>
            </a:pPr>
            <a:r>
              <a:rPr lang="en-US" altLang="zh-CN" sz="1800" dirty="0" smtClean="0">
                <a:solidFill>
                  <a:srgbClr val="FF0000"/>
                </a:solidFill>
              </a:rPr>
              <a:t>            </a:t>
            </a:r>
            <a:r>
              <a:rPr lang="en-US" altLang="zh-CN" sz="1800" dirty="0" err="1" smtClean="0">
                <a:solidFill>
                  <a:srgbClr val="FF0000"/>
                </a:solidFill>
              </a:rPr>
              <a:t>android:name</a:t>
            </a:r>
            <a:r>
              <a:rPr lang="en-US" altLang="zh-CN" sz="1800" dirty="0" smtClean="0">
                <a:solidFill>
                  <a:srgbClr val="FF0000"/>
                </a:solidFill>
              </a:rPr>
              <a:t>=</a:t>
            </a:r>
            <a:r>
              <a:rPr lang="en-US" altLang="zh-CN" sz="1800" i="1" dirty="0" smtClean="0">
                <a:solidFill>
                  <a:srgbClr val="FF0000"/>
                </a:solidFill>
              </a:rPr>
              <a:t>".</a:t>
            </a:r>
            <a:r>
              <a:rPr lang="en-US" altLang="zh-CN" sz="1800" i="1" dirty="0" err="1" smtClean="0">
                <a:solidFill>
                  <a:srgbClr val="FF0000"/>
                </a:solidFill>
              </a:rPr>
              <a:t>HelloAndroid</a:t>
            </a:r>
            <a:r>
              <a:rPr lang="en-US" altLang="zh-CN" sz="1800" i="1" dirty="0" smtClean="0">
                <a:solidFill>
                  <a:srgbClr val="FF0000"/>
                </a:solidFill>
              </a:rPr>
              <a:t>"</a:t>
            </a:r>
          </a:p>
          <a:p>
            <a:pPr marL="0" indent="0">
              <a:buFont typeface="Wingdings" pitchFamily="2" charset="2"/>
              <a:buNone/>
              <a:defRPr/>
            </a:pPr>
            <a:r>
              <a:rPr lang="en-US" altLang="zh-CN" sz="1800" dirty="0" smtClean="0">
                <a:solidFill>
                  <a:srgbClr val="FF0000"/>
                </a:solidFill>
              </a:rPr>
              <a:t>            </a:t>
            </a:r>
            <a:r>
              <a:rPr lang="en-US" altLang="zh-CN" sz="1800" dirty="0" err="1" smtClean="0">
                <a:solidFill>
                  <a:srgbClr val="FF0000"/>
                </a:solidFill>
              </a:rPr>
              <a:t>android:label</a:t>
            </a:r>
            <a:r>
              <a:rPr lang="en-US" altLang="zh-CN" sz="1800" dirty="0" smtClean="0">
                <a:solidFill>
                  <a:srgbClr val="FF0000"/>
                </a:solidFill>
              </a:rPr>
              <a:t>=</a:t>
            </a:r>
            <a:r>
              <a:rPr lang="en-US" altLang="zh-CN" sz="1800" i="1" dirty="0" smtClean="0">
                <a:solidFill>
                  <a:srgbClr val="FF0000"/>
                </a:solidFill>
              </a:rPr>
              <a:t>"@string/</a:t>
            </a:r>
            <a:r>
              <a:rPr lang="en-US" altLang="zh-CN" sz="1800" i="1" dirty="0" err="1" smtClean="0">
                <a:solidFill>
                  <a:srgbClr val="FF0000"/>
                </a:solidFill>
              </a:rPr>
              <a:t>app_name</a:t>
            </a:r>
            <a:r>
              <a:rPr lang="en-US" altLang="zh-CN" sz="1800" i="1" dirty="0" smtClean="0">
                <a:solidFill>
                  <a:srgbClr val="FF0000"/>
                </a:solidFill>
              </a:rPr>
              <a:t>" </a:t>
            </a:r>
            <a:r>
              <a:rPr lang="en-US" altLang="zh-CN" sz="1800" i="1" dirty="0" smtClean="0"/>
              <a:t>&gt;</a:t>
            </a:r>
          </a:p>
          <a:p>
            <a:pPr marL="0" indent="0">
              <a:buFont typeface="Wingdings" pitchFamily="2" charset="2"/>
              <a:buNone/>
              <a:defRPr/>
            </a:pPr>
            <a:r>
              <a:rPr lang="en-US" altLang="zh-CN" sz="1800" dirty="0" smtClean="0"/>
              <a:t>            &lt;intent-filter&gt;</a:t>
            </a:r>
          </a:p>
          <a:p>
            <a:pPr marL="0" indent="0">
              <a:buFont typeface="Wingdings" pitchFamily="2" charset="2"/>
              <a:buNone/>
              <a:defRPr/>
            </a:pPr>
            <a:r>
              <a:rPr lang="en-US" altLang="zh-CN" sz="1800" dirty="0" smtClean="0"/>
              <a:t>                &lt;action </a:t>
            </a:r>
            <a:r>
              <a:rPr lang="en-US" altLang="zh-CN" sz="1800" dirty="0" err="1" smtClean="0"/>
              <a:t>android:name</a:t>
            </a:r>
            <a:r>
              <a:rPr lang="en-US" altLang="zh-CN" sz="1800" dirty="0" smtClean="0"/>
              <a:t>=</a:t>
            </a:r>
            <a:r>
              <a:rPr lang="en-US" altLang="zh-CN" sz="1800" i="1" dirty="0" smtClean="0"/>
              <a:t>"</a:t>
            </a:r>
            <a:r>
              <a:rPr lang="en-US" altLang="zh-CN" sz="1800" i="1" dirty="0" err="1" smtClean="0"/>
              <a:t>android.intent.action.MAIN</a:t>
            </a:r>
            <a:r>
              <a:rPr lang="en-US" altLang="zh-CN" sz="1800" i="1" dirty="0" smtClean="0"/>
              <a:t>" /&gt;</a:t>
            </a:r>
          </a:p>
          <a:p>
            <a:pPr marL="0" indent="0">
              <a:buFont typeface="Wingdings" pitchFamily="2" charset="2"/>
              <a:buNone/>
              <a:defRPr/>
            </a:pPr>
            <a:r>
              <a:rPr lang="en-US" altLang="zh-CN" sz="1800" dirty="0" smtClean="0"/>
              <a:t>                &lt;category </a:t>
            </a:r>
            <a:r>
              <a:rPr lang="en-US" altLang="zh-CN" sz="1800" dirty="0" err="1" smtClean="0"/>
              <a:t>android:name</a:t>
            </a:r>
            <a:r>
              <a:rPr lang="en-US" altLang="zh-CN" sz="1800" dirty="0" smtClean="0"/>
              <a:t>=</a:t>
            </a:r>
            <a:r>
              <a:rPr lang="en-US" altLang="zh-CN" sz="1800" i="1" dirty="0" smtClean="0"/>
              <a:t>"</a:t>
            </a:r>
            <a:r>
              <a:rPr lang="en-US" altLang="zh-CN" sz="1800" i="1" dirty="0" err="1" smtClean="0"/>
              <a:t>android.intent.category.LAUNCHER</a:t>
            </a:r>
            <a:r>
              <a:rPr lang="en-US" altLang="zh-CN" sz="1800" i="1" dirty="0" smtClean="0"/>
              <a:t>" /&gt;</a:t>
            </a:r>
          </a:p>
          <a:p>
            <a:pPr marL="0" indent="0">
              <a:buFont typeface="Wingdings" pitchFamily="2" charset="2"/>
              <a:buNone/>
              <a:defRPr/>
            </a:pPr>
            <a:r>
              <a:rPr lang="en-US" altLang="zh-CN" sz="1800" dirty="0" smtClean="0"/>
              <a:t>            &lt;/intent-filter&gt;</a:t>
            </a:r>
          </a:p>
          <a:p>
            <a:pPr marL="0" indent="0">
              <a:buFont typeface="Wingdings" pitchFamily="2" charset="2"/>
              <a:buNone/>
              <a:defRPr/>
            </a:pPr>
            <a:r>
              <a:rPr lang="en-US" altLang="zh-CN" sz="1800" dirty="0" smtClean="0"/>
              <a:t>        &lt;/activity&gt;</a:t>
            </a:r>
            <a:endParaRPr lang="zh-CN" altLang="en-US" dirty="0"/>
          </a:p>
        </p:txBody>
      </p:sp>
      <p:sp>
        <p:nvSpPr>
          <p:cNvPr id="19460"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BFFE843-67BE-4C93-89C7-8606580ACB81}" type="slidenum">
              <a:rPr lang="zh-CN" altLang="en-US" smtClean="0"/>
              <a:pPr eaLnBrk="1" hangingPunct="1"/>
              <a:t>4</a:t>
            </a:fld>
            <a:endParaRPr lang="en-US" altLang="zh-CN" smtClean="0"/>
          </a:p>
        </p:txBody>
      </p:sp>
      <p:sp>
        <p:nvSpPr>
          <p:cNvPr id="19461"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sp>
        <p:nvSpPr>
          <p:cNvPr id="20483" name="内容占位符 2"/>
          <p:cNvSpPr>
            <a:spLocks noGrp="1"/>
          </p:cNvSpPr>
          <p:nvPr>
            <p:ph idx="1"/>
          </p:nvPr>
        </p:nvSpPr>
        <p:spPr/>
        <p:txBody>
          <a:bodyPr/>
          <a:lstStyle/>
          <a:p>
            <a:r>
              <a:rPr lang="zh-CN" altLang="en-US" smtClean="0"/>
              <a:t>活动（</a:t>
            </a:r>
            <a:r>
              <a:rPr lang="en-US" altLang="zh-CN" smtClean="0"/>
              <a:t>Activity</a:t>
            </a:r>
            <a:r>
              <a:rPr lang="zh-CN" altLang="en-US" smtClean="0"/>
              <a:t>）</a:t>
            </a:r>
            <a:endParaRPr lang="en-US" altLang="zh-CN" smtClean="0"/>
          </a:p>
          <a:p>
            <a:pPr lvl="1"/>
            <a:r>
              <a:rPr lang="zh-CN" altLang="en-US" smtClean="0"/>
              <a:t>最基本的</a:t>
            </a:r>
            <a:r>
              <a:rPr lang="en-US" altLang="zh-CN" smtClean="0"/>
              <a:t>Android</a:t>
            </a:r>
            <a:r>
              <a:rPr lang="zh-CN" altLang="en-US" smtClean="0"/>
              <a:t>应用程序组件；</a:t>
            </a:r>
            <a:endParaRPr lang="en-US" altLang="zh-CN" smtClean="0"/>
          </a:p>
          <a:p>
            <a:pPr lvl="1"/>
            <a:r>
              <a:rPr lang="zh-CN" altLang="en-US" smtClean="0"/>
              <a:t>应用程序中，一个活动通常就是一个单独的屏幕；</a:t>
            </a:r>
            <a:endParaRPr lang="en-US" altLang="zh-CN" smtClean="0"/>
          </a:p>
          <a:p>
            <a:pPr lvl="1"/>
            <a:r>
              <a:rPr lang="zh-CN" altLang="en-US" smtClean="0"/>
              <a:t>大多数的应用是由多屏幕显示组成；</a:t>
            </a:r>
            <a:endParaRPr lang="en-US" altLang="zh-CN" smtClean="0"/>
          </a:p>
          <a:p>
            <a:pPr lvl="1"/>
            <a:r>
              <a:rPr lang="zh-CN" altLang="en-US" smtClean="0"/>
              <a:t>当打开一个新的屏幕时，之前一个屏幕会被置为暂停状态并且压入历史堆栈中。</a:t>
            </a:r>
          </a:p>
        </p:txBody>
      </p:sp>
      <p:sp>
        <p:nvSpPr>
          <p:cNvPr id="20484" name="灯片编号占位符 3"/>
          <p:cNvSpPr>
            <a:spLocks noGrp="1"/>
          </p:cNvSpPr>
          <p:nvPr>
            <p:ph type="sldNum"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7A9EBBD-1328-4EE5-A556-3A7D3D5CEB89}" type="slidenum">
              <a:rPr lang="zh-CN" altLang="en-US" smtClean="0"/>
              <a:pPr eaLnBrk="1" hangingPunct="1"/>
              <a:t>5</a:t>
            </a:fld>
            <a:endParaRPr lang="en-US" altLang="zh-CN" smtClean="0"/>
          </a:p>
        </p:txBody>
      </p:sp>
      <p:sp>
        <p:nvSpPr>
          <p:cNvPr id="20485" name="页脚占位符 4"/>
          <p:cNvSpPr>
            <a:spLocks noGrp="1"/>
          </p:cNvSpPr>
          <p:nvPr>
            <p:ph type="ftr"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mtClean="0"/>
              <a:t>智能移动开发</a:t>
            </a:r>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生命周期</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026" name="Picture 2" descr="http://developer.android.com/images/training/basics/basic-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276872"/>
            <a:ext cx="8567821" cy="38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948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dirty="0"/>
              <a:t>Create a New Instance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2050" name="Picture 2" descr="http://developer.android.com/images/training/basics/basic-lifecycle-cre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31953"/>
            <a:ext cx="8712968" cy="3918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7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dirty="0"/>
              <a:t>Pausing and Resuming an Activity</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3074" name="Picture 2" descr="http://developer.android.com/images/training/basics/basic-lifecycle-pau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8330716" cy="385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9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dirty="0"/>
              <a:t>Stopping and Restarting an Activity</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4098" name="Picture 2" descr="http://developer.android.com/images/training/basics/basic-lifecycle-st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330716" cy="385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104880"/>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8533</TotalTime>
  <Words>1269</Words>
  <Application>Microsoft Office PowerPoint</Application>
  <PresentationFormat>全屏显示(4:3)</PresentationFormat>
  <Paragraphs>222</Paragraphs>
  <Slides>31</Slides>
  <Notes>2</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Network</vt:lpstr>
      <vt:lpstr>智能移动开发</vt:lpstr>
      <vt:lpstr>本章内容</vt:lpstr>
      <vt:lpstr>Android 的应用程序构成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HelloAndroid</vt:lpstr>
      <vt:lpstr>PowerPoint 演示文稿</vt:lpstr>
      <vt:lpstr>PowerPoint 演示文稿</vt:lpstr>
      <vt:lpstr>PowerPoint 演示文稿</vt:lpstr>
      <vt:lpstr>PowerPoint 演示文稿</vt:lpstr>
      <vt:lpstr>PowerPoint 演示文稿</vt:lpstr>
      <vt:lpstr>PowerPoint 演示文稿</vt:lpstr>
      <vt:lpstr>Android的相关文件类型</vt:lpstr>
      <vt:lpstr>PowerPoint 演示文稿</vt:lpstr>
      <vt:lpstr>PowerPoint 演示文稿</vt:lpstr>
      <vt:lpstr>PowerPoint 演示文稿</vt:lpstr>
      <vt:lpstr>PowerPoint 演示文稿</vt:lpstr>
      <vt:lpstr>Android模拟器</vt:lpstr>
      <vt:lpstr>PowerPoint 演示文稿</vt:lpstr>
    </vt:vector>
  </TitlesOfParts>
  <Company>iip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c:creator>
  <cp:lastModifiedBy>师文轩</cp:lastModifiedBy>
  <cp:revision>922</cp:revision>
  <dcterms:created xsi:type="dcterms:W3CDTF">2009-04-20T08:00:20Z</dcterms:created>
  <dcterms:modified xsi:type="dcterms:W3CDTF">2013-08-25T05:14:39Z</dcterms:modified>
</cp:coreProperties>
</file>