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7"/>
  </p:notesMasterIdLst>
  <p:handoutMasterIdLst>
    <p:handoutMasterId r:id="rId58"/>
  </p:handoutMasterIdLst>
  <p:sldIdLst>
    <p:sldId id="256" r:id="rId2"/>
    <p:sldId id="298" r:id="rId3"/>
    <p:sldId id="299" r:id="rId4"/>
    <p:sldId id="304" r:id="rId5"/>
    <p:sldId id="300" r:id="rId6"/>
    <p:sldId id="301" r:id="rId7"/>
    <p:sldId id="302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258" r:id="rId26"/>
    <p:sldId id="266" r:id="rId27"/>
    <p:sldId id="267" r:id="rId28"/>
    <p:sldId id="268" r:id="rId29"/>
    <p:sldId id="269" r:id="rId30"/>
    <p:sldId id="270" r:id="rId31"/>
    <p:sldId id="273" r:id="rId32"/>
    <p:sldId id="272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97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3" r:id="rId51"/>
    <p:sldId id="291" r:id="rId52"/>
    <p:sldId id="292" r:id="rId53"/>
    <p:sldId id="294" r:id="rId54"/>
    <p:sldId id="295" r:id="rId55"/>
    <p:sldId id="296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006600"/>
    <a:srgbClr val="00CC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8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7827935-4149-4985-BF11-31B132AC8B84}" type="datetimeFigureOut">
              <a:rPr lang="zh-CN" altLang="en-US"/>
              <a:pPr>
                <a:defRPr/>
              </a:pPr>
              <a:t>2013/11/27</a:t>
            </a:fld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32A620E-559D-4C80-851C-024B11054B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0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17456A6-1CEC-44F0-A3FE-08CD838136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571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0197060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1538"/>
            <a:ext cx="133191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0"/>
          <p:cNvSpPr>
            <a:spLocks noChangeShapeType="1"/>
          </p:cNvSpPr>
          <p:nvPr/>
        </p:nvSpPr>
        <p:spPr bwMode="auto">
          <a:xfrm>
            <a:off x="468313" y="616585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4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722313"/>
          </a:xfrm>
          <a:prstGeom prst="rect">
            <a:avLst/>
          </a:prstGeom>
        </p:spPr>
        <p:txBody>
          <a:bodyPr/>
          <a:lstStyle>
            <a:lvl1pPr algn="ctr">
              <a:defRPr smtClean="0">
                <a:solidFill>
                  <a:srgbClr val="0066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6214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8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7235825" y="142875"/>
            <a:ext cx="0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48" descr="100757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42875"/>
            <a:ext cx="183515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39437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EC8BB-716F-4B2C-8E1C-C382F35F9B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94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0"/>
            <a:ext cx="69850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C951C-67AF-4300-A058-8CF2A8A470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830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F0920-2C6C-47A7-A1F1-DE7035BD6E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01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841D-0644-4EC2-AA04-0B1AA16BFC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0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0"/>
            <a:ext cx="640824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7AC41-310E-414D-B744-4A70613270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11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FACC0-B3F3-4CE0-B87D-F4D5A084EE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30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0"/>
            <a:ext cx="69850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C6B49-5F75-4233-82A1-44B0CD866C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8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2E6D8-D42D-4CA3-9FBF-6F7C553830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91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0"/>
            <a:ext cx="69850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1C528-6873-4FB4-A3C5-CC7481BC52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28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3E0AB-602D-4F13-BF2E-383D7524B5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72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F9D88-1023-43F6-A770-7FADE0636C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0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00197060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1538"/>
            <a:ext cx="133191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Line 40"/>
          <p:cNvSpPr>
            <a:spLocks noChangeShapeType="1"/>
          </p:cNvSpPr>
          <p:nvPr/>
        </p:nvSpPr>
        <p:spPr bwMode="auto">
          <a:xfrm>
            <a:off x="468313" y="616585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65D04515-2405-4920-AA62-8980CF4641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74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"/>
          <p:cNvSpPr>
            <a:spLocks noChangeShapeType="1"/>
          </p:cNvSpPr>
          <p:nvPr userDrawn="1"/>
        </p:nvSpPr>
        <p:spPr bwMode="auto">
          <a:xfrm>
            <a:off x="7235825" y="142875"/>
            <a:ext cx="0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0"/>
            <a:ext cx="64087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3" name="Picture 48" descr="100757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42875"/>
            <a:ext cx="183515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692150" indent="-34766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黑体" pitchFamily="2" charset="-122"/>
        </a:defRPr>
      </a:lvl2pPr>
      <a:lvl3pPr marL="987425" indent="-293688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200" b="1">
          <a:solidFill>
            <a:schemeClr val="tx1"/>
          </a:solidFill>
          <a:latin typeface="+mn-lt"/>
          <a:ea typeface="黑体" pitchFamily="2" charset="-122"/>
        </a:defRPr>
      </a:lvl3pPr>
      <a:lvl4pPr marL="1281113" indent="-2921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1598613" indent="-3159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055813" indent="-3159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513013" indent="-3159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2970213" indent="-3159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427413" indent="-3159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devices/emulator.html" TargetMode="External"/><Relationship Id="rId2" Type="http://schemas.openxmlformats.org/officeDocument/2006/relationships/hyperlink" Target="http://developer.android.com/tools/help/android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eveloper.android.com/tools/help/adb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LinearLayout.html" TargetMode="External"/><Relationship Id="rId2" Type="http://schemas.openxmlformats.org/officeDocument/2006/relationships/hyperlink" Target="http://developer.android.com/reference/android/widget/EditText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EditText.html" TargetMode="External"/><Relationship Id="rId2" Type="http://schemas.openxmlformats.org/officeDocument/2006/relationships/hyperlink" Target="http://developer.android.com/reference/android/widget/Button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Button.html" TargetMode="External"/><Relationship Id="rId2" Type="http://schemas.openxmlformats.org/officeDocument/2006/relationships/hyperlink" Target="http://developer.android.com/reference/android/view/View.html#attr_android:onClic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developer.android.com/reference/android/view/View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EditText.html" TargetMode="External"/><Relationship Id="rId2" Type="http://schemas.openxmlformats.org/officeDocument/2006/relationships/hyperlink" Target="http://developer.android.com/reference/android/app/Activity.html#findViewById(int)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://developer.android.com/guide/topics/manifest/activity-element.html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://developer.android.com/reference/android/app/Activity.html#onCreate(android.os.Bundle)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TextView.html#setText(char[], int, int)" TargetMode="External"/><Relationship Id="rId2" Type="http://schemas.openxmlformats.org/officeDocument/2006/relationships/hyperlink" Target="http://developer.android.com/reference/android/widget/TextView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eveloper.android.com/reference/android/app/Activity.html#setContentView(android.view.View)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://developer.android.com/reference/android/app/Activity.html#onCreate(android.os.Bundle)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Training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Building Your First App</a:t>
            </a:r>
          </a:p>
          <a:p>
            <a:r>
              <a:rPr lang="en-US" altLang="zh-CN" sz="2000" dirty="0">
                <a:solidFill>
                  <a:srgbClr val="7030A0"/>
                </a:solidFill>
              </a:rPr>
              <a:t>http://developer.android.com/training/index.html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92275" y="6289675"/>
            <a:ext cx="69834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隶书" pitchFamily="49" charset="-122"/>
                <a:ea typeface="隶书" pitchFamily="49" charset="-122"/>
              </a:rPr>
              <a:t>师文轩，</a:t>
            </a:r>
            <a:r>
              <a:rPr lang="en-US" altLang="zh-CN" sz="2200">
                <a:latin typeface="隶书" pitchFamily="49" charset="-122"/>
                <a:ea typeface="隶书" pitchFamily="49" charset="-122"/>
              </a:rPr>
              <a:t>13920561100</a:t>
            </a:r>
            <a:r>
              <a:rPr lang="zh-CN" altLang="en-US" sz="220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200">
                <a:latin typeface="隶书" pitchFamily="49" charset="-122"/>
                <a:ea typeface="隶书" pitchFamily="49" charset="-122"/>
              </a:rPr>
              <a:t>shiwenxuan2003@hotmail.com</a:t>
            </a:r>
            <a:endParaRPr lang="zh-CN" altLang="en-US" sz="220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Let me make it </a:t>
            </a:r>
            <a:r>
              <a:rPr lang="en-US" altLang="zh-CN" dirty="0" smtClean="0"/>
              <a:t>mine</a:t>
            </a:r>
          </a:p>
          <a:p>
            <a:pPr lvl="2"/>
            <a:r>
              <a:rPr lang="en-US" altLang="zh-CN" b="0" dirty="0"/>
              <a:t>People love to add personal touches because it helps them feel at home and in control.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Provide </a:t>
            </a:r>
            <a:r>
              <a:rPr lang="en-US" altLang="zh-CN" b="0" dirty="0"/>
              <a:t>sensible, beautiful defaults, but also consider fun, optional customizations that don't hinder primary tasks.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3074" name="Picture 2" descr="c:\users\apple\appdata\roaming\360se6\USERDA~1\Temp\PRINCI~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65104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71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Get to know </a:t>
            </a:r>
            <a:r>
              <a:rPr lang="en-US" altLang="zh-CN" dirty="0" smtClean="0"/>
              <a:t>me</a:t>
            </a:r>
          </a:p>
          <a:p>
            <a:pPr lvl="2"/>
            <a:r>
              <a:rPr lang="en-US" altLang="zh-CN" b="0" dirty="0"/>
              <a:t>Learn peoples' preferences over time.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Rather </a:t>
            </a:r>
            <a:r>
              <a:rPr lang="en-US" altLang="zh-CN" b="0" dirty="0"/>
              <a:t>than asking them to make the same choices over and over, place previous choices within easy reach.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4098" name="Picture 2" descr="c:\users\apple\appdata\roaming\360se6\USERDA~1\Temp\PRINCI~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37112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97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Simplify My </a:t>
            </a:r>
            <a:r>
              <a:rPr lang="en-US" altLang="zh-CN" dirty="0" smtClean="0"/>
              <a:t>Life</a:t>
            </a:r>
          </a:p>
          <a:p>
            <a:pPr lvl="1"/>
            <a:r>
              <a:rPr lang="en-US" altLang="zh-CN" dirty="0"/>
              <a:t>Keep it </a:t>
            </a:r>
            <a:r>
              <a:rPr lang="en-US" altLang="zh-CN" dirty="0" smtClean="0"/>
              <a:t>brief</a:t>
            </a:r>
          </a:p>
          <a:p>
            <a:pPr lvl="2"/>
            <a:r>
              <a:rPr lang="en-US" altLang="zh-CN" b="0" dirty="0"/>
              <a:t>Use short phrases with simple words.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People </a:t>
            </a:r>
            <a:r>
              <a:rPr lang="en-US" altLang="zh-CN" b="0" dirty="0"/>
              <a:t>are likely to skip sentences if they're long.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5122" name="Picture 2" descr="c:\users\apple\appdata\roaming\360se6\USERDA~1\Temp\PR1281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21088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2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Pictures are faster than </a:t>
            </a:r>
            <a:r>
              <a:rPr lang="en-US" altLang="zh-CN" dirty="0" smtClean="0"/>
              <a:t>words</a:t>
            </a:r>
          </a:p>
          <a:p>
            <a:pPr lvl="2"/>
            <a:r>
              <a:rPr lang="en-US" altLang="zh-CN" b="0" dirty="0"/>
              <a:t>Consider using pictures to explain ideas.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They </a:t>
            </a:r>
            <a:r>
              <a:rPr lang="en-US" altLang="zh-CN" b="0" dirty="0"/>
              <a:t>get people's attention and can be much more efficient than words.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6146" name="Picture 2" descr="c:\users\apple\appdata\roaming\360se6\USERDA~1\Temp\PR37B2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90874"/>
            <a:ext cx="32385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3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Decide for me but let me have the final </a:t>
            </a:r>
            <a:r>
              <a:rPr lang="en-US" altLang="zh-CN" dirty="0" smtClean="0"/>
              <a:t>say</a:t>
            </a:r>
          </a:p>
          <a:p>
            <a:pPr lvl="2"/>
            <a:r>
              <a:rPr lang="en-US" altLang="zh-CN" b="0" dirty="0"/>
              <a:t>Take your best guess and act rather than asking first.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Too </a:t>
            </a:r>
            <a:r>
              <a:rPr lang="en-US" altLang="zh-CN" b="0" dirty="0"/>
              <a:t>many choices and decisions make people unhappy.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Just </a:t>
            </a:r>
            <a:r>
              <a:rPr lang="en-US" altLang="zh-CN" b="0" dirty="0"/>
              <a:t>in case you get it wrong, allow for 'undo'.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7170" name="Picture 2" descr="c:\users\apple\appdata\roaming\360se6\USERDA~1\Temp\PR1587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83470"/>
            <a:ext cx="32385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44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Only show what I need when I need </a:t>
            </a:r>
            <a:r>
              <a:rPr lang="en-US" altLang="zh-CN" dirty="0" smtClean="0"/>
              <a:t>it</a:t>
            </a:r>
          </a:p>
          <a:p>
            <a:pPr lvl="2"/>
            <a:r>
              <a:rPr lang="en-US" altLang="zh-CN" b="0" dirty="0"/>
              <a:t>People get overwhelmed when they see too much at once.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Break </a:t>
            </a:r>
            <a:r>
              <a:rPr lang="en-US" altLang="zh-CN" b="0" dirty="0"/>
              <a:t>tasks and information into small, digestible chunks.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Hide </a:t>
            </a:r>
            <a:r>
              <a:rPr lang="en-US" altLang="zh-CN" b="0" dirty="0"/>
              <a:t>options that aren't essential at the moment, and teach people as they go.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8194" name="Picture 2" descr="c:\users\apple\appdata\roaming\360se6\USERDA~1\Temp\PRD92A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80346"/>
            <a:ext cx="3238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21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I should always know where I </a:t>
            </a:r>
            <a:r>
              <a:rPr lang="en-US" altLang="zh-CN" dirty="0" smtClean="0"/>
              <a:t>am</a:t>
            </a:r>
          </a:p>
          <a:p>
            <a:pPr lvl="2"/>
            <a:r>
              <a:rPr lang="en-US" altLang="zh-CN" b="0" dirty="0"/>
              <a:t>Give people confidence that they know their way around</a:t>
            </a:r>
            <a:r>
              <a:rPr lang="en-US" altLang="zh-CN" b="0" dirty="0" smtClean="0"/>
              <a:t>.</a:t>
            </a:r>
          </a:p>
          <a:p>
            <a:pPr lvl="2"/>
            <a:r>
              <a:rPr lang="en-US" altLang="zh-CN" b="0" dirty="0" smtClean="0"/>
              <a:t>Make </a:t>
            </a:r>
            <a:r>
              <a:rPr lang="en-US" altLang="zh-CN" b="0" dirty="0"/>
              <a:t>places in your app look distinct and use transitions to show relationships among screens.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Provide </a:t>
            </a:r>
            <a:r>
              <a:rPr lang="en-US" altLang="zh-CN" b="0" dirty="0"/>
              <a:t>feedback on tasks in progress.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9218" name="Picture 2" descr="c:\users\apple\appdata\roaming\360se6\USERDA~1\Temp\PR8BE9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256" y="4581128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4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Never lose my </a:t>
            </a:r>
            <a:r>
              <a:rPr lang="en-US" altLang="zh-CN" dirty="0" smtClean="0"/>
              <a:t>stuff</a:t>
            </a:r>
          </a:p>
          <a:p>
            <a:pPr lvl="2"/>
            <a:r>
              <a:rPr lang="en-US" altLang="zh-CN" b="0" dirty="0"/>
              <a:t>Save what people took time to create and let them access it from anywhere.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Remember </a:t>
            </a:r>
            <a:r>
              <a:rPr lang="en-US" altLang="zh-CN" b="0" dirty="0"/>
              <a:t>settings, personal touches, and creations across phones, tablets, and computers.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It </a:t>
            </a:r>
            <a:r>
              <a:rPr lang="en-US" altLang="zh-CN" b="0" dirty="0"/>
              <a:t>makes upgrading the easiest thing in the world.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0242" name="Picture 2" descr="c:\users\apple\appdata\roaming\360se6\USERDA~1\Temp\PR4697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97152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10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If it looks the same, it should act the </a:t>
            </a:r>
            <a:r>
              <a:rPr lang="en-US" altLang="zh-CN" dirty="0" smtClean="0"/>
              <a:t>same</a:t>
            </a:r>
          </a:p>
          <a:p>
            <a:pPr lvl="2"/>
            <a:r>
              <a:rPr lang="en-US" altLang="zh-CN" b="0" dirty="0"/>
              <a:t>Help people discern functional differences by making them visually distinct rather than subtle.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Avoid </a:t>
            </a:r>
            <a:r>
              <a:rPr lang="en-US" altLang="zh-CN" b="0" dirty="0"/>
              <a:t>modes, which are places that look similar but act differently on the same input.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1266" name="Picture 2" descr="c:\users\apple\appdata\roaming\360se6\USERDA~1\Temp\PR024A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541" y="4365104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35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Only interrupt me if it's </a:t>
            </a:r>
            <a:r>
              <a:rPr lang="en-US" altLang="zh-CN" dirty="0" smtClean="0"/>
              <a:t>important</a:t>
            </a:r>
          </a:p>
          <a:p>
            <a:pPr lvl="2"/>
            <a:r>
              <a:rPr lang="en-US" altLang="zh-CN" b="0" dirty="0"/>
              <a:t>Like a good personal assistant, shield people from unimportant minutiae.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People </a:t>
            </a:r>
            <a:r>
              <a:rPr lang="en-US" altLang="zh-CN" b="0" dirty="0"/>
              <a:t>want to stay focused, and unless it's critical and time-sensitive, an interruption can be taxing and frustrating.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2290" name="Picture 2" descr="c:\users\apple\appdata\roaming\360se6\USERDA~1\Temp\PRDF30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81128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45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27841D-0644-4EC2-AA04-0B1AA16BFC7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026" name="Picture 2" descr="c:\users\apple\appdata\roaming\360se6\USERDA~1\Temp\DEVELO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0"/>
            <a:ext cx="42839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458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Me </a:t>
            </a:r>
            <a:r>
              <a:rPr lang="en-US" altLang="zh-CN" dirty="0" smtClean="0"/>
              <a:t>Amazing</a:t>
            </a:r>
          </a:p>
          <a:p>
            <a:pPr lvl="1"/>
            <a:r>
              <a:rPr lang="en-US" altLang="zh-CN" dirty="0"/>
              <a:t>Give me tricks that work </a:t>
            </a:r>
            <a:r>
              <a:rPr lang="en-US" altLang="zh-CN" dirty="0" smtClean="0"/>
              <a:t>everywhere</a:t>
            </a:r>
          </a:p>
          <a:p>
            <a:pPr lvl="2"/>
            <a:r>
              <a:rPr lang="en-US" altLang="zh-CN" b="0" dirty="0"/>
              <a:t>People feel great when they figure things out for themselves.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Make </a:t>
            </a:r>
            <a:r>
              <a:rPr lang="en-US" altLang="zh-CN" b="0" dirty="0"/>
              <a:t>your app easier to learn by leveraging visual patterns and muscle memory from other Android apps.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For </a:t>
            </a:r>
            <a:r>
              <a:rPr lang="en-US" altLang="zh-CN" b="0" dirty="0"/>
              <a:t>example, the swipe gesture may be a good navigational shortcut.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3314" name="Picture 2" descr="c:\users\apple\appdata\roaming\360se6\USERDA~1\Temp\PR0FA5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238749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6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It's not my </a:t>
            </a:r>
            <a:r>
              <a:rPr lang="en-US" altLang="zh-CN" dirty="0" smtClean="0"/>
              <a:t>fault</a:t>
            </a:r>
          </a:p>
          <a:p>
            <a:pPr lvl="2"/>
            <a:r>
              <a:rPr lang="en-US" altLang="zh-CN" b="0" dirty="0"/>
              <a:t>Be gentle in how you prompt people to make corrections.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They </a:t>
            </a:r>
            <a:r>
              <a:rPr lang="en-US" altLang="zh-CN" b="0" dirty="0"/>
              <a:t>want to feel smart when they use your app.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If </a:t>
            </a:r>
            <a:r>
              <a:rPr lang="en-US" altLang="zh-CN" b="0" dirty="0"/>
              <a:t>something goes wrong, give clear recovery instructions but spare them the technical details.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If </a:t>
            </a:r>
            <a:r>
              <a:rPr lang="en-US" altLang="zh-CN" b="0" dirty="0"/>
              <a:t>you can fix it behind the scenes, even better.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4338" name="Picture 2" descr="c:\users\apple\appdata\roaming\360se6\USERDA~1\Temp\PRDB75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85184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82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Sprinkle </a:t>
            </a:r>
            <a:r>
              <a:rPr lang="en-US" altLang="zh-CN" dirty="0" smtClean="0"/>
              <a:t>encouragement</a:t>
            </a:r>
          </a:p>
          <a:p>
            <a:pPr lvl="2"/>
            <a:r>
              <a:rPr lang="en-US" altLang="zh-CN" b="0" dirty="0"/>
              <a:t>Break complex tasks into smaller steps that can be easily accomplished.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Give </a:t>
            </a:r>
            <a:r>
              <a:rPr lang="en-US" altLang="zh-CN" b="0" dirty="0"/>
              <a:t>feedback on actions, even if it's just a subtle glow.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5362" name="Picture 2" descr="c:\users\apple\appdata\roaming\360se6\USERDA~1\Temp\PR018C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07" y="4293096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75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Do the heavy lifting for </a:t>
            </a:r>
            <a:r>
              <a:rPr lang="en-US" altLang="zh-CN" dirty="0" smtClean="0"/>
              <a:t>me</a:t>
            </a:r>
          </a:p>
          <a:p>
            <a:pPr lvl="2"/>
            <a:r>
              <a:rPr lang="en-US" altLang="zh-CN" b="0" dirty="0"/>
              <a:t>Make novices feel like experts by enabling them to do things they never thought they could.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For </a:t>
            </a:r>
            <a:r>
              <a:rPr lang="en-US" altLang="zh-CN" b="0" dirty="0"/>
              <a:t>example, shortcuts that combine multiple photo effects can make amateur photographs look amazing in only a few steps.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6386" name="Picture 2" descr="c:\users\apple\appdata\roaming\360se6\USERDA~1\Temp\PR1C20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01" y="4581128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633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Make important things </a:t>
            </a:r>
            <a:r>
              <a:rPr lang="en-US" altLang="zh-CN" dirty="0" smtClean="0"/>
              <a:t>fast</a:t>
            </a:r>
          </a:p>
          <a:p>
            <a:pPr lvl="2"/>
            <a:r>
              <a:rPr lang="en-US" altLang="zh-CN" b="0" dirty="0"/>
              <a:t>Not all actions are equal.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Decide </a:t>
            </a:r>
            <a:r>
              <a:rPr lang="en-US" altLang="zh-CN" b="0" dirty="0"/>
              <a:t>what's most important in your app and make it easy to find and fast to use, like the shutter button in a camera, or the pause button in a music player.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7410" name="Picture 2" descr="c:\users\apple\appdata\roaming\360se6\USERDA~1\Temp\PR536A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04" y="4365104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529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Building Your First App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18" y="3789040"/>
            <a:ext cx="68103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921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Prepare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1" y="2012851"/>
            <a:ext cx="6703754" cy="9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e:\users\文轩\appdata\roaming\360se6\USERDA~1\Temp\SDK_MA~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541" y="3356992"/>
            <a:ext cx="4211358" cy="31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an Android </a:t>
            </a:r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 </a:t>
            </a:r>
            <a:r>
              <a:rPr lang="en-US" altLang="zh-CN" dirty="0"/>
              <a:t>a Project with Eclipse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0242" name="Picture 2" descr="e:\users\文轩\appdata\roaming\360se6\USERDA~1\Temp\ADT-FI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4000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a Project with Command Line Tools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45148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5372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3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Your 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66" y="2381993"/>
            <a:ext cx="78962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49" y="3058269"/>
            <a:ext cx="81819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49" y="3725019"/>
            <a:ext cx="83153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Essential command line </a:t>
            </a:r>
            <a:r>
              <a:rPr lang="en-US" altLang="zh-CN" dirty="0" smtClean="0"/>
              <a:t>tools</a:t>
            </a:r>
          </a:p>
          <a:p>
            <a:pPr lvl="1"/>
            <a:r>
              <a:rPr lang="en-US" altLang="zh-CN" dirty="0" smtClean="0">
                <a:hlinkClick r:id="rId2"/>
              </a:rPr>
              <a:t>Android</a:t>
            </a:r>
            <a:r>
              <a:rPr lang="en-US" altLang="zh-CN" dirty="0" smtClean="0"/>
              <a:t>: Create </a:t>
            </a:r>
            <a:r>
              <a:rPr lang="en-US" altLang="zh-CN" dirty="0"/>
              <a:t>and update Android projects and create, move, and delete AVDs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hlinkClick r:id="rId3"/>
              </a:rPr>
              <a:t>Android Emulator</a:t>
            </a:r>
            <a:r>
              <a:rPr lang="en-US" altLang="zh-CN" dirty="0" smtClean="0"/>
              <a:t>: Run </a:t>
            </a:r>
            <a:r>
              <a:rPr lang="en-US" altLang="zh-CN" dirty="0"/>
              <a:t>your Android applications on an emulated </a:t>
            </a:r>
            <a:r>
              <a:rPr lang="en-US" altLang="zh-CN" dirty="0" smtClean="0"/>
              <a:t>Android </a:t>
            </a:r>
            <a:r>
              <a:rPr lang="en-US" altLang="zh-CN" dirty="0"/>
              <a:t>platform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hlinkClick r:id="rId4"/>
              </a:rPr>
              <a:t>Android </a:t>
            </a:r>
            <a:r>
              <a:rPr lang="en-US" altLang="zh-CN" dirty="0">
                <a:hlinkClick r:id="rId4"/>
              </a:rPr>
              <a:t>Debug </a:t>
            </a:r>
            <a:r>
              <a:rPr lang="en-US" altLang="zh-CN" dirty="0" smtClean="0">
                <a:hlinkClick r:id="rId4"/>
              </a:rPr>
              <a:t>Bridge</a:t>
            </a:r>
            <a:r>
              <a:rPr lang="en-US" altLang="zh-CN" dirty="0" smtClean="0"/>
              <a:t>: Interface </a:t>
            </a:r>
            <a:r>
              <a:rPr lang="en-US" altLang="zh-CN" dirty="0"/>
              <a:t>with your emulator or connected device (install apps, shell the device, issue commands, etc.).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125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on a Real Device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566988"/>
            <a:ext cx="83248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318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To run the app from Eclipse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6153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574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on the Emulator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27717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e:\users\文轩\appdata\roaming\360se6\USERDA~1\Temp\AVDS-C~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38648"/>
            <a:ext cx="435292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53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To run the app from Eclipse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66" y="2628900"/>
            <a:ext cx="609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546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a Simple User </a:t>
            </a:r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48387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299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a Linear </a:t>
            </a:r>
            <a:r>
              <a:rPr lang="en-US" altLang="zh-CN" dirty="0" smtClean="0"/>
              <a:t>Layout</a:t>
            </a:r>
          </a:p>
          <a:p>
            <a:pPr lvl="1"/>
            <a:r>
              <a:rPr lang="en-US" altLang="zh-CN" b="0" dirty="0"/>
              <a:t>Open the </a:t>
            </a:r>
            <a:r>
              <a:rPr lang="en-US" altLang="zh-CN" dirty="0"/>
              <a:t>activity_main.xml</a:t>
            </a:r>
            <a:r>
              <a:rPr lang="en-US" altLang="zh-CN" b="0" dirty="0"/>
              <a:t> file from the </a:t>
            </a:r>
            <a:r>
              <a:rPr lang="en-US" altLang="zh-CN" dirty="0"/>
              <a:t>res/layout/</a:t>
            </a:r>
            <a:r>
              <a:rPr lang="en-US" altLang="zh-CN" b="0" dirty="0"/>
              <a:t> directory.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29000"/>
            <a:ext cx="56959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684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a Text </a:t>
            </a:r>
            <a:r>
              <a:rPr lang="en-US" altLang="zh-CN" dirty="0" smtClean="0"/>
              <a:t>Field</a:t>
            </a:r>
          </a:p>
          <a:p>
            <a:pPr lvl="1"/>
            <a:r>
              <a:rPr lang="en-US" altLang="zh-CN" b="0" dirty="0"/>
              <a:t>To create a user-editable text field, add an </a:t>
            </a:r>
            <a:r>
              <a:rPr lang="en-US" altLang="zh-CN" dirty="0">
                <a:hlinkClick r:id="rId2"/>
              </a:rPr>
              <a:t>&lt;</a:t>
            </a:r>
            <a:r>
              <a:rPr lang="en-US" altLang="zh-CN" dirty="0" err="1">
                <a:hlinkClick r:id="rId2"/>
              </a:rPr>
              <a:t>EditText</a:t>
            </a:r>
            <a:r>
              <a:rPr lang="en-US" altLang="zh-CN" dirty="0">
                <a:hlinkClick r:id="rId2"/>
              </a:rPr>
              <a:t>&gt;</a:t>
            </a:r>
            <a:r>
              <a:rPr lang="en-US" altLang="zh-CN" b="0" dirty="0"/>
              <a:t> element inside the </a:t>
            </a:r>
            <a:r>
              <a:rPr lang="en-US" altLang="zh-CN" dirty="0">
                <a:hlinkClick r:id="rId3"/>
              </a:rPr>
              <a:t>&lt;</a:t>
            </a:r>
            <a:r>
              <a:rPr lang="en-US" altLang="zh-CN" dirty="0" err="1">
                <a:hlinkClick r:id="rId3"/>
              </a:rPr>
              <a:t>LinearLayout</a:t>
            </a:r>
            <a:r>
              <a:rPr lang="en-US" altLang="zh-CN" dirty="0">
                <a:hlinkClick r:id="rId3"/>
              </a:rPr>
              <a:t>&gt;</a:t>
            </a:r>
            <a:r>
              <a:rPr lang="en-US" altLang="zh-CN" b="0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59349"/>
            <a:ext cx="33337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167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String </a:t>
            </a:r>
            <a:r>
              <a:rPr lang="en-US" altLang="zh-CN" dirty="0" smtClean="0"/>
              <a:t>Resources</a:t>
            </a:r>
          </a:p>
          <a:p>
            <a:pPr lvl="1"/>
            <a:r>
              <a:rPr lang="en-US" altLang="zh-CN" b="0" dirty="0"/>
              <a:t>By default, your Android project includes a string resource file at </a:t>
            </a:r>
            <a:r>
              <a:rPr lang="en-US" altLang="zh-CN" dirty="0"/>
              <a:t>res/values/strings.xml</a:t>
            </a:r>
            <a:r>
              <a:rPr lang="en-US" altLang="zh-CN" b="0" dirty="0"/>
              <a:t>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46672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215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a </a:t>
            </a:r>
            <a:r>
              <a:rPr lang="en-US" altLang="zh-CN" dirty="0" smtClean="0"/>
              <a:t>Button</a:t>
            </a:r>
          </a:p>
          <a:p>
            <a:pPr lvl="1"/>
            <a:r>
              <a:rPr lang="en-US" altLang="zh-CN" b="0" dirty="0"/>
              <a:t>Now add a </a:t>
            </a:r>
            <a:r>
              <a:rPr lang="en-US" altLang="zh-CN" dirty="0">
                <a:hlinkClick r:id="rId2"/>
              </a:rPr>
              <a:t>&lt;Button&gt;</a:t>
            </a:r>
            <a:r>
              <a:rPr lang="en-US" altLang="zh-CN" b="0" dirty="0"/>
              <a:t> to the layout, immediately following the </a:t>
            </a:r>
            <a:r>
              <a:rPr lang="en-US" altLang="zh-CN" dirty="0">
                <a:hlinkClick r:id="rId3"/>
              </a:rPr>
              <a:t>&lt;</a:t>
            </a:r>
            <a:r>
              <a:rPr lang="en-US" altLang="zh-CN" dirty="0" err="1">
                <a:hlinkClick r:id="rId3"/>
              </a:rPr>
              <a:t>EditText</a:t>
            </a:r>
            <a:r>
              <a:rPr lang="en-US" altLang="zh-CN" dirty="0">
                <a:hlinkClick r:id="rId3"/>
              </a:rPr>
              <a:t>&gt;</a:t>
            </a:r>
            <a:r>
              <a:rPr lang="en-US" altLang="zh-CN" b="0" dirty="0"/>
              <a:t> element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29000"/>
            <a:ext cx="32099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e:\users\文轩\appdata\roaming\360se6\USERDA~1\Temp\EDITTE~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869160"/>
            <a:ext cx="38576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351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the Input Box Fill in the Screen Width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968" y="3429000"/>
            <a:ext cx="2390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 descr="e:\users\文轩\appdata\roaming\360se6\USERDA~1\Temp\EDITTE~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09" y="5085184"/>
            <a:ext cx="38766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16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Third-party command line </a:t>
            </a:r>
            <a:r>
              <a:rPr lang="en-US" altLang="zh-CN" dirty="0" smtClean="0"/>
              <a:t>tools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smtClean="0"/>
              <a:t>Ant: To </a:t>
            </a:r>
            <a:r>
              <a:rPr lang="en-US" altLang="zh-CN" dirty="0"/>
              <a:t>compile and build your Android project into an installable .</a:t>
            </a:r>
            <a:r>
              <a:rPr lang="en-US" altLang="zh-CN" dirty="0" err="1"/>
              <a:t>apk</a:t>
            </a:r>
            <a:r>
              <a:rPr lang="en-US" altLang="zh-CN" dirty="0"/>
              <a:t> file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Keytool</a:t>
            </a:r>
            <a:r>
              <a:rPr lang="en-US" altLang="zh-CN" dirty="0" smtClean="0"/>
              <a:t>: To </a:t>
            </a:r>
            <a:r>
              <a:rPr lang="en-US" altLang="zh-CN" dirty="0"/>
              <a:t>generate a </a:t>
            </a:r>
            <a:r>
              <a:rPr lang="en-US" altLang="zh-CN" dirty="0" err="1"/>
              <a:t>keystore</a:t>
            </a:r>
            <a:r>
              <a:rPr lang="en-US" altLang="zh-CN" dirty="0"/>
              <a:t> and private key, used to sign your .</a:t>
            </a:r>
            <a:r>
              <a:rPr lang="en-US" altLang="zh-CN" dirty="0" err="1"/>
              <a:t>apk</a:t>
            </a:r>
            <a:r>
              <a:rPr lang="en-US" altLang="zh-CN" dirty="0"/>
              <a:t> file. </a:t>
            </a:r>
            <a:r>
              <a:rPr lang="en-US" altLang="zh-CN" dirty="0" err="1"/>
              <a:t>Keytool</a:t>
            </a:r>
            <a:r>
              <a:rPr lang="en-US" altLang="zh-CN" dirty="0"/>
              <a:t> is part of the JDK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Jarsigner</a:t>
            </a:r>
            <a:r>
              <a:rPr lang="en-US" altLang="zh-CN" dirty="0" smtClean="0"/>
              <a:t> </a:t>
            </a:r>
            <a:r>
              <a:rPr lang="en-US" altLang="zh-CN" dirty="0"/>
              <a:t>(or similar signing tool</a:t>
            </a:r>
            <a:r>
              <a:rPr lang="en-US" altLang="zh-CN" dirty="0" smtClean="0"/>
              <a:t>): To </a:t>
            </a:r>
            <a:r>
              <a:rPr lang="en-US" altLang="zh-CN" dirty="0"/>
              <a:t>sign your .</a:t>
            </a:r>
            <a:r>
              <a:rPr lang="en-US" altLang="zh-CN" dirty="0" err="1"/>
              <a:t>apk</a:t>
            </a:r>
            <a:r>
              <a:rPr lang="en-US" altLang="zh-CN" dirty="0"/>
              <a:t> file with a private key generated by </a:t>
            </a:r>
            <a:r>
              <a:rPr lang="en-US" altLang="zh-CN" dirty="0" err="1"/>
              <a:t>Keytool</a:t>
            </a:r>
            <a:r>
              <a:rPr lang="en-US" altLang="zh-CN" dirty="0"/>
              <a:t>. </a:t>
            </a:r>
            <a:r>
              <a:rPr lang="en-US" altLang="zh-CN" dirty="0" err="1"/>
              <a:t>Jarsigner</a:t>
            </a:r>
            <a:r>
              <a:rPr lang="en-US" altLang="zh-CN" dirty="0"/>
              <a:t> is part of the JDK.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318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 code(activity_main.xml)</a:t>
            </a:r>
            <a:endParaRPr lang="en-US" altLang="zh-CN" dirty="0" smtClean="0"/>
          </a:p>
          <a:p>
            <a:pPr marL="349250" lvl="1" indent="0">
              <a:buNone/>
            </a:pPr>
            <a:r>
              <a:rPr lang="en-US" altLang="zh-CN" sz="1600" dirty="0"/>
              <a:t>&lt;?xml version="1.0" encoding="utf-8"?&gt;</a:t>
            </a:r>
            <a:br>
              <a:rPr lang="en-US" altLang="zh-CN" sz="1600" dirty="0"/>
            </a:br>
            <a:r>
              <a:rPr lang="en-US" altLang="zh-CN" sz="1600" dirty="0"/>
              <a:t>&lt;</a:t>
            </a:r>
            <a:r>
              <a:rPr lang="en-US" altLang="zh-CN" sz="1600" dirty="0" err="1"/>
              <a:t>LinearLayout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xmlns:android</a:t>
            </a:r>
            <a:r>
              <a:rPr lang="en-US" altLang="zh-CN" sz="1600" dirty="0"/>
              <a:t>="http://schemas.android.com/</a:t>
            </a:r>
            <a:r>
              <a:rPr lang="en-US" altLang="zh-CN" sz="1600" dirty="0" err="1"/>
              <a:t>apk</a:t>
            </a:r>
            <a:r>
              <a:rPr lang="en-US" altLang="zh-CN" sz="1600" dirty="0"/>
              <a:t>/res/android"</a:t>
            </a:r>
            <a:br>
              <a:rPr lang="en-US" altLang="zh-CN" sz="1600" dirty="0"/>
            </a:br>
            <a:r>
              <a:rPr lang="en-US" altLang="zh-CN" sz="1600" dirty="0"/>
              <a:t>    </a:t>
            </a:r>
            <a:r>
              <a:rPr lang="en-US" altLang="zh-CN" sz="1600" dirty="0" err="1"/>
              <a:t>xmlns:tools</a:t>
            </a:r>
            <a:r>
              <a:rPr lang="en-US" altLang="zh-CN" sz="1600" dirty="0"/>
              <a:t>="http://schemas.android.com/tools"</a:t>
            </a:r>
            <a:br>
              <a:rPr lang="en-US" altLang="zh-CN" sz="1600" dirty="0"/>
            </a:br>
            <a:r>
              <a:rPr lang="en-US" altLang="zh-CN" sz="1600" dirty="0"/>
              <a:t>   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"</a:t>
            </a:r>
            <a:br>
              <a:rPr lang="en-US" altLang="zh-CN" sz="1600" dirty="0"/>
            </a:br>
            <a:r>
              <a:rPr lang="en-US" altLang="zh-CN" sz="1600" dirty="0"/>
              <a:t>   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"</a:t>
            </a:r>
            <a:br>
              <a:rPr lang="en-US" altLang="zh-CN" sz="1600" dirty="0"/>
            </a:br>
            <a:r>
              <a:rPr lang="en-US" altLang="zh-CN" sz="1600" dirty="0"/>
              <a:t>    </a:t>
            </a:r>
            <a:r>
              <a:rPr lang="en-US" altLang="zh-CN" sz="1600" dirty="0" err="1"/>
              <a:t>android:orientation</a:t>
            </a:r>
            <a:r>
              <a:rPr lang="en-US" altLang="zh-CN" sz="1600" dirty="0"/>
              <a:t>="horizontal"&gt;</a:t>
            </a:r>
            <a:br>
              <a:rPr lang="en-US" altLang="zh-CN" sz="1600" dirty="0"/>
            </a:br>
            <a:r>
              <a:rPr lang="en-US" altLang="zh-CN" sz="1600" dirty="0"/>
              <a:t>    &lt;</a:t>
            </a:r>
            <a:r>
              <a:rPr lang="en-US" altLang="zh-CN" sz="1600" dirty="0" err="1"/>
              <a:t>EditText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android:id</a:t>
            </a:r>
            <a:r>
              <a:rPr lang="en-US" altLang="zh-CN" sz="1600" dirty="0"/>
              <a:t>="@+id/</a:t>
            </a:r>
            <a:r>
              <a:rPr lang="en-US" altLang="zh-CN" sz="1600" dirty="0" err="1"/>
              <a:t>edit_message</a:t>
            </a:r>
            <a:r>
              <a:rPr lang="en-US" altLang="zh-CN" sz="1600" dirty="0"/>
              <a:t>"</a:t>
            </a:r>
            <a:br>
              <a:rPr lang="en-US" altLang="zh-CN" sz="1600" dirty="0"/>
            </a:br>
            <a:r>
              <a:rPr lang="en-US" altLang="zh-CN" sz="1600" dirty="0"/>
              <a:t>        </a:t>
            </a:r>
            <a:r>
              <a:rPr lang="en-US" altLang="zh-CN" sz="1600" dirty="0" err="1"/>
              <a:t>android:layout_weight</a:t>
            </a:r>
            <a:r>
              <a:rPr lang="en-US" altLang="zh-CN" sz="1600" dirty="0"/>
              <a:t>="1"</a:t>
            </a:r>
            <a:br>
              <a:rPr lang="en-US" altLang="zh-CN" sz="1600" dirty="0"/>
            </a:br>
            <a:r>
              <a:rPr lang="en-US" altLang="zh-CN" sz="1600" dirty="0"/>
              <a:t>       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="0dp"</a:t>
            </a:r>
            <a:br>
              <a:rPr lang="en-US" altLang="zh-CN" sz="1600" dirty="0"/>
            </a:br>
            <a:r>
              <a:rPr lang="en-US" altLang="zh-CN" sz="1600" dirty="0"/>
              <a:t>       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  <a:br>
              <a:rPr lang="en-US" altLang="zh-CN" sz="1600" dirty="0"/>
            </a:br>
            <a:r>
              <a:rPr lang="en-US" altLang="zh-CN" sz="1600" dirty="0"/>
              <a:t>        </a:t>
            </a:r>
            <a:r>
              <a:rPr lang="en-US" altLang="zh-CN" sz="1600" dirty="0" err="1"/>
              <a:t>android:hint</a:t>
            </a:r>
            <a:r>
              <a:rPr lang="en-US" altLang="zh-CN" sz="1600" dirty="0"/>
              <a:t>="@string/</a:t>
            </a:r>
            <a:r>
              <a:rPr lang="en-US" altLang="zh-CN" sz="1600" dirty="0" err="1"/>
              <a:t>edit_message</a:t>
            </a:r>
            <a:r>
              <a:rPr lang="en-US" altLang="zh-CN" sz="1600" dirty="0"/>
              <a:t>" /&gt;</a:t>
            </a:r>
            <a:br>
              <a:rPr lang="en-US" altLang="zh-CN" sz="1600" dirty="0"/>
            </a:br>
            <a:r>
              <a:rPr lang="en-US" altLang="zh-CN" sz="1600" dirty="0"/>
              <a:t>    &lt;Button</a:t>
            </a:r>
            <a:br>
              <a:rPr lang="en-US" altLang="zh-CN" sz="1600" dirty="0"/>
            </a:br>
            <a:r>
              <a:rPr lang="en-US" altLang="zh-CN" sz="1600" dirty="0"/>
              <a:t>       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  <a:br>
              <a:rPr lang="en-US" altLang="zh-CN" sz="1600" dirty="0"/>
            </a:br>
            <a:r>
              <a:rPr lang="en-US" altLang="zh-CN" sz="1600" dirty="0"/>
              <a:t>       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  <a:br>
              <a:rPr lang="en-US" altLang="zh-CN" sz="1600" dirty="0"/>
            </a:br>
            <a:r>
              <a:rPr lang="en-US" altLang="zh-CN" sz="1600" dirty="0"/>
              <a:t>        </a:t>
            </a:r>
            <a:r>
              <a:rPr lang="en-US" altLang="zh-CN" sz="1600" dirty="0" err="1"/>
              <a:t>android:text</a:t>
            </a:r>
            <a:r>
              <a:rPr lang="en-US" altLang="zh-CN" sz="1600" dirty="0"/>
              <a:t>="@string/</a:t>
            </a:r>
            <a:r>
              <a:rPr lang="en-US" altLang="zh-CN" sz="1600" dirty="0" err="1"/>
              <a:t>button_send</a:t>
            </a:r>
            <a:r>
              <a:rPr lang="en-US" altLang="zh-CN" sz="1600" dirty="0"/>
              <a:t>" /&gt;</a:t>
            </a:r>
            <a:br>
              <a:rPr lang="en-US" altLang="zh-CN" sz="1600" dirty="0"/>
            </a:br>
            <a:r>
              <a:rPr lang="en-US" altLang="zh-CN" sz="1600" dirty="0"/>
              <a:t>&lt;/</a:t>
            </a:r>
            <a:r>
              <a:rPr lang="en-US" altLang="zh-CN" sz="1600" dirty="0" err="1"/>
              <a:t>LinearLayout</a:t>
            </a:r>
            <a:r>
              <a:rPr lang="en-US" altLang="zh-CN" sz="1600" dirty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437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Starting Another 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In this lesson, you’ll add some code to </a:t>
            </a:r>
            <a:r>
              <a:rPr lang="en-US" altLang="zh-CN" dirty="0" err="1" smtClean="0"/>
              <a:t>MainActivity</a:t>
            </a:r>
            <a:r>
              <a:rPr lang="en-US" altLang="zh-CN" dirty="0" smtClean="0"/>
              <a:t> </a:t>
            </a:r>
            <a:r>
              <a:rPr lang="en-US" altLang="zh-CN" b="0" dirty="0" smtClean="0"/>
              <a:t>that </a:t>
            </a:r>
            <a:r>
              <a:rPr lang="en-US" altLang="zh-CN" b="0" dirty="0"/>
              <a:t>starts a new activity when the user clicks the Send button.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810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Respond to the Send </a:t>
            </a:r>
            <a:r>
              <a:rPr lang="en-US" altLang="zh-CN" dirty="0" smtClean="0"/>
              <a:t>Button</a:t>
            </a:r>
          </a:p>
          <a:p>
            <a:pPr lvl="1"/>
            <a:r>
              <a:rPr lang="en-US" altLang="zh-CN" b="0" dirty="0"/>
              <a:t>To respond to the button's on-click event, open </a:t>
            </a:r>
            <a:r>
              <a:rPr lang="en-US" altLang="zh-CN" b="0" dirty="0" smtClean="0"/>
              <a:t>the </a:t>
            </a:r>
            <a:r>
              <a:rPr lang="en-US" altLang="zh-CN" dirty="0" smtClean="0"/>
              <a:t>activity_main.xml</a:t>
            </a:r>
            <a:r>
              <a:rPr lang="en-US" altLang="zh-CN" b="0" dirty="0"/>
              <a:t> layout file and add the </a:t>
            </a:r>
            <a:r>
              <a:rPr lang="en-US" altLang="zh-CN" b="0" dirty="0" err="1" smtClean="0">
                <a:hlinkClick r:id="rId2"/>
              </a:rPr>
              <a:t>android:onClick</a:t>
            </a:r>
            <a:r>
              <a:rPr lang="en-US" altLang="zh-CN" b="0" dirty="0" smtClean="0"/>
              <a:t> attribute </a:t>
            </a:r>
            <a:r>
              <a:rPr lang="en-US" altLang="zh-CN" b="0" dirty="0"/>
              <a:t>to the </a:t>
            </a:r>
            <a:r>
              <a:rPr lang="en-US" altLang="zh-CN" dirty="0">
                <a:hlinkClick r:id="rId3"/>
              </a:rPr>
              <a:t>&lt;Button&gt;</a:t>
            </a:r>
            <a:r>
              <a:rPr lang="en-US" altLang="zh-CN" b="0" dirty="0"/>
              <a:t> element: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81128"/>
            <a:ext cx="31337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385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Open the </a:t>
            </a:r>
            <a:r>
              <a:rPr lang="en-US" altLang="zh-CN" dirty="0" err="1"/>
              <a:t>MainActivity</a:t>
            </a:r>
            <a:r>
              <a:rPr lang="en-US" altLang="zh-CN" b="0" dirty="0"/>
              <a:t> class (located in the project's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b="0" dirty="0"/>
              <a:t> directory) and add the corresponding method</a:t>
            </a:r>
            <a:r>
              <a:rPr lang="en-US" altLang="zh-CN" b="0" dirty="0" smtClean="0"/>
              <a:t>:</a:t>
            </a:r>
          </a:p>
          <a:p>
            <a:pPr lvl="1"/>
            <a:endParaRPr lang="en-US" altLang="zh-CN" b="0" dirty="0"/>
          </a:p>
          <a:p>
            <a:pPr lvl="1"/>
            <a:endParaRPr lang="en-US" altLang="zh-CN" b="0" dirty="0" smtClean="0"/>
          </a:p>
          <a:p>
            <a:pPr lvl="1"/>
            <a:endParaRPr lang="en-US" altLang="zh-CN" b="0" dirty="0"/>
          </a:p>
          <a:p>
            <a:pPr lvl="1"/>
            <a:r>
              <a:rPr lang="en-US" altLang="zh-CN" b="0" dirty="0"/>
              <a:t>This requires that you import the </a:t>
            </a:r>
            <a:r>
              <a:rPr lang="en-US" altLang="zh-CN" dirty="0">
                <a:hlinkClick r:id="rId2"/>
              </a:rPr>
              <a:t>View</a:t>
            </a:r>
            <a:r>
              <a:rPr lang="en-US" altLang="zh-CN" b="0" dirty="0"/>
              <a:t> class: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02136"/>
            <a:ext cx="38957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26" y="5589240"/>
            <a:ext cx="2038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595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an </a:t>
            </a:r>
            <a:r>
              <a:rPr lang="en-US" altLang="zh-CN" dirty="0" smtClean="0"/>
              <a:t>Intent</a:t>
            </a:r>
          </a:p>
          <a:p>
            <a:pPr lvl="1"/>
            <a:r>
              <a:rPr lang="en-US" altLang="zh-CN" b="0" dirty="0"/>
              <a:t>Inside the </a:t>
            </a:r>
            <a:r>
              <a:rPr lang="en-US" altLang="zh-CN" dirty="0" err="1"/>
              <a:t>sendMessage</a:t>
            </a:r>
            <a:r>
              <a:rPr lang="en-US" altLang="zh-CN" dirty="0"/>
              <a:t>()</a:t>
            </a:r>
            <a:r>
              <a:rPr lang="en-US" altLang="zh-CN" b="0" dirty="0"/>
              <a:t> method, create an </a:t>
            </a:r>
            <a:r>
              <a:rPr lang="en-US" altLang="zh-CN" dirty="0">
                <a:hlinkClick r:id="rId2"/>
              </a:rPr>
              <a:t>Intent</a:t>
            </a:r>
            <a:r>
              <a:rPr lang="en-US" altLang="zh-CN" b="0" dirty="0"/>
              <a:t> to start an activity called </a:t>
            </a:r>
            <a:r>
              <a:rPr lang="en-US" altLang="zh-CN" dirty="0" err="1"/>
              <a:t>DisplayMessageActivity</a:t>
            </a:r>
            <a:r>
              <a:rPr lang="en-US" altLang="zh-CN" b="0" dirty="0"/>
              <a:t>: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49149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954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Inside </a:t>
            </a:r>
            <a:r>
              <a:rPr lang="en-US" altLang="zh-CN" b="0" dirty="0" smtClean="0"/>
              <a:t>the </a:t>
            </a:r>
            <a:r>
              <a:rPr lang="en-US" altLang="zh-CN" dirty="0" err="1" smtClean="0"/>
              <a:t>sendMessage</a:t>
            </a:r>
            <a:r>
              <a:rPr lang="en-US" altLang="zh-CN" dirty="0"/>
              <a:t>()</a:t>
            </a:r>
            <a:r>
              <a:rPr lang="en-US" altLang="zh-CN" b="0" dirty="0"/>
              <a:t> method, use </a:t>
            </a:r>
            <a:r>
              <a:rPr lang="en-US" altLang="zh-CN" dirty="0" err="1">
                <a:hlinkClick r:id="rId2"/>
              </a:rPr>
              <a:t>findViewById</a:t>
            </a:r>
            <a:r>
              <a:rPr lang="en-US" altLang="zh-CN" dirty="0">
                <a:hlinkClick r:id="rId2"/>
              </a:rPr>
              <a:t>()</a:t>
            </a:r>
            <a:r>
              <a:rPr lang="en-US" altLang="zh-CN" b="0" dirty="0"/>
              <a:t> to get the </a:t>
            </a:r>
            <a:r>
              <a:rPr lang="en-US" altLang="zh-CN" dirty="0" err="1" smtClean="0">
                <a:hlinkClick r:id="rId3"/>
              </a:rPr>
              <a:t>EditText</a:t>
            </a:r>
            <a:r>
              <a:rPr lang="en-US" altLang="zh-CN" dirty="0" smtClean="0"/>
              <a:t> </a:t>
            </a:r>
            <a:r>
              <a:rPr lang="en-US" altLang="zh-CN" b="0" dirty="0" smtClean="0"/>
              <a:t>element </a:t>
            </a:r>
            <a:r>
              <a:rPr lang="en-US" altLang="zh-CN" b="0" dirty="0"/>
              <a:t>and add its text value to the intent: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13571"/>
            <a:ext cx="48482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863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add the </a:t>
            </a:r>
            <a:r>
              <a:rPr lang="en-US" altLang="zh-CN" dirty="0"/>
              <a:t>EXTRA_MESSAGE</a:t>
            </a:r>
            <a:r>
              <a:rPr lang="en-US" altLang="zh-CN" b="0" dirty="0"/>
              <a:t> definition to the top of the </a:t>
            </a:r>
            <a:r>
              <a:rPr lang="en-US" altLang="zh-CN" dirty="0" err="1"/>
              <a:t>MainActivity</a:t>
            </a:r>
            <a:r>
              <a:rPr lang="en-US" altLang="zh-CN" b="0" dirty="0"/>
              <a:t> class: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933700"/>
            <a:ext cx="61817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654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Start the Second </a:t>
            </a:r>
            <a:r>
              <a:rPr lang="en-US" altLang="zh-CN" dirty="0" smtClean="0"/>
              <a:t>Activity</a:t>
            </a:r>
          </a:p>
          <a:p>
            <a:pPr lvl="1"/>
            <a:r>
              <a:rPr lang="en-US" altLang="zh-CN" b="0" dirty="0"/>
              <a:t>With this new code, the complete </a:t>
            </a:r>
            <a:r>
              <a:rPr lang="en-US" altLang="zh-CN" dirty="0" err="1"/>
              <a:t>sendMessage</a:t>
            </a:r>
            <a:r>
              <a:rPr lang="en-US" altLang="zh-CN" dirty="0"/>
              <a:t>()</a:t>
            </a:r>
            <a:r>
              <a:rPr lang="en-US" altLang="zh-CN" b="0" dirty="0"/>
              <a:t> method that's invoked by the Send button now looks like this: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61048"/>
            <a:ext cx="52006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640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the Second Activity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3486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e:\users\文轩\appdata\roaming\360se6\USERDA~1\Temp\ADT-NE~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80928"/>
            <a:ext cx="3810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32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The </a:t>
            </a:r>
            <a:r>
              <a:rPr lang="en-US" altLang="zh-CN" dirty="0" err="1"/>
              <a:t>DisplayMessageActivity</a:t>
            </a:r>
            <a:r>
              <a:rPr lang="en-US" altLang="zh-CN" b="0" dirty="0"/>
              <a:t> class should now look like this: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62" y="2852936"/>
            <a:ext cx="61531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37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Other Third-Party Development </a:t>
            </a:r>
            <a:r>
              <a:rPr lang="en-US" altLang="zh-CN" dirty="0" smtClean="0"/>
              <a:t>Tools</a:t>
            </a:r>
          </a:p>
          <a:p>
            <a:pPr lvl="1"/>
            <a:r>
              <a:rPr lang="en-US" altLang="zh-CN" dirty="0"/>
              <a:t>Developing in 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2050" name="Picture 2" descr="c:\users\apple\appdata\roaming\360se6\USERDA~1\Temp\INTELL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4562014" cy="375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360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45053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709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it to the manifest</a:t>
            </a:r>
          </a:p>
          <a:p>
            <a:pPr lvl="1"/>
            <a:r>
              <a:rPr lang="en-US" altLang="zh-CN" b="0" dirty="0"/>
              <a:t>All activities must be declared in your manifest file, </a:t>
            </a:r>
            <a:r>
              <a:rPr lang="en-US" altLang="zh-CN" dirty="0"/>
              <a:t>AndroidManifest.xml</a:t>
            </a:r>
            <a:r>
              <a:rPr lang="en-US" altLang="zh-CN" b="0" dirty="0"/>
              <a:t>, using an </a:t>
            </a:r>
            <a:r>
              <a:rPr lang="en-US" altLang="zh-CN" b="0" dirty="0">
                <a:hlinkClick r:id="rId2"/>
              </a:rPr>
              <a:t>&lt;activity&gt;</a:t>
            </a:r>
            <a:r>
              <a:rPr lang="en-US" altLang="zh-CN" b="0" dirty="0"/>
              <a:t> element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33056"/>
            <a:ext cx="5734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173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Receive the Intent</a:t>
            </a:r>
          </a:p>
          <a:p>
            <a:pPr lvl="1"/>
            <a:r>
              <a:rPr lang="en-US" altLang="zh-CN" b="0" dirty="0" smtClean="0"/>
              <a:t>In the</a:t>
            </a:r>
            <a:r>
              <a:rPr lang="en-US" altLang="zh-CN" b="0" dirty="0"/>
              <a:t> </a:t>
            </a:r>
            <a:r>
              <a:rPr lang="en-US" altLang="zh-CN" dirty="0" err="1"/>
              <a:t>DisplayMessageActivity</a:t>
            </a:r>
            <a:r>
              <a:rPr lang="en-US" altLang="zh-CN" b="0" dirty="0"/>
              <a:t> class’s </a:t>
            </a:r>
            <a:r>
              <a:rPr lang="en-US" altLang="zh-CN" dirty="0" err="1">
                <a:hlinkClick r:id="rId2"/>
              </a:rPr>
              <a:t>onCreate</a:t>
            </a:r>
            <a:r>
              <a:rPr lang="en-US" altLang="zh-CN" dirty="0">
                <a:hlinkClick r:id="rId2"/>
              </a:rPr>
              <a:t>()</a:t>
            </a:r>
            <a:r>
              <a:rPr lang="en-US" altLang="zh-CN" b="0" dirty="0"/>
              <a:t> method, get the intent and extract the message delivered </a:t>
            </a:r>
            <a:r>
              <a:rPr lang="en-US" altLang="zh-CN" b="0" dirty="0" smtClean="0"/>
              <a:t>by </a:t>
            </a:r>
            <a:r>
              <a:rPr lang="en-US" altLang="zh-CN" dirty="0" err="1" smtClean="0"/>
              <a:t>MainActivity</a:t>
            </a:r>
            <a:r>
              <a:rPr lang="en-US" altLang="zh-CN" b="0" dirty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53136"/>
            <a:ext cx="5181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1969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Display the Message</a:t>
            </a:r>
          </a:p>
          <a:p>
            <a:pPr lvl="1"/>
            <a:r>
              <a:rPr lang="en-US" altLang="zh-CN" b="0" dirty="0"/>
              <a:t>To show the message on the screen, create a </a:t>
            </a:r>
            <a:r>
              <a:rPr lang="en-US" altLang="zh-CN" dirty="0" err="1">
                <a:hlinkClick r:id="rId2"/>
              </a:rPr>
              <a:t>TextView</a:t>
            </a:r>
            <a:r>
              <a:rPr lang="en-US" altLang="zh-CN" b="0" dirty="0"/>
              <a:t> widget and set the text using </a:t>
            </a:r>
            <a:r>
              <a:rPr lang="en-US" altLang="zh-CN" dirty="0" err="1">
                <a:hlinkClick r:id="rId3"/>
              </a:rPr>
              <a:t>setText</a:t>
            </a:r>
            <a:r>
              <a:rPr lang="en-US" altLang="zh-CN" dirty="0">
                <a:hlinkClick r:id="rId3"/>
              </a:rPr>
              <a:t>()</a:t>
            </a:r>
            <a:r>
              <a:rPr lang="en-US" altLang="zh-CN" b="0" dirty="0"/>
              <a:t>. Then add </a:t>
            </a:r>
            <a:r>
              <a:rPr lang="en-US" altLang="zh-CN" b="0" dirty="0" smtClean="0"/>
              <a:t>the </a:t>
            </a:r>
            <a:r>
              <a:rPr lang="en-US" altLang="zh-CN" dirty="0" err="1" smtClean="0">
                <a:hlinkClick r:id="rId2"/>
              </a:rPr>
              <a:t>TextView</a:t>
            </a:r>
            <a:r>
              <a:rPr lang="en-US" altLang="zh-CN" b="0" dirty="0"/>
              <a:t> as the root view of the activity’s layout by passing it to </a:t>
            </a:r>
            <a:r>
              <a:rPr lang="en-US" altLang="zh-CN" dirty="0" err="1">
                <a:hlinkClick r:id="rId4"/>
              </a:rPr>
              <a:t>setContentView</a:t>
            </a:r>
            <a:r>
              <a:rPr lang="en-US" altLang="zh-CN" dirty="0">
                <a:hlinkClick r:id="rId4"/>
              </a:rPr>
              <a:t>()</a:t>
            </a:r>
            <a:r>
              <a:rPr lang="en-US" altLang="zh-CN" b="0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700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The complete </a:t>
            </a:r>
            <a:r>
              <a:rPr lang="en-US" altLang="zh-CN" dirty="0" err="1">
                <a:hlinkClick r:id="rId2"/>
              </a:rPr>
              <a:t>onCreate</a:t>
            </a:r>
            <a:r>
              <a:rPr lang="en-US" altLang="zh-CN" dirty="0">
                <a:hlinkClick r:id="rId2"/>
              </a:rPr>
              <a:t>()</a:t>
            </a:r>
            <a:r>
              <a:rPr lang="en-US" altLang="zh-CN" b="0" dirty="0"/>
              <a:t> method for </a:t>
            </a:r>
            <a:r>
              <a:rPr lang="en-US" altLang="zh-CN" dirty="0" err="1"/>
              <a:t>DisplayMessageActivity</a:t>
            </a:r>
            <a:r>
              <a:rPr lang="en-US" altLang="zh-CN" b="0" dirty="0"/>
              <a:t> now looks like this: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06" y="2852936"/>
            <a:ext cx="54959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689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You can now run the app. When it opens, type a message in the text field, click Send, and the message appears on the second activity.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36866" name="Picture 2" descr="e:\users\文轩\appdata\roaming\360se6\USERDA~1\Temp\first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33724"/>
            <a:ext cx="481965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6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 Services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4" y="2348880"/>
            <a:ext cx="84867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85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4391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99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</a:t>
            </a:r>
            <a:r>
              <a:rPr lang="en-US" altLang="zh-CN" dirty="0" smtClean="0"/>
              <a:t>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Enchant </a:t>
            </a:r>
            <a:r>
              <a:rPr lang="en-US" altLang="zh-CN" dirty="0" smtClean="0"/>
              <a:t>Me</a:t>
            </a:r>
          </a:p>
          <a:p>
            <a:pPr lvl="1"/>
            <a:r>
              <a:rPr lang="en-US" altLang="zh-CN" dirty="0" smtClean="0"/>
              <a:t>Delight </a:t>
            </a:r>
            <a:r>
              <a:rPr lang="en-US" altLang="zh-CN" dirty="0"/>
              <a:t>me in surprising </a:t>
            </a:r>
            <a:r>
              <a:rPr lang="en-US" altLang="zh-CN" dirty="0" smtClean="0"/>
              <a:t>ways</a:t>
            </a:r>
          </a:p>
          <a:p>
            <a:pPr lvl="2"/>
            <a:r>
              <a:rPr lang="en-US" altLang="zh-CN" b="0" dirty="0"/>
              <a:t>A beautiful surface, a carefully-placed animation, or a well-timed sound effect is a joy to experience.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Subtle </a:t>
            </a:r>
            <a:r>
              <a:rPr lang="en-US" altLang="zh-CN" b="0" dirty="0"/>
              <a:t>effects contribute to a feeling of effortlessness and a sense that a powerful force is at hand.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026" name="Picture 2" descr="c:\users\apple\appdata\roaming\360se6\USERDA~1\Temp\PRINCI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53136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Real objects are more fun than buttons and </a:t>
            </a:r>
            <a:r>
              <a:rPr lang="en-US" altLang="zh-CN" dirty="0" smtClean="0"/>
              <a:t>menus</a:t>
            </a:r>
          </a:p>
          <a:p>
            <a:pPr lvl="2"/>
            <a:r>
              <a:rPr lang="en-US" altLang="zh-CN" b="0" dirty="0"/>
              <a:t>Allow people to directly touch and manipulate objects in your app. 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It </a:t>
            </a:r>
            <a:r>
              <a:rPr lang="en-US" altLang="zh-CN" b="0" dirty="0"/>
              <a:t>reduces the cognitive effort needed to perform a task while making it more emotionally satisfying.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2050" name="Picture 2" descr="c:\users\apple\appdata\roaming\360se6\USERDA~1\Temp\PRINCI~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25144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89077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8771</TotalTime>
  <Words>1290</Words>
  <Application>Microsoft Office PowerPoint</Application>
  <PresentationFormat>全屏显示(4:3)</PresentationFormat>
  <Paragraphs>234</Paragraphs>
  <Slides>55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Network</vt:lpstr>
      <vt:lpstr>Android Training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Design Principles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Building Your First App</vt:lpstr>
      <vt:lpstr>Prepare</vt:lpstr>
      <vt:lpstr>Creating an Android Project</vt:lpstr>
      <vt:lpstr>PowerPoint 演示文稿</vt:lpstr>
      <vt:lpstr>Running Your App</vt:lpstr>
      <vt:lpstr>PowerPoint 演示文稿</vt:lpstr>
      <vt:lpstr>PowerPoint 演示文稿</vt:lpstr>
      <vt:lpstr>PowerPoint 演示文稿</vt:lpstr>
      <vt:lpstr>PowerPoint 演示文稿</vt:lpstr>
      <vt:lpstr>Building a Simple User Interface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Starting Another Activity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</dc:creator>
  <cp:lastModifiedBy>apple</cp:lastModifiedBy>
  <cp:revision>940</cp:revision>
  <dcterms:created xsi:type="dcterms:W3CDTF">2009-04-20T08:00:20Z</dcterms:created>
  <dcterms:modified xsi:type="dcterms:W3CDTF">2013-11-27T05:22:55Z</dcterms:modified>
</cp:coreProperties>
</file>