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9" r:id="rId3"/>
    <p:sldId id="266" r:id="rId4"/>
    <p:sldId id="265" r:id="rId5"/>
    <p:sldId id="267" r:id="rId6"/>
    <p:sldId id="268" r:id="rId7"/>
    <p:sldId id="269" r:id="rId8"/>
    <p:sldId id="294" r:id="rId9"/>
    <p:sldId id="277" r:id="rId10"/>
    <p:sldId id="278" r:id="rId11"/>
    <p:sldId id="295" r:id="rId12"/>
    <p:sldId id="279" r:id="rId13"/>
    <p:sldId id="296" r:id="rId14"/>
    <p:sldId id="280" r:id="rId15"/>
    <p:sldId id="270" r:id="rId16"/>
    <p:sldId id="281" r:id="rId17"/>
    <p:sldId id="297" r:id="rId18"/>
    <p:sldId id="282" r:id="rId19"/>
    <p:sldId id="298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9" r:id="rId28"/>
    <p:sldId id="290" r:id="rId29"/>
    <p:sldId id="291" r:id="rId30"/>
    <p:sldId id="271" r:id="rId31"/>
    <p:sldId id="292" r:id="rId32"/>
    <p:sldId id="293" r:id="rId33"/>
    <p:sldId id="272" r:id="rId34"/>
    <p:sldId id="273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99"/>
    <a:srgbClr val="006600"/>
    <a:srgbClr val="00CC66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08" autoAdjust="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7827935-4149-4985-BF11-31B132AC8B84}" type="datetimeFigureOut">
              <a:rPr lang="zh-CN" altLang="en-US"/>
              <a:pPr>
                <a:defRPr/>
              </a:pPr>
              <a:t>2013/10/28</a:t>
            </a:fld>
            <a:endParaRPr lang="en-US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32A620E-559D-4C80-851C-024B11054B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702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17456A6-1CEC-44F0-A3FE-08CD838136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85719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00197060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1538"/>
            <a:ext cx="1331913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0"/>
          <p:cNvSpPr>
            <a:spLocks noChangeShapeType="1"/>
          </p:cNvSpPr>
          <p:nvPr/>
        </p:nvSpPr>
        <p:spPr bwMode="auto">
          <a:xfrm>
            <a:off x="468313" y="6165850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14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722313"/>
          </a:xfrm>
          <a:prstGeom prst="rect">
            <a:avLst/>
          </a:prstGeom>
        </p:spPr>
        <p:txBody>
          <a:bodyPr/>
          <a:lstStyle>
            <a:lvl1pPr algn="ctr">
              <a:defRPr smtClean="0">
                <a:solidFill>
                  <a:srgbClr val="0066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6214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pic>
        <p:nvPicPr>
          <p:cNvPr id="8" name="图片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7235825" y="142875"/>
            <a:ext cx="0" cy="1125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" name="Picture 48" descr="1007570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42875"/>
            <a:ext cx="183515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939437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EC8BB-716F-4B2C-8E1C-C382F35F9B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494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0"/>
            <a:ext cx="69850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C951C-67AF-4300-A058-8CF2A8A470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0830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F0920-2C6C-47A7-A1F1-DE7035BD6E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01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7841D-0644-4EC2-AA04-0B1AA16BFC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0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0"/>
            <a:ext cx="640824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7AC41-310E-414D-B744-4A70613270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11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FACC0-B3F3-4CE0-B87D-F4D5A084EE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930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0"/>
            <a:ext cx="69850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C6B49-5F75-4233-82A1-44B0CD866C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8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2E6D8-D42D-4CA3-9FBF-6F7C553830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391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0"/>
            <a:ext cx="69850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1C528-6873-4FB4-A3C5-CC7481BC52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228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3E0AB-602D-4F13-BF2E-383D7524B5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072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F9D88-1023-43F6-A770-7FADE0636C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70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6" descr="001970607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1538"/>
            <a:ext cx="1331913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Line 40"/>
          <p:cNvSpPr>
            <a:spLocks noChangeShapeType="1"/>
          </p:cNvSpPr>
          <p:nvPr/>
        </p:nvSpPr>
        <p:spPr bwMode="auto">
          <a:xfrm>
            <a:off x="468313" y="6165850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3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pPr>
              <a:defRPr/>
            </a:pPr>
            <a:fld id="{65D04515-2405-4920-AA62-8980CF4641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74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zh-CN" altLang="en-US"/>
              <a:t>智能移动开发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2"/>
          <p:cNvSpPr>
            <a:spLocks noChangeShapeType="1"/>
          </p:cNvSpPr>
          <p:nvPr userDrawn="1"/>
        </p:nvSpPr>
        <p:spPr bwMode="auto">
          <a:xfrm>
            <a:off x="7235825" y="142875"/>
            <a:ext cx="0" cy="1125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0"/>
            <a:ext cx="64087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3" name="Picture 48" descr="1007570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42875"/>
            <a:ext cx="183515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1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692150" indent="-347663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 b="1">
          <a:solidFill>
            <a:schemeClr val="tx1"/>
          </a:solidFill>
          <a:latin typeface="+mn-lt"/>
          <a:ea typeface="黑体" pitchFamily="2" charset="-122"/>
        </a:defRPr>
      </a:lvl2pPr>
      <a:lvl3pPr marL="987425" indent="-293688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200" b="1">
          <a:solidFill>
            <a:schemeClr val="tx1"/>
          </a:solidFill>
          <a:latin typeface="+mn-lt"/>
          <a:ea typeface="黑体" pitchFamily="2" charset="-122"/>
        </a:defRPr>
      </a:lvl3pPr>
      <a:lvl4pPr marL="1281113" indent="-29210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黑体" pitchFamily="2" charset="-122"/>
        </a:defRPr>
      </a:lvl4pPr>
      <a:lvl5pPr marL="1598613" indent="-315913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黑体" pitchFamily="2" charset="-122"/>
        </a:defRPr>
      </a:lvl5pPr>
      <a:lvl6pPr marL="2055813" indent="-315913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513013" indent="-315913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2970213" indent="-315913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427413" indent="-315913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app/Activity.html#onOptionsItemSelected(android.view.MenuItem)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developer.android.com/reference/android/app/ActionBar.html#setDisplayHomeAsUpEnabled(boolean)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R.style.html#Theme_Holo_Light" TargetMode="External"/><Relationship Id="rId2" Type="http://schemas.openxmlformats.org/officeDocument/2006/relationships/hyperlink" Target="http://developer.android.com/reference/android/R.style.html#Theme_Hol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developer.android.com/reference/android/R.style.html#Theme_Holo_Light_DarkActionBa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developer.android.com/reference/android/R.attr.html#actionBarStyle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ui/actionbar.html#SplitBar" TargetMode="External"/><Relationship Id="rId2" Type="http://schemas.openxmlformats.org/officeDocument/2006/relationships/hyperlink" Target="http://developer.android.com/guide/topics/ui/actionbar.html#Tab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developer.android.com/reference/android/R.attr.html#backgroundSplit" TargetMode="External"/><Relationship Id="rId4" Type="http://schemas.openxmlformats.org/officeDocument/2006/relationships/hyperlink" Target="http://developer.android.com/reference/android/R.attr.html#backgroundStack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R.attr.html#actionBarTabStyle" TargetMode="External"/><Relationship Id="rId2" Type="http://schemas.openxmlformats.org/officeDocument/2006/relationships/hyperlink" Target="http://developer.android.com/guide/topics/ui/actionbar.html#Tab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R.attr.html#actionBarSize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developer.android.com/reference/android/R.style.html#Theme_Holo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view/Menu.html" TargetMode="External"/><Relationship Id="rId2" Type="http://schemas.openxmlformats.org/officeDocument/2006/relationships/hyperlink" Target="http://developer.android.com/reference/android/app/Activity.html#onCreateOptionsMenu(android.view.Menu)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Android Training</a:t>
            </a:r>
            <a:endParaRPr lang="zh-CN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Adding the Action Bar</a:t>
            </a:r>
          </a:p>
          <a:p>
            <a:r>
              <a:rPr lang="en-US" altLang="zh-CN" sz="2000" dirty="0">
                <a:solidFill>
                  <a:srgbClr val="7030A0"/>
                </a:solidFill>
              </a:rPr>
              <a:t>http://developer.android.com/training/index.html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92275" y="6289675"/>
            <a:ext cx="69834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>
                <a:latin typeface="隶书" pitchFamily="49" charset="-122"/>
                <a:ea typeface="隶书" pitchFamily="49" charset="-122"/>
              </a:rPr>
              <a:t>师文轩，</a:t>
            </a:r>
            <a:r>
              <a:rPr lang="en-US" altLang="zh-CN" sz="2200">
                <a:latin typeface="隶书" pitchFamily="49" charset="-122"/>
                <a:ea typeface="隶书" pitchFamily="49" charset="-122"/>
              </a:rPr>
              <a:t>13920561100</a:t>
            </a:r>
            <a:r>
              <a:rPr lang="zh-CN" altLang="en-US" sz="2200"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200">
                <a:latin typeface="隶书" pitchFamily="49" charset="-122"/>
                <a:ea typeface="隶书" pitchFamily="49" charset="-122"/>
              </a:rPr>
              <a:t>shiwenxuan2003@hotmail.com</a:t>
            </a:r>
            <a:endParaRPr lang="zh-CN" altLang="en-US" sz="220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Respond to Action </a:t>
            </a:r>
            <a:r>
              <a:rPr lang="en-US" altLang="zh-CN" dirty="0" smtClean="0"/>
              <a:t>Buttons</a:t>
            </a:r>
          </a:p>
          <a:p>
            <a:pPr lvl="1"/>
            <a:r>
              <a:rPr lang="en-US" altLang="zh-CN" b="0" dirty="0"/>
              <a:t>When the user presses one of the action buttons or another item in the action overflow, the system calls your activity's </a:t>
            </a:r>
            <a:r>
              <a:rPr lang="en-US" altLang="zh-CN" dirty="0" err="1">
                <a:hlinkClick r:id="rId2"/>
              </a:rPr>
              <a:t>onOptionsItemSelected</a:t>
            </a:r>
            <a:r>
              <a:rPr lang="en-US" altLang="zh-CN" dirty="0">
                <a:hlinkClick r:id="rId2"/>
              </a:rPr>
              <a:t>()</a:t>
            </a:r>
            <a:r>
              <a:rPr lang="en-US" altLang="zh-CN" b="0" dirty="0"/>
              <a:t> callback method.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060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8840"/>
            <a:ext cx="5371495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5139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 Up Button for </a:t>
            </a:r>
            <a:r>
              <a:rPr lang="en-US" altLang="zh-CN" dirty="0" smtClean="0"/>
              <a:t>Low-level Activities</a:t>
            </a:r>
          </a:p>
          <a:p>
            <a:pPr lvl="1"/>
            <a:r>
              <a:rPr lang="en-US" altLang="zh-CN" b="0" dirty="0"/>
              <a:t>All screens in your app that are not the main entrance to your app (activities that are not the "home" screen) should offer the user a way to navigate to the logical parent screen in the app's hierarchy by pressing the </a:t>
            </a:r>
            <a:r>
              <a:rPr lang="en-US" altLang="zh-CN" b="0" i="1" dirty="0"/>
              <a:t>Up</a:t>
            </a:r>
            <a:r>
              <a:rPr lang="en-US" altLang="zh-CN" b="0" dirty="0"/>
              <a:t> button in the action bar.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6148" name="Picture 4" descr="c:\users\apple\appdata\roaming\360se6\USERDA~1\Temp\ACTION~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608" y="5013176"/>
            <a:ext cx="22860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563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 Up Button for Low-level </a:t>
            </a:r>
            <a:r>
              <a:rPr lang="en-US" altLang="zh-CN" dirty="0" smtClean="0"/>
              <a:t>Activities</a:t>
            </a:r>
          </a:p>
          <a:p>
            <a:pPr lvl="1"/>
            <a:r>
              <a:rPr lang="en-US" altLang="zh-CN" b="0" dirty="0"/>
              <a:t>For example, here's how you can declare an activity's parent in the manifest: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30958"/>
            <a:ext cx="4879479" cy="350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938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b="0" dirty="0"/>
              <a:t>Then enable the app icon as the </a:t>
            </a:r>
            <a:r>
              <a:rPr lang="en-US" altLang="zh-CN" b="0" i="1" dirty="0"/>
              <a:t>Up</a:t>
            </a:r>
            <a:r>
              <a:rPr lang="en-US" altLang="zh-CN" b="0" dirty="0"/>
              <a:t> button by calling </a:t>
            </a:r>
            <a:r>
              <a:rPr lang="en-US" altLang="zh-CN" dirty="0" err="1">
                <a:hlinkClick r:id="rId2"/>
              </a:rPr>
              <a:t>setDisplayHomeAsUpEnabled</a:t>
            </a:r>
            <a:r>
              <a:rPr lang="en-US" altLang="zh-CN" dirty="0">
                <a:hlinkClick r:id="rId2"/>
              </a:rPr>
              <a:t>()</a:t>
            </a:r>
            <a:r>
              <a:rPr lang="en-US" altLang="zh-CN" b="0" dirty="0"/>
              <a:t>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24944"/>
            <a:ext cx="620177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993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Styling the Action Bar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Android includes a few built-in activity themes that include "dark" or "light" action bar styles. </a:t>
            </a:r>
            <a:endParaRPr lang="en-US" altLang="zh-CN" b="0" dirty="0" smtClean="0"/>
          </a:p>
          <a:p>
            <a:r>
              <a:rPr lang="en-US" altLang="zh-CN" b="0" dirty="0" smtClean="0"/>
              <a:t>You </a:t>
            </a:r>
            <a:r>
              <a:rPr lang="en-US" altLang="zh-CN" b="0" dirty="0"/>
              <a:t>can also extend these themes to further customize the look for your action bar.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932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an Android </a:t>
            </a:r>
            <a:r>
              <a:rPr lang="en-US" altLang="zh-CN" dirty="0" smtClean="0"/>
              <a:t>Theme</a:t>
            </a:r>
          </a:p>
          <a:p>
            <a:pPr lvl="1"/>
            <a:r>
              <a:rPr lang="en-US" altLang="zh-CN" b="0" dirty="0"/>
              <a:t>Android includes two baseline activity themes that dictate the color for the action bar:</a:t>
            </a:r>
          </a:p>
          <a:p>
            <a:pPr lvl="2"/>
            <a:r>
              <a:rPr lang="en-US" altLang="zh-CN" b="0" dirty="0" err="1">
                <a:hlinkClick r:id="rId2"/>
              </a:rPr>
              <a:t>Theme.Holo</a:t>
            </a:r>
            <a:r>
              <a:rPr lang="en-US" altLang="zh-CN" b="0" dirty="0"/>
              <a:t> for a "dark" theme.</a:t>
            </a:r>
          </a:p>
          <a:p>
            <a:pPr lvl="2"/>
            <a:r>
              <a:rPr lang="en-US" altLang="zh-CN" b="0" dirty="0" err="1">
                <a:hlinkClick r:id="rId3"/>
              </a:rPr>
              <a:t>Theme.Holo.Light</a:t>
            </a:r>
            <a:r>
              <a:rPr lang="en-US" altLang="zh-CN" b="0" dirty="0"/>
              <a:t> for a "light" theme.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8194" name="Picture 2" descr="c:\users\apple\appdata\roaming\360se6\USERDA~1\Temp\ACTION~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42394"/>
            <a:ext cx="6477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apple\appdata\roaming\360se6\USERDA~1\Temp\ACTION~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021931"/>
            <a:ext cx="6477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054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b="0" dirty="0"/>
              <a:t>For example</a:t>
            </a:r>
            <a:r>
              <a:rPr lang="en-US" altLang="zh-CN" b="0" dirty="0" smtClean="0"/>
              <a:t>:</a:t>
            </a:r>
          </a:p>
          <a:p>
            <a:pPr lvl="1"/>
            <a:endParaRPr lang="en-US" altLang="zh-CN" b="0" dirty="0"/>
          </a:p>
          <a:p>
            <a:pPr lvl="1"/>
            <a:r>
              <a:rPr lang="en-US" altLang="zh-CN" b="0" dirty="0" smtClean="0"/>
              <a:t>You </a:t>
            </a:r>
            <a:r>
              <a:rPr lang="en-US" altLang="zh-CN" b="0" dirty="0"/>
              <a:t>can also use a dark action bar while the rest of the activity uses the light color scheme by declaring the </a:t>
            </a:r>
            <a:r>
              <a:rPr lang="en-US" altLang="zh-CN" dirty="0" err="1">
                <a:hlinkClick r:id="rId2"/>
              </a:rPr>
              <a:t>Theme.Holo.Light.DarkActionBar</a:t>
            </a:r>
            <a:r>
              <a:rPr lang="en-US" altLang="zh-CN" b="0" dirty="0"/>
              <a:t> theme.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6" y="2204864"/>
            <a:ext cx="7226985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http://developer.android.com/images/training/basics/actionbar-theme-light-darkactionbar@2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316" y="4797152"/>
            <a:ext cx="6477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50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Customize the </a:t>
            </a:r>
            <a:r>
              <a:rPr lang="en-US" altLang="zh-CN" dirty="0" smtClean="0"/>
              <a:t>Background</a:t>
            </a:r>
          </a:p>
          <a:p>
            <a:pPr lvl="1"/>
            <a:r>
              <a:rPr lang="en-US" altLang="zh-CN" b="0" dirty="0"/>
              <a:t>To change the action bar background, create a custom theme for your activity that overrides </a:t>
            </a:r>
            <a:r>
              <a:rPr lang="en-US" altLang="zh-CN" b="0" dirty="0" smtClean="0"/>
              <a:t>the </a:t>
            </a:r>
            <a:r>
              <a:rPr lang="en-US" altLang="zh-CN" dirty="0" err="1" smtClean="0">
                <a:hlinkClick r:id="rId2"/>
              </a:rPr>
              <a:t>actionBarStyle</a:t>
            </a:r>
            <a:r>
              <a:rPr lang="en-US" altLang="zh-CN" b="0" dirty="0"/>
              <a:t> property.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9218" name="Picture 2" descr="c:\users\apple\appdata\roaming\360se6\USERDA~1\Temp\AC1A99~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149080"/>
            <a:ext cx="6477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17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b="0" dirty="0"/>
              <a:t>If your app uses </a:t>
            </a:r>
            <a:r>
              <a:rPr lang="en-US" altLang="zh-CN" b="0" dirty="0">
                <a:hlinkClick r:id="rId2"/>
              </a:rPr>
              <a:t>navigation tabs</a:t>
            </a:r>
            <a:r>
              <a:rPr lang="en-US" altLang="zh-CN" b="0" dirty="0"/>
              <a:t> or the </a:t>
            </a:r>
            <a:r>
              <a:rPr lang="en-US" altLang="zh-CN" b="0" dirty="0">
                <a:hlinkClick r:id="rId3"/>
              </a:rPr>
              <a:t>split action bar</a:t>
            </a:r>
            <a:r>
              <a:rPr lang="en-US" altLang="zh-CN" b="0" dirty="0"/>
              <a:t>, then you can also specify the background for these bars using the </a:t>
            </a:r>
            <a:r>
              <a:rPr lang="en-US" altLang="zh-CN" dirty="0" err="1">
                <a:hlinkClick r:id="rId4"/>
              </a:rPr>
              <a:t>backgroundStacked</a:t>
            </a:r>
            <a:r>
              <a:rPr lang="en-US" altLang="zh-CN" b="0" dirty="0"/>
              <a:t> and </a:t>
            </a:r>
            <a:r>
              <a:rPr lang="en-US" altLang="zh-CN" dirty="0" err="1">
                <a:hlinkClick r:id="rId5"/>
              </a:rPr>
              <a:t>backgroundSplit</a:t>
            </a:r>
            <a:r>
              <a:rPr lang="en-US" altLang="zh-CN" b="0" dirty="0"/>
              <a:t> properties, respectively.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434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Adding the Action Bar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89040"/>
            <a:ext cx="62674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341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res/values/themes.xml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692217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951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Then apply your theme to your entire app or individual activities: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41799"/>
            <a:ext cx="6883008" cy="564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463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Customize the Text </a:t>
            </a:r>
            <a:r>
              <a:rPr lang="en-US" altLang="zh-CN" dirty="0" smtClean="0"/>
              <a:t>Color</a:t>
            </a:r>
          </a:p>
          <a:p>
            <a:pPr lvl="1"/>
            <a:r>
              <a:rPr lang="en-US" altLang="zh-CN" b="0" dirty="0"/>
              <a:t>To modify the color of text in the action bar, you need to override separate properties for each text element</a:t>
            </a:r>
            <a:r>
              <a:rPr lang="en-US" altLang="zh-CN" b="0" dirty="0" smtClean="0"/>
              <a:t>:</a:t>
            </a:r>
          </a:p>
          <a:p>
            <a:pPr lvl="2"/>
            <a:r>
              <a:rPr lang="en-US" altLang="zh-CN" b="0" dirty="0"/>
              <a:t>Action bar </a:t>
            </a:r>
            <a:r>
              <a:rPr lang="en-US" altLang="zh-CN" b="0" dirty="0" smtClean="0"/>
              <a:t>title</a:t>
            </a:r>
          </a:p>
          <a:p>
            <a:pPr lvl="2"/>
            <a:r>
              <a:rPr lang="en-US" altLang="zh-CN" b="0" dirty="0"/>
              <a:t>Action bar </a:t>
            </a:r>
            <a:r>
              <a:rPr lang="en-US" altLang="zh-CN" b="0" dirty="0" smtClean="0"/>
              <a:t>tabs</a:t>
            </a:r>
          </a:p>
          <a:p>
            <a:pPr lvl="2"/>
            <a:r>
              <a:rPr lang="en-US" altLang="zh-CN" b="0" dirty="0"/>
              <a:t>Action buttons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1382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res/values/themes.xml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54758"/>
            <a:ext cx="7458865" cy="2504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544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712430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299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Customize the Tab </a:t>
            </a:r>
            <a:r>
              <a:rPr lang="en-US" altLang="zh-CN" dirty="0" smtClean="0"/>
              <a:t>Indicator</a:t>
            </a:r>
          </a:p>
          <a:p>
            <a:pPr lvl="1"/>
            <a:r>
              <a:rPr lang="en-US" altLang="zh-CN" b="0" dirty="0"/>
              <a:t>To change the indicator used for the </a:t>
            </a:r>
            <a:r>
              <a:rPr lang="en-US" altLang="zh-CN" b="0" dirty="0">
                <a:hlinkClick r:id="rId2"/>
              </a:rPr>
              <a:t>navigation tabs</a:t>
            </a:r>
            <a:r>
              <a:rPr lang="en-US" altLang="zh-CN" b="0" dirty="0"/>
              <a:t>, create an activity theme that overrides </a:t>
            </a:r>
            <a:r>
              <a:rPr lang="en-US" altLang="zh-CN" b="0" dirty="0" smtClean="0"/>
              <a:t>the </a:t>
            </a:r>
            <a:r>
              <a:rPr lang="en-US" altLang="zh-CN" dirty="0" err="1" smtClean="0">
                <a:hlinkClick r:id="rId3"/>
              </a:rPr>
              <a:t>actionBarTabStyle</a:t>
            </a:r>
            <a:r>
              <a:rPr lang="en-US" altLang="zh-CN" b="0" dirty="0"/>
              <a:t> property.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14338" name="Picture 2" descr="c:\users\apple\appdata\roaming\360se6\USERDA~1\Temp\ACB700~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049962"/>
            <a:ext cx="6044952" cy="163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015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b="0" dirty="0"/>
              <a:t>For example, here's a state-list </a:t>
            </a:r>
            <a:r>
              <a:rPr lang="en-US" altLang="zh-CN" b="0" dirty="0" err="1"/>
              <a:t>drawable</a:t>
            </a:r>
            <a:r>
              <a:rPr lang="en-US" altLang="zh-CN" b="0" dirty="0"/>
              <a:t> that declares a specific background image for several different states of an action bar tab</a:t>
            </a:r>
            <a:r>
              <a:rPr lang="en-US" altLang="zh-CN" b="0" dirty="0" smtClean="0"/>
              <a:t>: </a:t>
            </a:r>
            <a:r>
              <a:rPr lang="en-US" altLang="zh-CN" dirty="0" smtClean="0"/>
              <a:t>res/</a:t>
            </a:r>
            <a:r>
              <a:rPr lang="en-US" altLang="zh-CN" dirty="0" err="1" smtClean="0"/>
              <a:t>drawable</a:t>
            </a:r>
            <a:r>
              <a:rPr lang="en-US" altLang="zh-CN" dirty="0" smtClean="0"/>
              <a:t>/actionbar_tab_indicator.xml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0834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615315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128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8839"/>
            <a:ext cx="611505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749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res/values/themes.xml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48880"/>
            <a:ext cx="7436143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00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action bar is one of the most important design elements you can implement for your app's activities. </a:t>
            </a:r>
            <a:endParaRPr lang="en-US" altLang="zh-CN" dirty="0" smtClean="0"/>
          </a:p>
          <a:p>
            <a:r>
              <a:rPr lang="en-US" altLang="zh-CN" dirty="0" smtClean="0"/>
              <a:t>It </a:t>
            </a:r>
            <a:r>
              <a:rPr lang="en-US" altLang="zh-CN" dirty="0"/>
              <a:t>provides several user interface features that make your app immediately familiar to users by offering consistency between other Android apps.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1026" name="Picture 2" descr="c:\users\apple\appdata\roaming\360se6\USERDA~1\Temp\ACTION~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533628"/>
            <a:ext cx="5297488" cy="132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966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Overlaying the Action Bar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To avoid resizing your layout when the action bar hides and shows, you can enable </a:t>
            </a:r>
            <a:r>
              <a:rPr lang="en-US" altLang="zh-CN" b="0" i="1" dirty="0"/>
              <a:t>overlay mode</a:t>
            </a:r>
            <a:r>
              <a:rPr lang="en-US" altLang="zh-CN" b="0" dirty="0"/>
              <a:t> for the action bar.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1026" name="Picture 2" descr="http://developer.android.com/images/training/basics/actionbar-overlay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356992"/>
            <a:ext cx="3897742" cy="35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347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Enable Overlay </a:t>
            </a:r>
            <a:r>
              <a:rPr lang="en-US" altLang="zh-CN" dirty="0" smtClean="0"/>
              <a:t>Mode</a:t>
            </a:r>
          </a:p>
          <a:p>
            <a:pPr lvl="1"/>
            <a:r>
              <a:rPr lang="en-US" altLang="zh-CN" b="0" dirty="0"/>
              <a:t>To enable overlay mode for the action bar, you need to create a custom theme that extends an existing action bar theme and set the </a:t>
            </a:r>
            <a:r>
              <a:rPr lang="en-US" altLang="zh-CN" dirty="0" err="1"/>
              <a:t>android:windowActionBarOverlay</a:t>
            </a:r>
            <a:r>
              <a:rPr lang="en-US" altLang="zh-CN" b="0" dirty="0"/>
              <a:t> property to </a:t>
            </a:r>
            <a:r>
              <a:rPr lang="en-US" altLang="zh-CN" dirty="0"/>
              <a:t>true</a:t>
            </a:r>
            <a:r>
              <a:rPr lang="en-US" altLang="zh-CN" b="0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581128"/>
            <a:ext cx="49339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211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Specify Layout </a:t>
            </a:r>
            <a:r>
              <a:rPr lang="en-US" altLang="zh-CN" dirty="0" smtClean="0"/>
              <a:t>Top-margin</a:t>
            </a:r>
          </a:p>
          <a:p>
            <a:pPr lvl="1"/>
            <a:r>
              <a:rPr lang="en-US" altLang="zh-CN" b="0" dirty="0"/>
              <a:t>When the action bar is in overlay mode, it might obscure some of your layout that should remain visible. </a:t>
            </a:r>
            <a:endParaRPr lang="en-US" altLang="zh-CN" b="0" dirty="0" smtClean="0"/>
          </a:p>
          <a:p>
            <a:pPr lvl="1"/>
            <a:r>
              <a:rPr lang="en-US" altLang="zh-CN" b="0" dirty="0" smtClean="0"/>
              <a:t>To </a:t>
            </a:r>
            <a:r>
              <a:rPr lang="en-US" altLang="zh-CN" b="0" dirty="0"/>
              <a:t>ensure that such items remain below the action bar at all times, add either margin or padding to the top of the view(s) using the height specified by </a:t>
            </a:r>
            <a:r>
              <a:rPr lang="en-US" altLang="zh-CN" dirty="0" err="1">
                <a:hlinkClick r:id="rId2"/>
              </a:rPr>
              <a:t>actionBarSize</a:t>
            </a:r>
            <a:r>
              <a:rPr lang="en-US" altLang="zh-CN" b="0" dirty="0"/>
              <a:t>. 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4612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b="0" dirty="0"/>
              <a:t>For example: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4904"/>
            <a:ext cx="57721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03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b="0" dirty="0"/>
              <a:t>If you're using the Support Library for the action bar, you need to remove the </a:t>
            </a:r>
            <a:r>
              <a:rPr lang="en-US" altLang="zh-CN" dirty="0"/>
              <a:t>android:</a:t>
            </a:r>
            <a:r>
              <a:rPr lang="en-US" altLang="zh-CN" b="0" dirty="0"/>
              <a:t> prefix. </a:t>
            </a:r>
            <a:endParaRPr lang="en-US" altLang="zh-CN" b="0" dirty="0" smtClean="0"/>
          </a:p>
          <a:p>
            <a:pPr lvl="1"/>
            <a:r>
              <a:rPr lang="en-US" altLang="zh-CN" b="0" dirty="0" smtClean="0"/>
              <a:t>For </a:t>
            </a:r>
            <a:r>
              <a:rPr lang="en-US" altLang="zh-CN" b="0" dirty="0"/>
              <a:t>example</a:t>
            </a:r>
            <a:r>
              <a:rPr lang="en-US" altLang="zh-CN" b="0" dirty="0" smtClean="0"/>
              <a:t>:</a:t>
            </a:r>
          </a:p>
          <a:p>
            <a:pPr lvl="1"/>
            <a:endParaRPr lang="en-US" altLang="zh-CN" b="0" dirty="0"/>
          </a:p>
          <a:p>
            <a:pPr lvl="1"/>
            <a:endParaRPr lang="en-US" altLang="zh-CN" b="0" dirty="0" smtClean="0"/>
          </a:p>
          <a:p>
            <a:pPr lvl="1"/>
            <a:endParaRPr lang="en-US" altLang="zh-CN" b="0" dirty="0"/>
          </a:p>
          <a:p>
            <a:pPr lvl="1"/>
            <a:r>
              <a:rPr lang="en-US" altLang="zh-CN" b="0" dirty="0"/>
              <a:t>In this case, the 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actionBarSize</a:t>
            </a:r>
            <a:r>
              <a:rPr lang="en-US" altLang="zh-CN" b="0" dirty="0"/>
              <a:t> value without the prefix works on all versions</a:t>
            </a:r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40968"/>
            <a:ext cx="57531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92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functions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dedicated space for giving your app an identity and indicating the user's location in the app.</a:t>
            </a:r>
          </a:p>
          <a:p>
            <a:r>
              <a:rPr lang="en-US" altLang="zh-CN" dirty="0"/>
              <a:t>Access to important actions in a predictable way (such as Search).</a:t>
            </a:r>
          </a:p>
          <a:p>
            <a:r>
              <a:rPr lang="en-US" altLang="zh-CN" dirty="0"/>
              <a:t>Support for navigation and view switching (with tabs or drop-down lists).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27841D-0644-4EC2-AA04-0B1AA16BFC7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718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Lessons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Setting Up the Action </a:t>
            </a:r>
            <a:r>
              <a:rPr lang="en-US" altLang="zh-CN" dirty="0" smtClean="0"/>
              <a:t>Bar</a:t>
            </a:r>
            <a:endParaRPr lang="en-US" altLang="zh-CN" dirty="0"/>
          </a:p>
          <a:p>
            <a:r>
              <a:rPr lang="en-US" altLang="zh-CN" dirty="0"/>
              <a:t>Adding Action </a:t>
            </a:r>
            <a:r>
              <a:rPr lang="en-US" altLang="zh-CN" dirty="0" smtClean="0"/>
              <a:t>Buttons</a:t>
            </a:r>
            <a:endParaRPr lang="en-US" altLang="zh-CN" dirty="0"/>
          </a:p>
          <a:p>
            <a:r>
              <a:rPr lang="en-US" altLang="zh-CN" dirty="0"/>
              <a:t>Styling the Action Bar</a:t>
            </a:r>
          </a:p>
          <a:p>
            <a:r>
              <a:rPr lang="en-US" altLang="zh-CN" dirty="0" smtClean="0"/>
              <a:t>Overlaying </a:t>
            </a:r>
            <a:r>
              <a:rPr lang="en-US" altLang="zh-CN" dirty="0"/>
              <a:t>the Action </a:t>
            </a:r>
            <a:r>
              <a:rPr lang="en-US" altLang="zh-CN" dirty="0" smtClean="0"/>
              <a:t>Bar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851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Setting Up the Action </a:t>
            </a:r>
            <a:r>
              <a:rPr lang="en-US" altLang="zh-CN" dirty="0" smtClean="0"/>
              <a:t>Bar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Beginning with Android 3.0 (API level 11), the action bar is included in all activities that use the </a:t>
            </a:r>
            <a:r>
              <a:rPr lang="en-US" altLang="zh-CN" dirty="0" err="1" smtClean="0">
                <a:hlinkClick r:id="rId2"/>
              </a:rPr>
              <a:t>Theme.Holo</a:t>
            </a:r>
            <a:r>
              <a:rPr lang="en-US" altLang="zh-CN" dirty="0" smtClean="0"/>
              <a:t> </a:t>
            </a:r>
            <a:r>
              <a:rPr lang="en-US" altLang="zh-CN" b="0" dirty="0" smtClean="0"/>
              <a:t>theme </a:t>
            </a:r>
            <a:r>
              <a:rPr lang="en-US" altLang="zh-CN" b="0" dirty="0"/>
              <a:t>(or one of its descendants)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221088"/>
            <a:ext cx="4905016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5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Action Buttons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The action bar allows you to add buttons for the most important action items relating to the app's current context.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6" name="Picture 2" descr="http://developer.android.com/images/training/basics/actionbar-ac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077072"/>
            <a:ext cx="3810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59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Action Buttons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Specify the Actions in </a:t>
            </a:r>
            <a:r>
              <a:rPr lang="en-US" altLang="zh-CN" dirty="0" smtClean="0"/>
              <a:t>XML</a:t>
            </a:r>
          </a:p>
          <a:p>
            <a:pPr lvl="1"/>
            <a:r>
              <a:rPr lang="en-US" altLang="zh-CN" b="0" dirty="0"/>
              <a:t>Add an </a:t>
            </a:r>
            <a:r>
              <a:rPr lang="en-US" altLang="zh-CN" dirty="0"/>
              <a:t>&lt;item&gt;</a:t>
            </a:r>
            <a:r>
              <a:rPr lang="en-US" altLang="zh-CN" b="0" dirty="0"/>
              <a:t> element for each item you want to include in the action bar. For example</a:t>
            </a:r>
            <a:r>
              <a:rPr lang="en-US" altLang="zh-CN" b="0" dirty="0" smtClean="0"/>
              <a:t>: </a:t>
            </a:r>
            <a:r>
              <a:rPr lang="en-US" altLang="zh-CN" dirty="0" smtClean="0"/>
              <a:t>res/menu/main_activity_actions.xml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789040"/>
            <a:ext cx="5739462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00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 the Actions to the Action </a:t>
            </a:r>
            <a:r>
              <a:rPr lang="en-US" altLang="zh-CN" dirty="0" smtClean="0"/>
              <a:t>Bar</a:t>
            </a:r>
          </a:p>
          <a:p>
            <a:pPr lvl="1"/>
            <a:r>
              <a:rPr lang="en-US" altLang="zh-CN" b="0" dirty="0"/>
              <a:t>To place the menu items into the action bar, implement the </a:t>
            </a:r>
            <a:r>
              <a:rPr lang="en-US" altLang="zh-CN" dirty="0" err="1">
                <a:hlinkClick r:id="rId2"/>
              </a:rPr>
              <a:t>onCreateOptionsMenu</a:t>
            </a:r>
            <a:r>
              <a:rPr lang="en-US" altLang="zh-CN" dirty="0">
                <a:hlinkClick r:id="rId2"/>
              </a:rPr>
              <a:t>()</a:t>
            </a:r>
            <a:r>
              <a:rPr lang="en-US" altLang="zh-CN" b="0" dirty="0"/>
              <a:t> callback method in your activity to inflate the menu resource into the given </a:t>
            </a:r>
            <a:r>
              <a:rPr lang="en-US" altLang="zh-CN" dirty="0">
                <a:hlinkClick r:id="rId3"/>
              </a:rPr>
              <a:t>Menu</a:t>
            </a:r>
            <a:r>
              <a:rPr lang="en-US" altLang="zh-CN" b="0" dirty="0"/>
              <a:t> object.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93096"/>
            <a:ext cx="5896304" cy="221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311970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8859</TotalTime>
  <Words>726</Words>
  <Application>Microsoft Office PowerPoint</Application>
  <PresentationFormat>全屏显示(4:3)</PresentationFormat>
  <Paragraphs>138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Network</vt:lpstr>
      <vt:lpstr>Android Training</vt:lpstr>
      <vt:lpstr>Adding the Action Bar</vt:lpstr>
      <vt:lpstr>Intro</vt:lpstr>
      <vt:lpstr>Key functions</vt:lpstr>
      <vt:lpstr>Lessons</vt:lpstr>
      <vt:lpstr>Setting Up the Action Bar</vt:lpstr>
      <vt:lpstr>Adding Action Buttons</vt:lpstr>
      <vt:lpstr>Adding Action Buttons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Styling the Action Bar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Overlaying the Action Bar</vt:lpstr>
      <vt:lpstr>PowerPoint 演示文稿</vt:lpstr>
      <vt:lpstr>PowerPoint 演示文稿</vt:lpstr>
      <vt:lpstr>PowerPoint 演示文稿</vt:lpstr>
      <vt:lpstr>PowerPoint 演示文稿</vt:lpstr>
    </vt:vector>
  </TitlesOfParts>
  <Company>iip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</dc:creator>
  <cp:lastModifiedBy>师文轩</cp:lastModifiedBy>
  <cp:revision>946</cp:revision>
  <dcterms:created xsi:type="dcterms:W3CDTF">2009-04-20T08:00:20Z</dcterms:created>
  <dcterms:modified xsi:type="dcterms:W3CDTF">2013-10-28T10:18:06Z</dcterms:modified>
</cp:coreProperties>
</file>