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1"/>
  </p:notesMasterIdLst>
  <p:handoutMasterIdLst>
    <p:handoutMasterId r:id="rId42"/>
  </p:handoutMasterIdLst>
  <p:sldIdLst>
    <p:sldId id="256" r:id="rId2"/>
    <p:sldId id="259" r:id="rId3"/>
    <p:sldId id="266" r:id="rId4"/>
    <p:sldId id="267" r:id="rId5"/>
    <p:sldId id="268" r:id="rId6"/>
    <p:sldId id="269" r:id="rId7"/>
    <p:sldId id="294" r:id="rId8"/>
    <p:sldId id="277" r:id="rId9"/>
    <p:sldId id="278" r:id="rId10"/>
    <p:sldId id="295" r:id="rId11"/>
    <p:sldId id="279" r:id="rId12"/>
    <p:sldId id="296" r:id="rId13"/>
    <p:sldId id="300" r:id="rId14"/>
    <p:sldId id="280" r:id="rId15"/>
    <p:sldId id="270" r:id="rId16"/>
    <p:sldId id="281" r:id="rId17"/>
    <p:sldId id="297" r:id="rId18"/>
    <p:sldId id="282" r:id="rId19"/>
    <p:sldId id="298" r:id="rId20"/>
    <p:sldId id="283" r:id="rId21"/>
    <p:sldId id="284" r:id="rId22"/>
    <p:sldId id="285" r:id="rId23"/>
    <p:sldId id="287" r:id="rId24"/>
    <p:sldId id="288" r:id="rId25"/>
    <p:sldId id="289" r:id="rId26"/>
    <p:sldId id="299" r:id="rId27"/>
    <p:sldId id="290" r:id="rId28"/>
    <p:sldId id="291" r:id="rId29"/>
    <p:sldId id="271" r:id="rId30"/>
    <p:sldId id="292" r:id="rId31"/>
    <p:sldId id="293" r:id="rId32"/>
    <p:sldId id="272" r:id="rId33"/>
    <p:sldId id="301" r:id="rId34"/>
    <p:sldId id="302" r:id="rId35"/>
    <p:sldId id="303" r:id="rId36"/>
    <p:sldId id="304" r:id="rId37"/>
    <p:sldId id="305" r:id="rId38"/>
    <p:sldId id="306" r:id="rId39"/>
    <p:sldId id="307"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006600"/>
    <a:srgbClr val="00CC66"/>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8"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zh-CN" altLang="en-US"/>
          </a:p>
        </p:txBody>
      </p:sp>
      <p:sp>
        <p:nvSpPr>
          <p:cNvPr id="604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07827935-4149-4985-BF11-31B132AC8B84}" type="datetimeFigureOut">
              <a:rPr lang="zh-CN" altLang="en-US"/>
              <a:pPr>
                <a:defRPr/>
              </a:pPr>
              <a:t>2013/11/27</a:t>
            </a:fld>
            <a:endParaRPr lang="en-US" altLang="zh-CN"/>
          </a:p>
        </p:txBody>
      </p:sp>
      <p:sp>
        <p:nvSpPr>
          <p:cNvPr id="604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ltLang="zh-CN"/>
          </a:p>
        </p:txBody>
      </p:sp>
      <p:sp>
        <p:nvSpPr>
          <p:cNvPr id="604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itchFamily="34" charset="0"/>
              </a:defRPr>
            </a:lvl1pPr>
          </a:lstStyle>
          <a:p>
            <a:pPr>
              <a:defRPr/>
            </a:pPr>
            <a:fld id="{C32A620E-559D-4C80-851C-024B11054B2D}" type="slidenum">
              <a:rPr lang="zh-CN" altLang="en-US"/>
              <a:pPr>
                <a:defRPr/>
              </a:pPr>
              <a:t>‹#›</a:t>
            </a:fld>
            <a:endParaRPr lang="en-US" altLang="zh-CN"/>
          </a:p>
        </p:txBody>
      </p:sp>
    </p:spTree>
    <p:extLst>
      <p:ext uri="{BB962C8B-B14F-4D97-AF65-F5344CB8AC3E}">
        <p14:creationId xmlns:p14="http://schemas.microsoft.com/office/powerpoint/2010/main" val="77702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17456A6-1CEC-44F0-A3FE-08CD83813603}" type="slidenum">
              <a:rPr lang="en-US" altLang="zh-CN"/>
              <a:pPr>
                <a:defRPr/>
              </a:pPr>
              <a:t>‹#›</a:t>
            </a:fld>
            <a:endParaRPr lang="en-US" altLang="zh-CN"/>
          </a:p>
        </p:txBody>
      </p:sp>
    </p:spTree>
    <p:extLst>
      <p:ext uri="{BB962C8B-B14F-4D97-AF65-F5344CB8AC3E}">
        <p14:creationId xmlns:p14="http://schemas.microsoft.com/office/powerpoint/2010/main" val="32885719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4" name="Picture 2" descr="00197060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51538"/>
            <a:ext cx="1331913"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40"/>
          <p:cNvSpPr>
            <a:spLocks noChangeShapeType="1"/>
          </p:cNvSpPr>
          <p:nvPr/>
        </p:nvSpPr>
        <p:spPr bwMode="auto">
          <a:xfrm>
            <a:off x="468313" y="6165850"/>
            <a:ext cx="822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2148" name="Rectangle 3"/>
          <p:cNvSpPr>
            <a:spLocks noGrp="1" noChangeArrowheads="1"/>
          </p:cNvSpPr>
          <p:nvPr>
            <p:ph type="ctrTitle"/>
          </p:nvPr>
        </p:nvSpPr>
        <p:spPr>
          <a:xfrm>
            <a:off x="685800" y="2130425"/>
            <a:ext cx="7772400" cy="722313"/>
          </a:xfrm>
          <a:prstGeom prst="rect">
            <a:avLst/>
          </a:prstGeom>
        </p:spPr>
        <p:txBody>
          <a:bodyPr/>
          <a:lstStyle>
            <a:lvl1pPr algn="ctr">
              <a:defRPr smtClean="0">
                <a:solidFill>
                  <a:srgbClr val="006600"/>
                </a:solidFill>
              </a:defRPr>
            </a:lvl1pPr>
          </a:lstStyle>
          <a:p>
            <a:pPr lvl="0"/>
            <a:r>
              <a:rPr lang="zh-CN" altLang="en-US" noProof="0" smtClean="0"/>
              <a:t>单击此处编辑母版标题样式</a:t>
            </a:r>
          </a:p>
        </p:txBody>
      </p:sp>
      <p:sp>
        <p:nvSpPr>
          <p:cNvPr id="262149"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3200" smtClean="0">
                <a:solidFill>
                  <a:schemeClr val="tx2"/>
                </a:solidFill>
              </a:defRPr>
            </a:lvl1pPr>
          </a:lstStyle>
          <a:p>
            <a:pPr lvl="0"/>
            <a:r>
              <a:rPr lang="zh-CN" altLang="en-US" noProof="0" smtClean="0"/>
              <a:t>单击此处编辑母版副标题样式</a:t>
            </a:r>
          </a:p>
        </p:txBody>
      </p:sp>
      <p:pic>
        <p:nvPicPr>
          <p:cNvPr id="8" name="图片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13" y="0"/>
            <a:ext cx="914400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a:off x="7235825" y="142875"/>
            <a:ext cx="0" cy="1125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 name="Picture 48" descr="100757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08850" y="142875"/>
            <a:ext cx="18351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39437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9"/>
          <p:cNvSpPr>
            <a:spLocks noGrp="1" noChangeArrowheads="1"/>
          </p:cNvSpPr>
          <p:nvPr>
            <p:ph type="sldNum" sz="quarter" idx="10"/>
          </p:nvPr>
        </p:nvSpPr>
        <p:spPr>
          <a:ln/>
        </p:spPr>
        <p:txBody>
          <a:bodyPr/>
          <a:lstStyle>
            <a:lvl1pPr>
              <a:defRPr/>
            </a:lvl1pPr>
          </a:lstStyle>
          <a:p>
            <a:pPr>
              <a:defRPr/>
            </a:pPr>
            <a:fld id="{379EC8BB-716F-4B2C-8E1C-C382F35F9B5C}" type="slidenum">
              <a:rPr lang="zh-CN" altLang="en-US"/>
              <a:pPr>
                <a:defRPr/>
              </a:pPr>
              <a:t>‹#›</a:t>
            </a:fld>
            <a:endParaRPr lang="en-US" altLang="zh-CN"/>
          </a:p>
        </p:txBody>
      </p:sp>
      <p:sp>
        <p:nvSpPr>
          <p:cNvPr id="6"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69494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6985000" cy="12954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298C951C-67AF-4300-A058-8CF2A8A470D6}"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109083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578F0920-2C6C-47A7-A1F1-DE7035BD6E40}"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24001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1927841D-0644-4EC2-AA04-0B1AA16BFC7A}"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9460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6408240" cy="12954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7877AC41-310E-414D-B744-4A706132706D}"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44711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9"/>
          <p:cNvSpPr>
            <a:spLocks noGrp="1" noChangeArrowheads="1"/>
          </p:cNvSpPr>
          <p:nvPr>
            <p:ph type="sldNum" sz="quarter" idx="10"/>
          </p:nvPr>
        </p:nvSpPr>
        <p:spPr>
          <a:ln/>
        </p:spPr>
        <p:txBody>
          <a:bodyPr/>
          <a:lstStyle>
            <a:lvl1pPr>
              <a:defRPr/>
            </a:lvl1pPr>
          </a:lstStyle>
          <a:p>
            <a:pPr>
              <a:defRPr/>
            </a:pPr>
            <a:fld id="{A59FACC0-B3F3-4CE0-B87D-F4D5A084EEF2}"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18930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6985000" cy="1295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9"/>
          <p:cNvSpPr>
            <a:spLocks noGrp="1" noChangeArrowheads="1"/>
          </p:cNvSpPr>
          <p:nvPr>
            <p:ph type="sldNum" sz="quarter" idx="10"/>
          </p:nvPr>
        </p:nvSpPr>
        <p:spPr>
          <a:ln/>
        </p:spPr>
        <p:txBody>
          <a:bodyPr/>
          <a:lstStyle>
            <a:lvl1pPr>
              <a:defRPr/>
            </a:lvl1pPr>
          </a:lstStyle>
          <a:p>
            <a:pPr>
              <a:defRPr/>
            </a:pPr>
            <a:fld id="{67DC6B49-5F75-4233-82A1-44B0CD866C42}" type="slidenum">
              <a:rPr lang="zh-CN" altLang="en-US"/>
              <a:pPr>
                <a:defRPr/>
              </a:pPr>
              <a:t>‹#›</a:t>
            </a:fld>
            <a:endParaRPr lang="en-US" altLang="zh-CN"/>
          </a:p>
        </p:txBody>
      </p:sp>
      <p:sp>
        <p:nvSpPr>
          <p:cNvPr id="6"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23782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9"/>
          <p:cNvSpPr>
            <a:spLocks noGrp="1" noChangeArrowheads="1"/>
          </p:cNvSpPr>
          <p:nvPr>
            <p:ph type="sldNum" sz="quarter" idx="10"/>
          </p:nvPr>
        </p:nvSpPr>
        <p:spPr>
          <a:ln/>
        </p:spPr>
        <p:txBody>
          <a:bodyPr/>
          <a:lstStyle>
            <a:lvl1pPr>
              <a:defRPr/>
            </a:lvl1pPr>
          </a:lstStyle>
          <a:p>
            <a:pPr>
              <a:defRPr/>
            </a:pPr>
            <a:fld id="{0B62E6D8-D42D-4CA3-9FBF-6F7C5538304A}" type="slidenum">
              <a:rPr lang="zh-CN" altLang="en-US"/>
              <a:pPr>
                <a:defRPr/>
              </a:pPr>
              <a:t>‹#›</a:t>
            </a:fld>
            <a:endParaRPr lang="en-US" altLang="zh-CN"/>
          </a:p>
        </p:txBody>
      </p:sp>
      <p:sp>
        <p:nvSpPr>
          <p:cNvPr id="8"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78391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6985000" cy="1295400"/>
          </a:xfrm>
          <a:prstGeom prst="rect">
            <a:avLst/>
          </a:prstGeom>
        </p:spPr>
        <p:txBody>
          <a:bodyPr/>
          <a:lstStyle/>
          <a:p>
            <a:r>
              <a:rPr lang="zh-CN" altLang="en-US" smtClean="0"/>
              <a:t>单击此处编辑母版标题样式</a:t>
            </a:r>
            <a:endParaRPr lang="zh-CN" altLang="en-US"/>
          </a:p>
        </p:txBody>
      </p:sp>
      <p:sp>
        <p:nvSpPr>
          <p:cNvPr id="3" name="Rectangle 49"/>
          <p:cNvSpPr>
            <a:spLocks noGrp="1" noChangeArrowheads="1"/>
          </p:cNvSpPr>
          <p:nvPr>
            <p:ph type="sldNum" sz="quarter" idx="10"/>
          </p:nvPr>
        </p:nvSpPr>
        <p:spPr>
          <a:ln/>
        </p:spPr>
        <p:txBody>
          <a:bodyPr/>
          <a:lstStyle>
            <a:lvl1pPr>
              <a:defRPr/>
            </a:lvl1pPr>
          </a:lstStyle>
          <a:p>
            <a:pPr>
              <a:defRPr/>
            </a:pPr>
            <a:fld id="{6621C528-6873-4FB4-A3C5-CC7481BC52F1}" type="slidenum">
              <a:rPr lang="zh-CN" altLang="en-US"/>
              <a:pPr>
                <a:defRPr/>
              </a:pPr>
              <a:t>‹#›</a:t>
            </a:fld>
            <a:endParaRPr lang="en-US" altLang="zh-CN"/>
          </a:p>
        </p:txBody>
      </p:sp>
      <p:sp>
        <p:nvSpPr>
          <p:cNvPr id="4"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52228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9"/>
          <p:cNvSpPr>
            <a:spLocks noGrp="1" noChangeArrowheads="1"/>
          </p:cNvSpPr>
          <p:nvPr>
            <p:ph type="sldNum" sz="quarter" idx="10"/>
          </p:nvPr>
        </p:nvSpPr>
        <p:spPr>
          <a:ln/>
        </p:spPr>
        <p:txBody>
          <a:bodyPr/>
          <a:lstStyle>
            <a:lvl1pPr>
              <a:defRPr/>
            </a:lvl1pPr>
          </a:lstStyle>
          <a:p>
            <a:pPr>
              <a:defRPr/>
            </a:pPr>
            <a:fld id="{18E3E0AB-602D-4F13-BF2E-383D7524B5B1}" type="slidenum">
              <a:rPr lang="zh-CN" altLang="en-US"/>
              <a:pPr>
                <a:defRPr/>
              </a:pPr>
              <a:t>‹#›</a:t>
            </a:fld>
            <a:endParaRPr lang="en-US" altLang="zh-CN"/>
          </a:p>
        </p:txBody>
      </p:sp>
      <p:sp>
        <p:nvSpPr>
          <p:cNvPr id="3"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134072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9"/>
          <p:cNvSpPr>
            <a:spLocks noGrp="1" noChangeArrowheads="1"/>
          </p:cNvSpPr>
          <p:nvPr>
            <p:ph type="sldNum" sz="quarter" idx="10"/>
          </p:nvPr>
        </p:nvSpPr>
        <p:spPr>
          <a:ln/>
        </p:spPr>
        <p:txBody>
          <a:bodyPr/>
          <a:lstStyle>
            <a:lvl1pPr>
              <a:defRPr/>
            </a:lvl1pPr>
          </a:lstStyle>
          <a:p>
            <a:pPr>
              <a:defRPr/>
            </a:pPr>
            <a:fld id="{C30F9D88-1023-43F6-A770-7FADE0636C63}" type="slidenum">
              <a:rPr lang="zh-CN" altLang="en-US"/>
              <a:pPr>
                <a:defRPr/>
              </a:pPr>
              <a:t>‹#›</a:t>
            </a:fld>
            <a:endParaRPr lang="en-US" altLang="zh-CN"/>
          </a:p>
        </p:txBody>
      </p:sp>
      <p:sp>
        <p:nvSpPr>
          <p:cNvPr id="6"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0370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6" descr="00197060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5951538"/>
            <a:ext cx="1331913"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Line 40"/>
          <p:cNvSpPr>
            <a:spLocks noChangeShapeType="1"/>
          </p:cNvSpPr>
          <p:nvPr/>
        </p:nvSpPr>
        <p:spPr bwMode="auto">
          <a:xfrm>
            <a:off x="468313" y="6165850"/>
            <a:ext cx="822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3" name="Rectangle 4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1"/>
            </a:lvl1pPr>
          </a:lstStyle>
          <a:p>
            <a:pPr>
              <a:defRPr/>
            </a:pPr>
            <a:fld id="{65D04515-2405-4920-AA62-8980CF46416F}" type="slidenum">
              <a:rPr lang="zh-CN" altLang="en-US"/>
              <a:pPr>
                <a:defRPr/>
              </a:pPr>
              <a:t>‹#›</a:t>
            </a:fld>
            <a:endParaRPr lang="en-US" altLang="zh-CN"/>
          </a:p>
        </p:txBody>
      </p:sp>
      <p:sp>
        <p:nvSpPr>
          <p:cNvPr id="1074" name="Rectangle 5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r>
              <a:rPr lang="zh-CN" altLang="en-US"/>
              <a:t>智能移动开发</a:t>
            </a:r>
            <a:endParaRPr lang="en-US" altLang="zh-CN"/>
          </a:p>
        </p:txBody>
      </p:sp>
      <p:pic>
        <p:nvPicPr>
          <p:cNvPr id="10" name="图片 9"/>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914400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
          <p:cNvSpPr>
            <a:spLocks noChangeShapeType="1"/>
          </p:cNvSpPr>
          <p:nvPr userDrawn="1"/>
        </p:nvSpPr>
        <p:spPr bwMode="auto">
          <a:xfrm>
            <a:off x="7235825" y="142875"/>
            <a:ext cx="0" cy="1125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
          <p:cNvSpPr>
            <a:spLocks noGrp="1" noChangeArrowheads="1"/>
          </p:cNvSpPr>
          <p:nvPr>
            <p:ph type="title"/>
          </p:nvPr>
        </p:nvSpPr>
        <p:spPr bwMode="auto">
          <a:xfrm>
            <a:off x="827088" y="0"/>
            <a:ext cx="64087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pic>
        <p:nvPicPr>
          <p:cNvPr id="13" name="Picture 48" descr="1007570"/>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308850" y="142875"/>
            <a:ext cx="18351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4"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hf hdr="0" dt="0"/>
  <p:txStyles>
    <p:titleStyle>
      <a:lvl1pPr algn="l" rtl="0" eaLnBrk="0" fontAlgn="base" hangingPunct="0">
        <a:spcBef>
          <a:spcPct val="0"/>
        </a:spcBef>
        <a:spcAft>
          <a:spcPct val="0"/>
        </a:spcAft>
        <a:defRPr sz="4000" b="1">
          <a:solidFill>
            <a:schemeClr val="tx2"/>
          </a:solidFill>
          <a:latin typeface="+mj-lt"/>
          <a:ea typeface="黑体" pitchFamily="2" charset="-122"/>
          <a:cs typeface="+mj-cs"/>
        </a:defRPr>
      </a:lvl1pPr>
      <a:lvl2pPr algn="l" rtl="0" eaLnBrk="0" fontAlgn="base" hangingPunct="0">
        <a:spcBef>
          <a:spcPct val="0"/>
        </a:spcBef>
        <a:spcAft>
          <a:spcPct val="0"/>
        </a:spcAft>
        <a:defRPr sz="4000" b="1">
          <a:solidFill>
            <a:schemeClr val="tx2"/>
          </a:solidFill>
          <a:latin typeface="Arial" pitchFamily="34" charset="0"/>
          <a:ea typeface="黑体" pitchFamily="2" charset="-122"/>
        </a:defRPr>
      </a:lvl2pPr>
      <a:lvl3pPr algn="l" rtl="0" eaLnBrk="0" fontAlgn="base" hangingPunct="0">
        <a:spcBef>
          <a:spcPct val="0"/>
        </a:spcBef>
        <a:spcAft>
          <a:spcPct val="0"/>
        </a:spcAft>
        <a:defRPr sz="4000" b="1">
          <a:solidFill>
            <a:schemeClr val="tx2"/>
          </a:solidFill>
          <a:latin typeface="Arial" pitchFamily="34" charset="0"/>
          <a:ea typeface="黑体" pitchFamily="2" charset="-122"/>
        </a:defRPr>
      </a:lvl3pPr>
      <a:lvl4pPr algn="l" rtl="0" eaLnBrk="0" fontAlgn="base" hangingPunct="0">
        <a:spcBef>
          <a:spcPct val="0"/>
        </a:spcBef>
        <a:spcAft>
          <a:spcPct val="0"/>
        </a:spcAft>
        <a:defRPr sz="4000" b="1">
          <a:solidFill>
            <a:schemeClr val="tx2"/>
          </a:solidFill>
          <a:latin typeface="Arial" pitchFamily="34" charset="0"/>
          <a:ea typeface="黑体" pitchFamily="2" charset="-122"/>
        </a:defRPr>
      </a:lvl4pPr>
      <a:lvl5pPr algn="l" rtl="0" eaLnBrk="0" fontAlgn="base" hangingPunct="0">
        <a:spcBef>
          <a:spcPct val="0"/>
        </a:spcBef>
        <a:spcAft>
          <a:spcPct val="0"/>
        </a:spcAft>
        <a:defRPr sz="4000" b="1">
          <a:solidFill>
            <a:schemeClr val="tx2"/>
          </a:solidFill>
          <a:latin typeface="Arial" pitchFamily="34" charset="0"/>
          <a:ea typeface="黑体" pitchFamily="2" charset="-122"/>
        </a:defRPr>
      </a:lvl5pPr>
      <a:lvl6pPr marL="457200" algn="l" rtl="0" eaLnBrk="0" fontAlgn="base" hangingPunct="0">
        <a:spcBef>
          <a:spcPct val="0"/>
        </a:spcBef>
        <a:spcAft>
          <a:spcPct val="0"/>
        </a:spcAft>
        <a:defRPr sz="4000" b="1">
          <a:solidFill>
            <a:schemeClr val="tx2"/>
          </a:solidFill>
          <a:latin typeface="Arial" pitchFamily="34" charset="0"/>
          <a:ea typeface="微软雅黑" pitchFamily="34" charset="-122"/>
        </a:defRPr>
      </a:lvl6pPr>
      <a:lvl7pPr marL="914400" algn="l" rtl="0" eaLnBrk="0" fontAlgn="base" hangingPunct="0">
        <a:spcBef>
          <a:spcPct val="0"/>
        </a:spcBef>
        <a:spcAft>
          <a:spcPct val="0"/>
        </a:spcAft>
        <a:defRPr sz="4000" b="1">
          <a:solidFill>
            <a:schemeClr val="tx2"/>
          </a:solidFill>
          <a:latin typeface="Arial" pitchFamily="34" charset="0"/>
          <a:ea typeface="微软雅黑" pitchFamily="34" charset="-122"/>
        </a:defRPr>
      </a:lvl7pPr>
      <a:lvl8pPr marL="1371600" algn="l" rtl="0" eaLnBrk="0" fontAlgn="base" hangingPunct="0">
        <a:spcBef>
          <a:spcPct val="0"/>
        </a:spcBef>
        <a:spcAft>
          <a:spcPct val="0"/>
        </a:spcAft>
        <a:defRPr sz="4000" b="1">
          <a:solidFill>
            <a:schemeClr val="tx2"/>
          </a:solidFill>
          <a:latin typeface="Arial" pitchFamily="34" charset="0"/>
          <a:ea typeface="微软雅黑" pitchFamily="34" charset="-122"/>
        </a:defRPr>
      </a:lvl8pPr>
      <a:lvl9pPr marL="1828800" algn="l" rtl="0" eaLnBrk="0" fontAlgn="base" hangingPunct="0">
        <a:spcBef>
          <a:spcPct val="0"/>
        </a:spcBef>
        <a:spcAft>
          <a:spcPct val="0"/>
        </a:spcAft>
        <a:defRPr sz="4000" b="1">
          <a:solidFill>
            <a:schemeClr val="tx2"/>
          </a:solidFill>
          <a:latin typeface="Arial" pitchFamily="34" charset="0"/>
          <a:ea typeface="微软雅黑" pitchFamily="34" charset="-122"/>
        </a:defRPr>
      </a:lvl9pPr>
    </p:titleStyle>
    <p:bodyStyle>
      <a:lvl1pPr marL="342900" indent="-342900" algn="l" rtl="0" eaLnBrk="0" fontAlgn="base" hangingPunct="0">
        <a:lnSpc>
          <a:spcPct val="110000"/>
        </a:lnSpc>
        <a:spcBef>
          <a:spcPct val="25000"/>
        </a:spcBef>
        <a:spcAft>
          <a:spcPct val="0"/>
        </a:spcAft>
        <a:buClr>
          <a:schemeClr val="tx2"/>
        </a:buClr>
        <a:buSzPct val="70000"/>
        <a:buFont typeface="Wingdings" pitchFamily="2" charset="2"/>
        <a:buChar char="l"/>
        <a:defRPr sz="3000" b="1">
          <a:solidFill>
            <a:schemeClr val="tx1"/>
          </a:solidFill>
          <a:latin typeface="+mn-lt"/>
          <a:ea typeface="黑体" pitchFamily="2" charset="-122"/>
          <a:cs typeface="+mn-cs"/>
        </a:defRPr>
      </a:lvl1pPr>
      <a:lvl2pPr marL="692150" indent="-347663" algn="l" rtl="0" eaLnBrk="0" fontAlgn="base" hangingPunct="0">
        <a:lnSpc>
          <a:spcPct val="110000"/>
        </a:lnSpc>
        <a:spcBef>
          <a:spcPct val="25000"/>
        </a:spcBef>
        <a:spcAft>
          <a:spcPct val="0"/>
        </a:spcAft>
        <a:buClr>
          <a:schemeClr val="accent2"/>
        </a:buClr>
        <a:buSzPct val="70000"/>
        <a:buFont typeface="Wingdings" pitchFamily="2" charset="2"/>
        <a:buChar char="l"/>
        <a:defRPr sz="2600" b="1">
          <a:solidFill>
            <a:schemeClr val="tx1"/>
          </a:solidFill>
          <a:latin typeface="+mn-lt"/>
          <a:ea typeface="黑体" pitchFamily="2" charset="-122"/>
        </a:defRPr>
      </a:lvl2pPr>
      <a:lvl3pPr marL="987425" indent="-293688" algn="l" rtl="0" eaLnBrk="0" fontAlgn="base" hangingPunct="0">
        <a:lnSpc>
          <a:spcPct val="110000"/>
        </a:lnSpc>
        <a:spcBef>
          <a:spcPct val="25000"/>
        </a:spcBef>
        <a:spcAft>
          <a:spcPct val="0"/>
        </a:spcAft>
        <a:buClr>
          <a:schemeClr val="accent1"/>
        </a:buClr>
        <a:buSzPct val="70000"/>
        <a:buFont typeface="Wingdings" pitchFamily="2" charset="2"/>
        <a:buChar char="l"/>
        <a:defRPr sz="2200" b="1">
          <a:solidFill>
            <a:schemeClr val="tx1"/>
          </a:solidFill>
          <a:latin typeface="+mn-lt"/>
          <a:ea typeface="黑体" pitchFamily="2" charset="-122"/>
        </a:defRPr>
      </a:lvl3pPr>
      <a:lvl4pPr marL="1281113" indent="-292100" algn="l" rtl="0" eaLnBrk="0" fontAlgn="base" hangingPunct="0">
        <a:lnSpc>
          <a:spcPct val="110000"/>
        </a:lnSpc>
        <a:spcBef>
          <a:spcPct val="25000"/>
        </a:spcBef>
        <a:spcAft>
          <a:spcPct val="0"/>
        </a:spcAft>
        <a:buClr>
          <a:schemeClr val="tx2"/>
        </a:buClr>
        <a:buSzPct val="75000"/>
        <a:buFont typeface="Wingdings" pitchFamily="2" charset="2"/>
        <a:buChar char="§"/>
        <a:defRPr sz="2000" b="1">
          <a:solidFill>
            <a:schemeClr val="tx1"/>
          </a:solidFill>
          <a:latin typeface="+mn-lt"/>
          <a:ea typeface="黑体" pitchFamily="2" charset="-122"/>
        </a:defRPr>
      </a:lvl4pPr>
      <a:lvl5pPr marL="15986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b="1">
          <a:solidFill>
            <a:schemeClr val="tx1"/>
          </a:solidFill>
          <a:latin typeface="+mn-lt"/>
          <a:ea typeface="黑体" pitchFamily="2" charset="-122"/>
        </a:defRPr>
      </a:lvl5pPr>
      <a:lvl6pPr marL="20558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6pPr>
      <a:lvl7pPr marL="25130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7pPr>
      <a:lvl8pPr marL="29702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8pPr>
      <a:lvl9pPr marL="34274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eveloper.android.com/guide/topics/manifest/intent-filter-element.html" TargetMode="External"/><Relationship Id="rId2" Type="http://schemas.openxmlformats.org/officeDocument/2006/relationships/hyperlink" Target="http://developer.android.com/guide/topics/manifest/manifest-intro.html" TargetMode="External"/><Relationship Id="rId1" Type="http://schemas.openxmlformats.org/officeDocument/2006/relationships/slideLayout" Target="../slideLayouts/slideLayout3.xml"/><Relationship Id="rId5" Type="http://schemas.openxmlformats.org/officeDocument/2006/relationships/hyperlink" Target="http://developer.android.com/reference/android/content/Intent.html#CATEGORY_LAUNCHER" TargetMode="External"/><Relationship Id="rId4" Type="http://schemas.openxmlformats.org/officeDocument/2006/relationships/hyperlink" Target="http://developer.android.com/reference/android/content/Intent.html#ACTION_MAI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developer.android.com/reference/android/app/Activity.html#onStart()" TargetMode="External"/><Relationship Id="rId2" Type="http://schemas.openxmlformats.org/officeDocument/2006/relationships/hyperlink" Target="http://developer.android.com/reference/android/app/Activity.html#onCreate(android.os.Bundle)" TargetMode="External"/><Relationship Id="rId1" Type="http://schemas.openxmlformats.org/officeDocument/2006/relationships/slideLayout" Target="../slideLayouts/slideLayout3.xml"/><Relationship Id="rId4" Type="http://schemas.openxmlformats.org/officeDocument/2006/relationships/hyperlink" Target="http://developer.android.com/reference/android/app/Activity.html#onResume()"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developer.android.com/reference/android/app/Activity.html#onCreate(android.os.Bundle)"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developer.android.com/reference/android/app/Activity.html#onStart()" TargetMode="External"/><Relationship Id="rId2" Type="http://schemas.openxmlformats.org/officeDocument/2006/relationships/hyperlink" Target="http://developer.android.com/reference/android/app/Activity.html#onCreate(android.os.Bundle)" TargetMode="Externa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hyperlink" Target="http://developer.android.com/reference/android/app/Activity.html#onResum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developer.android.com/reference/android/app/Activity.html#onDestroy()" TargetMode="External"/><Relationship Id="rId2" Type="http://schemas.openxmlformats.org/officeDocument/2006/relationships/hyperlink" Target="http://developer.android.com/reference/android/app/Activity.html#onCreate(android.os.Bundle)"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developer.android.com/reference/android/app/Activity.html#onStop()" TargetMode="External"/><Relationship Id="rId2" Type="http://schemas.openxmlformats.org/officeDocument/2006/relationships/hyperlink" Target="http://developer.android.com/reference/android/app/Activity.html#onPause()" TargetMode="External"/><Relationship Id="rId1" Type="http://schemas.openxmlformats.org/officeDocument/2006/relationships/slideLayout" Target="../slideLayouts/slideLayout3.xml"/><Relationship Id="rId5" Type="http://schemas.openxmlformats.org/officeDocument/2006/relationships/hyperlink" Target="http://developer.android.com/reference/android/app/Activity.html#onDestroy()" TargetMode="External"/><Relationship Id="rId4" Type="http://schemas.openxmlformats.org/officeDocument/2006/relationships/hyperlink" Target="http://developer.android.com/reference/android/app/Activity.html#onCreate(android.os.Bundl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hyperlink" Target="http://developer.android.com/reference/android/app/Activity.html#onPause()" TargetMode="External"/><Relationship Id="rId1" Type="http://schemas.openxmlformats.org/officeDocument/2006/relationships/slideLayout" Target="../slideLayouts/slideLayout3.xml"/><Relationship Id="rId4" Type="http://schemas.openxmlformats.org/officeDocument/2006/relationships/hyperlink" Target="http://developer.android.com/reference/android/app/Activity.html#onResum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developer.android.com/reference/android/app/Activity.html#onResume()" TargetMode="External"/><Relationship Id="rId2" Type="http://schemas.openxmlformats.org/officeDocument/2006/relationships/hyperlink" Target="http://developer.android.com/reference/android/app/Activity.html#onPause()" TargetMode="Externa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developer.android.com/reference/android/app/Activity.html#onPause()"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developer.android.com/reference/android/app/Activity.html#onPause()"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developer.android.com/reference/android/app/Activity.html#onPause()" TargetMode="External"/><Relationship Id="rId2" Type="http://schemas.openxmlformats.org/officeDocument/2006/relationships/hyperlink" Target="http://developer.android.com/reference/android/hardware/Camera.html" TargetMode="Externa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hyperlink" Target="http://developer.android.com/reference/android/app/Activity.html#onResume()"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developer.android.com/reference/android/app/Activity.html#onPause()" TargetMode="External"/><Relationship Id="rId2" Type="http://schemas.openxmlformats.org/officeDocument/2006/relationships/hyperlink" Target="http://developer.android.com/reference/android/app/Activity.html#onResume()" TargetMode="Externa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developer.android.com/reference/android/app/Activity.html#onStop()" TargetMode="External"/><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3.xml"/><Relationship Id="rId4" Type="http://schemas.openxmlformats.org/officeDocument/2006/relationships/hyperlink" Target="http://developer.android.com/reference/android/app/Activity.html#onRestart()"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developer.android.com/reference/android/app/Activity.html#onPause()" TargetMode="External"/><Relationship Id="rId2" Type="http://schemas.openxmlformats.org/officeDocument/2006/relationships/hyperlink" Target="http://developer.android.com/reference/android/app/Activity.html#onStop()"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eveloper.android.com/reference/android/app/Activity.html#onStop()"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developer.android.com/reference/android/app/Activity.html#onStart()" TargetMode="External"/><Relationship Id="rId2" Type="http://schemas.openxmlformats.org/officeDocument/2006/relationships/hyperlink" Target="http://developer.android.com/reference/android/app/Activity.html#onRestart()"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developer.android.com/reference/android/app/Activity.html#onSaveInstanceState(android.os.Bundl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developer.android.com/reference/android/app/Activity.html#onRestoreInstanceState(android.os.Bundle)" TargetMode="External"/><Relationship Id="rId2" Type="http://schemas.openxmlformats.org/officeDocument/2006/relationships/hyperlink" Target="http://developer.android.com/reference/android/os/Bundle.html" TargetMode="External"/><Relationship Id="rId1" Type="http://schemas.openxmlformats.org/officeDocument/2006/relationships/slideLayout" Target="../slideLayouts/slideLayout3.xml"/><Relationship Id="rId4" Type="http://schemas.openxmlformats.org/officeDocument/2006/relationships/hyperlink" Target="http://developer.android.com/reference/android/app/Activity.html#onCreate(android.os.Bundle)"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developer.android.com/reference/android/app/Activity.html#onSaveInstanceState(android.os.Bundle)"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developer.android.com/reference/android/app/Activity.html#onCreate(android.os.Bundle)" TargetMode="External"/><Relationship Id="rId2" Type="http://schemas.openxmlformats.org/officeDocument/2006/relationships/hyperlink" Target="http://developer.android.com/reference/android/os/Bundle.html" TargetMode="External"/><Relationship Id="rId1" Type="http://schemas.openxmlformats.org/officeDocument/2006/relationships/slideLayout" Target="../slideLayouts/slideLayout3.xml"/><Relationship Id="rId4" Type="http://schemas.openxmlformats.org/officeDocument/2006/relationships/hyperlink" Target="http://developer.android.com/reference/android/app/Activity.html#onRestoreInstanceState(android.os.Bundle)"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developer.android.com/reference/android/app/Activity.html#onCreate(android.os.Bundle)"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developer.android.com/reference/android/app/Activity.html#onRestoreInstanceState(android.os.Bundle)" TargetMode="External"/><Relationship Id="rId2" Type="http://schemas.openxmlformats.org/officeDocument/2006/relationships/hyperlink" Target="http://developer.android.com/reference/android/app/Activity.html#onCreate(android.os.Bundle)" TargetMode="Externa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hyperlink" Target="http://developer.android.com/reference/android/app/Activity.html#onStar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developer.android.com/reference/android/app/Activity.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developer.android.com/reference/android/app/Activity.html#onStart()" TargetMode="External"/><Relationship Id="rId2" Type="http://schemas.openxmlformats.org/officeDocument/2006/relationships/hyperlink" Target="http://developer.android.com/reference/android/app/Activity.html#onCreate(android.os.Bundle)" TargetMode="External"/><Relationship Id="rId1" Type="http://schemas.openxmlformats.org/officeDocument/2006/relationships/slideLayout" Target="../slideLayouts/slideLayout3.xml"/><Relationship Id="rId4" Type="http://schemas.openxmlformats.org/officeDocument/2006/relationships/hyperlink" Target="http://developer.android.com/reference/android/app/Activity.html#onResum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hyperlink" Target="http://developer.android.com/reference/android/app/Activity.html#onCreate(android.os.Bundle)"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zh-CN" dirty="0" smtClean="0"/>
              <a:t>Android Training</a:t>
            </a:r>
            <a:endParaRPr lang="zh-CN" altLang="en-US" dirty="0"/>
          </a:p>
        </p:txBody>
      </p:sp>
      <p:sp>
        <p:nvSpPr>
          <p:cNvPr id="3075" name="Rectangle 3"/>
          <p:cNvSpPr>
            <a:spLocks noGrp="1" noChangeArrowheads="1"/>
          </p:cNvSpPr>
          <p:nvPr>
            <p:ph type="subTitle" idx="1"/>
          </p:nvPr>
        </p:nvSpPr>
        <p:spPr/>
        <p:txBody>
          <a:bodyPr/>
          <a:lstStyle/>
          <a:p>
            <a:r>
              <a:rPr lang="en-US" altLang="zh-CN" dirty="0"/>
              <a:t>Managing the Activity Lifecycle</a:t>
            </a:r>
          </a:p>
          <a:p>
            <a:r>
              <a:rPr lang="en-US" altLang="zh-CN" sz="2000" dirty="0" smtClean="0">
                <a:solidFill>
                  <a:srgbClr val="7030A0"/>
                </a:solidFill>
              </a:rPr>
              <a:t>http</a:t>
            </a:r>
            <a:r>
              <a:rPr lang="en-US" altLang="zh-CN" sz="2000" dirty="0">
                <a:solidFill>
                  <a:srgbClr val="7030A0"/>
                </a:solidFill>
              </a:rPr>
              <a:t>://developer.android.com/training/index.html</a:t>
            </a:r>
            <a:endParaRPr lang="zh-CN" altLang="en-US" sz="2000" dirty="0">
              <a:solidFill>
                <a:srgbClr val="7030A0"/>
              </a:solidFill>
            </a:endParaRPr>
          </a:p>
        </p:txBody>
      </p:sp>
      <p:sp>
        <p:nvSpPr>
          <p:cNvPr id="4" name="TextBox 3"/>
          <p:cNvSpPr txBox="1">
            <a:spLocks noChangeArrowheads="1"/>
          </p:cNvSpPr>
          <p:nvPr/>
        </p:nvSpPr>
        <p:spPr bwMode="auto">
          <a:xfrm>
            <a:off x="1692275" y="6289675"/>
            <a:ext cx="69834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200">
                <a:latin typeface="隶书" pitchFamily="49" charset="-122"/>
                <a:ea typeface="隶书" pitchFamily="49" charset="-122"/>
              </a:rPr>
              <a:t>师文轩，</a:t>
            </a:r>
            <a:r>
              <a:rPr lang="en-US" altLang="zh-CN" sz="2200">
                <a:latin typeface="隶书" pitchFamily="49" charset="-122"/>
                <a:ea typeface="隶书" pitchFamily="49" charset="-122"/>
              </a:rPr>
              <a:t>13920561100</a:t>
            </a:r>
            <a:r>
              <a:rPr lang="zh-CN" altLang="en-US" sz="2200">
                <a:latin typeface="隶书" pitchFamily="49" charset="-122"/>
                <a:ea typeface="隶书" pitchFamily="49" charset="-122"/>
              </a:rPr>
              <a:t>，</a:t>
            </a:r>
            <a:r>
              <a:rPr lang="en-US" altLang="zh-CN" sz="2200">
                <a:latin typeface="隶书" pitchFamily="49" charset="-122"/>
                <a:ea typeface="隶书" pitchFamily="49" charset="-122"/>
              </a:rPr>
              <a:t>shiwenxuan2003@hotmail.com</a:t>
            </a:r>
            <a:endParaRPr lang="zh-CN" altLang="en-US" sz="22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You can define which activity to use as the main activity in the Android manifest file, </a:t>
            </a:r>
            <a:r>
              <a:rPr lang="en-US" altLang="zh-CN" b="0" dirty="0">
                <a:hlinkClick r:id="rId2"/>
              </a:rPr>
              <a:t>AndroidManifest.xml</a:t>
            </a:r>
            <a:r>
              <a:rPr lang="en-US" altLang="zh-CN" b="0" dirty="0"/>
              <a:t>, which is at the root of your project directory.</a:t>
            </a:r>
          </a:p>
          <a:p>
            <a:pPr lvl="1"/>
            <a:r>
              <a:rPr lang="en-US" altLang="zh-CN" b="0" dirty="0"/>
              <a:t>The main activity for your app must be declared in the manifest with an </a:t>
            </a:r>
            <a:r>
              <a:rPr lang="en-US" altLang="zh-CN" b="0" dirty="0">
                <a:hlinkClick r:id="rId3"/>
              </a:rPr>
              <a:t>&lt;intent-filter&gt;</a:t>
            </a:r>
            <a:r>
              <a:rPr lang="en-US" altLang="zh-CN" b="0" dirty="0"/>
              <a:t> that includes the </a:t>
            </a:r>
            <a:r>
              <a:rPr lang="en-US" altLang="zh-CN" b="0" dirty="0" err="1">
                <a:hlinkClick r:id="rId4"/>
              </a:rPr>
              <a:t>MAIN</a:t>
            </a:r>
            <a:r>
              <a:rPr lang="en-US" altLang="zh-CN" b="0" dirty="0" err="1"/>
              <a:t>action</a:t>
            </a:r>
            <a:r>
              <a:rPr lang="en-US" altLang="zh-CN" b="0" dirty="0"/>
              <a:t> and </a:t>
            </a:r>
            <a:r>
              <a:rPr lang="en-US" altLang="zh-CN" b="0" dirty="0">
                <a:hlinkClick r:id="rId5"/>
              </a:rPr>
              <a:t>LAUNCHER</a:t>
            </a:r>
            <a:r>
              <a:rPr lang="en-US" altLang="zh-CN" b="0" dirty="0"/>
              <a:t> category. </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10</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37513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a:t>
            </a:r>
          </a:p>
          <a:p>
            <a:pPr lvl="2"/>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11</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2705100"/>
            <a:ext cx="56007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556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Create a New </a:t>
            </a:r>
            <a:r>
              <a:rPr lang="en-US" altLang="zh-CN" dirty="0" smtClean="0"/>
              <a:t>Instance</a:t>
            </a:r>
          </a:p>
          <a:p>
            <a:pPr lvl="1"/>
            <a:r>
              <a:rPr lang="en-US" altLang="zh-CN" b="0" dirty="0"/>
              <a:t>You must implement the </a:t>
            </a:r>
            <a:r>
              <a:rPr lang="en-US" altLang="zh-CN" dirty="0" err="1">
                <a:hlinkClick r:id="rId2"/>
              </a:rPr>
              <a:t>onCreate</a:t>
            </a:r>
            <a:r>
              <a:rPr lang="en-US" altLang="zh-CN" dirty="0">
                <a:hlinkClick r:id="rId2"/>
              </a:rPr>
              <a:t>()</a:t>
            </a:r>
            <a:r>
              <a:rPr lang="en-US" altLang="zh-CN" b="0" dirty="0"/>
              <a:t> method to perform basic application startup logic that should happen only once for the entire life of the activity</a:t>
            </a:r>
            <a:r>
              <a:rPr lang="en-US" altLang="zh-CN" b="0" dirty="0" smtClean="0"/>
              <a:t>.</a:t>
            </a:r>
          </a:p>
          <a:p>
            <a:pPr lvl="1"/>
            <a:r>
              <a:rPr lang="en-US" altLang="zh-CN" b="0" dirty="0"/>
              <a:t>Once the </a:t>
            </a:r>
            <a:r>
              <a:rPr lang="en-US" altLang="zh-CN" dirty="0" err="1">
                <a:hlinkClick r:id="rId2"/>
              </a:rPr>
              <a:t>onCreate</a:t>
            </a:r>
            <a:r>
              <a:rPr lang="en-US" altLang="zh-CN" dirty="0">
                <a:hlinkClick r:id="rId2"/>
              </a:rPr>
              <a:t>()</a:t>
            </a:r>
            <a:r>
              <a:rPr lang="en-US" altLang="zh-CN" b="0" dirty="0"/>
              <a:t> finishes execution, the system calls the </a:t>
            </a:r>
            <a:r>
              <a:rPr lang="en-US" altLang="zh-CN" dirty="0" err="1">
                <a:hlinkClick r:id="rId3"/>
              </a:rPr>
              <a:t>onStart</a:t>
            </a:r>
            <a:r>
              <a:rPr lang="en-US" altLang="zh-CN" dirty="0">
                <a:hlinkClick r:id="rId3"/>
              </a:rPr>
              <a:t>()</a:t>
            </a:r>
            <a:r>
              <a:rPr lang="en-US" altLang="zh-CN" b="0" dirty="0"/>
              <a:t> and </a:t>
            </a:r>
            <a:r>
              <a:rPr lang="en-US" altLang="zh-CN" dirty="0" err="1">
                <a:hlinkClick r:id="rId4"/>
              </a:rPr>
              <a:t>onResume</a:t>
            </a:r>
            <a:r>
              <a:rPr lang="en-US" altLang="zh-CN" dirty="0">
                <a:hlinkClick r:id="rId4"/>
              </a:rPr>
              <a:t>()</a:t>
            </a:r>
            <a:r>
              <a:rPr lang="en-US" altLang="zh-CN" b="0" dirty="0"/>
              <a:t> methods in quick succession. </a:t>
            </a:r>
            <a:endParaRPr lang="en-US" altLang="zh-CN" b="0" dirty="0" smtClean="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12</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73493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 the following example of the </a:t>
            </a:r>
            <a:r>
              <a:rPr lang="en-US" altLang="zh-CN" dirty="0" err="1">
                <a:hlinkClick r:id="rId2"/>
              </a:rPr>
              <a:t>onCreate</a:t>
            </a:r>
            <a:r>
              <a:rPr lang="en-US" altLang="zh-CN" dirty="0">
                <a:hlinkClick r:id="rId2"/>
              </a:rPr>
              <a:t>()</a:t>
            </a:r>
            <a:r>
              <a:rPr lang="en-US" altLang="zh-CN" b="0" dirty="0"/>
              <a:t> method shows some code that performs some fundamental setup for the activity, such as declaring the user interface (defined in an XML layout file), defining member variables, and configuring some of the UI. </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13</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357841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14</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72816"/>
            <a:ext cx="6410325"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993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1"/>
            <a:r>
              <a:rPr lang="en-US" altLang="zh-CN" b="0" dirty="0"/>
              <a:t>Another illustration of the activity lifecycle structure with an emphasis on the three main callbacks that the system calls in sequence when creating a new instance of the activity: </a:t>
            </a:r>
            <a:r>
              <a:rPr lang="en-US" altLang="zh-CN" dirty="0" err="1">
                <a:hlinkClick r:id="rId2"/>
              </a:rPr>
              <a:t>onCreate</a:t>
            </a:r>
            <a:r>
              <a:rPr lang="en-US" altLang="zh-CN" dirty="0">
                <a:hlinkClick r:id="rId2"/>
              </a:rPr>
              <a:t>()</a:t>
            </a:r>
            <a:r>
              <a:rPr lang="en-US" altLang="zh-CN" b="0" dirty="0"/>
              <a:t>, </a:t>
            </a:r>
            <a:r>
              <a:rPr lang="en-US" altLang="zh-CN" dirty="0" err="1">
                <a:hlinkClick r:id="rId3"/>
              </a:rPr>
              <a:t>onStart</a:t>
            </a:r>
            <a:r>
              <a:rPr lang="en-US" altLang="zh-CN" dirty="0">
                <a:hlinkClick r:id="rId3"/>
              </a:rPr>
              <a:t>()</a:t>
            </a:r>
            <a:r>
              <a:rPr lang="en-US" altLang="zh-CN" b="0" dirty="0"/>
              <a:t>, and </a:t>
            </a:r>
            <a:r>
              <a:rPr lang="en-US" altLang="zh-CN" dirty="0" err="1">
                <a:hlinkClick r:id="rId4"/>
              </a:rPr>
              <a:t>onResume</a:t>
            </a:r>
            <a:r>
              <a:rPr lang="en-US" altLang="zh-CN" dirty="0">
                <a:hlinkClick r:id="rId4"/>
              </a:rPr>
              <a:t>()</a:t>
            </a:r>
            <a:r>
              <a:rPr lang="en-US" altLang="zh-CN" b="0" dirty="0"/>
              <a:t>.</a:t>
            </a:r>
            <a:endParaRPr lang="en-US" altLang="zh-CN" b="0" dirty="0" smtClean="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15</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5122" name="Picture 2" descr="http://developer.android.com/images/training/basics/basic-lifecycle-crea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876674"/>
            <a:ext cx="6629400"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932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Destroy the Activity</a:t>
            </a:r>
          </a:p>
          <a:p>
            <a:pPr lvl="1"/>
            <a:r>
              <a:rPr lang="en-US" altLang="zh-CN" b="0" dirty="0"/>
              <a:t>While the activity's first lifecycle callback is </a:t>
            </a:r>
            <a:r>
              <a:rPr lang="en-US" altLang="zh-CN" dirty="0" err="1">
                <a:hlinkClick r:id="rId2"/>
              </a:rPr>
              <a:t>onCreate</a:t>
            </a:r>
            <a:r>
              <a:rPr lang="en-US" altLang="zh-CN" dirty="0">
                <a:hlinkClick r:id="rId2"/>
              </a:rPr>
              <a:t>()</a:t>
            </a:r>
            <a:r>
              <a:rPr lang="en-US" altLang="zh-CN" b="0" dirty="0"/>
              <a:t>, its very last callback is </a:t>
            </a:r>
            <a:r>
              <a:rPr lang="en-US" altLang="zh-CN" dirty="0" err="1">
                <a:hlinkClick r:id="rId3"/>
              </a:rPr>
              <a:t>onDestroy</a:t>
            </a:r>
            <a:r>
              <a:rPr lang="en-US" altLang="zh-CN" dirty="0">
                <a:hlinkClick r:id="rId3"/>
              </a:rPr>
              <a:t>()</a:t>
            </a:r>
            <a:r>
              <a:rPr lang="en-US" altLang="zh-CN" b="0" dirty="0"/>
              <a:t>. </a:t>
            </a:r>
            <a:endParaRPr lang="en-US" altLang="zh-CN" b="0" dirty="0" smtClean="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16</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933056"/>
            <a:ext cx="54768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2054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Most apps don't need to implement this method because local class references are destroyed with the activity and your activity should perform most cleanup during </a:t>
            </a:r>
            <a:r>
              <a:rPr lang="en-US" altLang="zh-CN" dirty="0" err="1">
                <a:hlinkClick r:id="rId2"/>
              </a:rPr>
              <a:t>onPause</a:t>
            </a:r>
            <a:r>
              <a:rPr lang="en-US" altLang="zh-CN" dirty="0">
                <a:hlinkClick r:id="rId2"/>
              </a:rPr>
              <a:t>()</a:t>
            </a:r>
            <a:r>
              <a:rPr lang="en-US" altLang="zh-CN" b="0" dirty="0"/>
              <a:t> and </a:t>
            </a:r>
            <a:r>
              <a:rPr lang="en-US" altLang="zh-CN" dirty="0" err="1">
                <a:hlinkClick r:id="rId3"/>
              </a:rPr>
              <a:t>onStop</a:t>
            </a:r>
            <a:r>
              <a:rPr lang="en-US" altLang="zh-CN" dirty="0">
                <a:hlinkClick r:id="rId3"/>
              </a:rPr>
              <a:t>()</a:t>
            </a:r>
            <a:r>
              <a:rPr lang="en-US" altLang="zh-CN" b="0" dirty="0"/>
              <a:t>. </a:t>
            </a:r>
            <a:endParaRPr lang="en-US" altLang="zh-CN" b="0" dirty="0" smtClean="0"/>
          </a:p>
          <a:p>
            <a:pPr lvl="1"/>
            <a:r>
              <a:rPr lang="en-US" altLang="zh-CN" b="0" dirty="0" smtClean="0"/>
              <a:t>However</a:t>
            </a:r>
            <a:r>
              <a:rPr lang="en-US" altLang="zh-CN" b="0" dirty="0"/>
              <a:t>, if your activity includes background threads that you created during </a:t>
            </a:r>
            <a:r>
              <a:rPr lang="en-US" altLang="zh-CN" dirty="0" err="1">
                <a:hlinkClick r:id="rId4"/>
              </a:rPr>
              <a:t>onCreate</a:t>
            </a:r>
            <a:r>
              <a:rPr lang="en-US" altLang="zh-CN" dirty="0">
                <a:hlinkClick r:id="rId4"/>
              </a:rPr>
              <a:t>()</a:t>
            </a:r>
            <a:r>
              <a:rPr lang="en-US" altLang="zh-CN" b="0" dirty="0"/>
              <a:t> or other long-running resources that could potentially leak memory if not properly closed, you should kill them during </a:t>
            </a:r>
            <a:r>
              <a:rPr lang="en-US" altLang="zh-CN" dirty="0" err="1">
                <a:hlinkClick r:id="rId5"/>
              </a:rPr>
              <a:t>onDestroy</a:t>
            </a:r>
            <a:r>
              <a:rPr lang="en-US" altLang="zh-CN" dirty="0">
                <a:hlinkClick r:id="rId5"/>
              </a:rPr>
              <a:t>()</a:t>
            </a:r>
            <a:r>
              <a:rPr lang="en-US" altLang="zh-CN" b="0" dirty="0"/>
              <a:t>.</a:t>
            </a:r>
            <a:endParaRPr lang="en-US" altLang="zh-CN"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17</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62635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Pausing and Resuming an </a:t>
            </a:r>
            <a:r>
              <a:rPr lang="en-US" altLang="zh-CN" dirty="0" smtClean="0"/>
              <a:t>Activity</a:t>
            </a:r>
            <a:endParaRPr lang="zh-CN" altLang="en-US" dirty="0"/>
          </a:p>
        </p:txBody>
      </p:sp>
      <p:sp>
        <p:nvSpPr>
          <p:cNvPr id="3" name="内容占位符 2"/>
          <p:cNvSpPr>
            <a:spLocks noGrp="1"/>
          </p:cNvSpPr>
          <p:nvPr>
            <p:ph idx="1"/>
          </p:nvPr>
        </p:nvSpPr>
        <p:spPr/>
        <p:txBody>
          <a:bodyPr/>
          <a:lstStyle/>
          <a:p>
            <a:pPr lvl="1"/>
            <a:r>
              <a:rPr lang="en-US" altLang="zh-CN" b="0" dirty="0"/>
              <a:t>During normal app use, the foreground activity is sometimes obstructed by other visual components that cause the activity to </a:t>
            </a:r>
            <a:r>
              <a:rPr lang="en-US" altLang="zh-CN" b="0" i="1" dirty="0"/>
              <a:t>pause</a:t>
            </a:r>
            <a:r>
              <a:rPr lang="en-US" altLang="zh-CN" b="0" dirty="0" smtClean="0"/>
              <a:t>.</a:t>
            </a:r>
          </a:p>
          <a:p>
            <a:pPr lvl="2"/>
            <a:r>
              <a:rPr lang="en-US" altLang="zh-CN" b="0" dirty="0"/>
              <a:t>As your activity enters the paused state, the system calls </a:t>
            </a:r>
            <a:r>
              <a:rPr lang="en-US" altLang="zh-CN" b="0" dirty="0" smtClean="0"/>
              <a:t>the </a:t>
            </a:r>
            <a:r>
              <a:rPr lang="en-US" altLang="zh-CN" dirty="0" err="1" smtClean="0">
                <a:hlinkClick r:id="rId2"/>
              </a:rPr>
              <a:t>onPause</a:t>
            </a:r>
            <a:r>
              <a:rPr lang="en-US" altLang="zh-CN" dirty="0">
                <a:hlinkClick r:id="rId2"/>
              </a:rPr>
              <a:t>()</a:t>
            </a:r>
            <a:r>
              <a:rPr lang="en-US" altLang="zh-CN" b="0" dirty="0"/>
              <a:t> method on your </a:t>
            </a:r>
            <a:r>
              <a:rPr lang="en-US" altLang="zh-CN" dirty="0" smtClean="0">
                <a:hlinkClick r:id="rId3"/>
              </a:rPr>
              <a:t>Activity</a:t>
            </a:r>
            <a:endParaRPr lang="en-US" altLang="zh-CN" b="0" dirty="0"/>
          </a:p>
          <a:p>
            <a:pPr lvl="2"/>
            <a:r>
              <a:rPr lang="en-US" altLang="zh-CN" b="0" dirty="0"/>
              <a:t>If the user returns to your activity from the paused state, the system resumes it and calls the </a:t>
            </a:r>
            <a:r>
              <a:rPr lang="en-US" altLang="zh-CN" dirty="0" err="1">
                <a:hlinkClick r:id="rId4"/>
              </a:rPr>
              <a:t>onResume</a:t>
            </a:r>
            <a:r>
              <a:rPr lang="en-US" altLang="zh-CN" dirty="0">
                <a:hlinkClick r:id="rId4"/>
              </a:rPr>
              <a:t>()</a:t>
            </a:r>
            <a:r>
              <a:rPr lang="en-US" altLang="zh-CN" b="0" dirty="0"/>
              <a:t> method.</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18</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235417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When a semi-transparent activity obscures your activity, the system calls </a:t>
            </a:r>
            <a:r>
              <a:rPr lang="en-US" altLang="zh-CN" dirty="0" err="1">
                <a:hlinkClick r:id="rId2"/>
              </a:rPr>
              <a:t>onPause</a:t>
            </a:r>
            <a:r>
              <a:rPr lang="en-US" altLang="zh-CN" dirty="0">
                <a:hlinkClick r:id="rId2"/>
              </a:rPr>
              <a:t>()</a:t>
            </a:r>
            <a:r>
              <a:rPr lang="en-US" altLang="zh-CN" b="0" dirty="0"/>
              <a:t> and the activity waits in the Paused state (1). If the user returns to the activity while it's still paused, the system calls </a:t>
            </a:r>
            <a:r>
              <a:rPr lang="en-US" altLang="zh-CN" dirty="0" err="1">
                <a:hlinkClick r:id="rId3"/>
              </a:rPr>
              <a:t>onResume</a:t>
            </a:r>
            <a:r>
              <a:rPr lang="en-US" altLang="zh-CN" dirty="0">
                <a:hlinkClick r:id="rId3"/>
              </a:rPr>
              <a:t>()</a:t>
            </a:r>
            <a:r>
              <a:rPr lang="en-US" altLang="zh-CN" b="0" dirty="0"/>
              <a:t> (2).</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19</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7170" name="Picture 2" descr="http://developer.android.com/images/training/basics/basic-lifecycle-paus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932640"/>
            <a:ext cx="630555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4345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Managing </a:t>
            </a:r>
            <a:r>
              <a:rPr lang="en-US" altLang="zh-CN" dirty="0"/>
              <a:t>the Activity Lifecycle</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789040"/>
            <a:ext cx="698182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3341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Pause Your </a:t>
            </a:r>
            <a:r>
              <a:rPr lang="en-US" altLang="zh-CN" dirty="0" smtClean="0"/>
              <a:t>Activity</a:t>
            </a:r>
          </a:p>
          <a:p>
            <a:pPr lvl="1"/>
            <a:r>
              <a:rPr lang="en-US" altLang="zh-CN" b="0" dirty="0"/>
              <a:t>When the system calls </a:t>
            </a:r>
            <a:r>
              <a:rPr lang="en-US" altLang="zh-CN" dirty="0" err="1">
                <a:hlinkClick r:id="rId2"/>
              </a:rPr>
              <a:t>onPause</a:t>
            </a:r>
            <a:r>
              <a:rPr lang="en-US" altLang="zh-CN" dirty="0">
                <a:hlinkClick r:id="rId2"/>
              </a:rPr>
              <a:t>()</a:t>
            </a:r>
            <a:r>
              <a:rPr lang="en-US" altLang="zh-CN" b="0" dirty="0"/>
              <a:t> for your activity, it technically means your activity is still partially visible, but most often is an indication that the user is leaving the activity and it will soon enter the Stopped state. </a:t>
            </a:r>
            <a:endParaRPr lang="en-US" altLang="zh-CN"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20</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368295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You should usually use the </a:t>
            </a:r>
            <a:r>
              <a:rPr lang="en-US" altLang="zh-CN" dirty="0" err="1">
                <a:hlinkClick r:id="rId2"/>
              </a:rPr>
              <a:t>onPause</a:t>
            </a:r>
            <a:r>
              <a:rPr lang="en-US" altLang="zh-CN" dirty="0">
                <a:hlinkClick r:id="rId2"/>
              </a:rPr>
              <a:t>()</a:t>
            </a:r>
            <a:r>
              <a:rPr lang="en-US" altLang="zh-CN" b="0" dirty="0"/>
              <a:t> callback to</a:t>
            </a:r>
            <a:r>
              <a:rPr lang="en-US" altLang="zh-CN" b="0" dirty="0" smtClean="0"/>
              <a:t>:</a:t>
            </a:r>
          </a:p>
          <a:p>
            <a:pPr lvl="2"/>
            <a:r>
              <a:rPr lang="en-US" altLang="zh-CN" b="0" dirty="0"/>
              <a:t>Stop animations or other ongoing actions that could consume CPU.</a:t>
            </a:r>
          </a:p>
          <a:p>
            <a:pPr lvl="2"/>
            <a:r>
              <a:rPr lang="en-US" altLang="zh-CN" b="0" dirty="0"/>
              <a:t>Commit unsaved changes, but only if users expect such changes to be permanently saved when they leave (such as a draft email).</a:t>
            </a:r>
          </a:p>
          <a:p>
            <a:pPr lvl="2"/>
            <a:r>
              <a:rPr lang="en-US" altLang="zh-CN" b="0" dirty="0"/>
              <a:t>Release system resources, such as broadcast receivers, handles to sensors (like GPS), or any resources that may affect battery life while your activity is paused and the user does not need them</a:t>
            </a:r>
            <a:r>
              <a:rPr lang="en-US" altLang="zh-CN" b="0" dirty="0" smtClean="0"/>
              <a:t>.</a:t>
            </a:r>
            <a:endParaRPr lang="en-US" altLang="zh-CN"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21</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3043463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 if your application uses the </a:t>
            </a:r>
            <a:r>
              <a:rPr lang="en-US" altLang="zh-CN" dirty="0">
                <a:hlinkClick r:id="rId2"/>
              </a:rPr>
              <a:t>Camera</a:t>
            </a:r>
            <a:r>
              <a:rPr lang="en-US" altLang="zh-CN" b="0" dirty="0"/>
              <a:t>, the </a:t>
            </a:r>
            <a:r>
              <a:rPr lang="en-US" altLang="zh-CN" dirty="0" err="1">
                <a:hlinkClick r:id="rId3"/>
              </a:rPr>
              <a:t>onPause</a:t>
            </a:r>
            <a:r>
              <a:rPr lang="en-US" altLang="zh-CN" dirty="0">
                <a:hlinkClick r:id="rId3"/>
              </a:rPr>
              <a:t>()</a:t>
            </a:r>
            <a:r>
              <a:rPr lang="en-US" altLang="zh-CN" b="0" dirty="0"/>
              <a:t> method is a good place to release it.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22</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0785" y="3068960"/>
            <a:ext cx="501015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1382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Resume Your </a:t>
            </a:r>
            <a:r>
              <a:rPr lang="en-US" altLang="zh-CN" dirty="0" smtClean="0"/>
              <a:t>Activity</a:t>
            </a:r>
          </a:p>
          <a:p>
            <a:pPr lvl="1"/>
            <a:r>
              <a:rPr lang="en-US" altLang="zh-CN" b="0" dirty="0"/>
              <a:t>When the user resumes your activity from the Paused state, the system calls the </a:t>
            </a:r>
            <a:r>
              <a:rPr lang="en-US" altLang="zh-CN" dirty="0" err="1">
                <a:hlinkClick r:id="rId2"/>
              </a:rPr>
              <a:t>onResume</a:t>
            </a:r>
            <a:r>
              <a:rPr lang="en-US" altLang="zh-CN" dirty="0">
                <a:hlinkClick r:id="rId2"/>
              </a:rPr>
              <a:t>()</a:t>
            </a:r>
            <a:r>
              <a:rPr lang="en-US" altLang="zh-CN" b="0" dirty="0"/>
              <a:t> method.</a:t>
            </a:r>
            <a:endParaRPr lang="en-US" altLang="zh-CN"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23</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83029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The following example of </a:t>
            </a:r>
            <a:r>
              <a:rPr lang="en-US" altLang="zh-CN" dirty="0" err="1">
                <a:hlinkClick r:id="rId2"/>
              </a:rPr>
              <a:t>onResume</a:t>
            </a:r>
            <a:r>
              <a:rPr lang="en-US" altLang="zh-CN" dirty="0">
                <a:hlinkClick r:id="rId2"/>
              </a:rPr>
              <a:t>()</a:t>
            </a:r>
            <a:r>
              <a:rPr lang="en-US" altLang="zh-CN" b="0" dirty="0"/>
              <a:t> is the counterpart to the </a:t>
            </a:r>
            <a:r>
              <a:rPr lang="en-US" altLang="zh-CN" dirty="0" err="1">
                <a:hlinkClick r:id="rId3"/>
              </a:rPr>
              <a:t>onPause</a:t>
            </a:r>
            <a:r>
              <a:rPr lang="en-US" altLang="zh-CN" dirty="0">
                <a:hlinkClick r:id="rId3"/>
              </a:rPr>
              <a:t>()</a:t>
            </a:r>
            <a:r>
              <a:rPr lang="en-US" altLang="zh-CN" b="0" dirty="0"/>
              <a:t> example above, so it initializes the camera that's released when the activity pauses.</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24</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413" y="3645024"/>
            <a:ext cx="559117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8015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Stopping and Restarting an Activity</a:t>
            </a:r>
          </a:p>
        </p:txBody>
      </p:sp>
      <p:sp>
        <p:nvSpPr>
          <p:cNvPr id="3" name="内容占位符 2"/>
          <p:cNvSpPr>
            <a:spLocks noGrp="1"/>
          </p:cNvSpPr>
          <p:nvPr>
            <p:ph idx="1"/>
          </p:nvPr>
        </p:nvSpPr>
        <p:spPr/>
        <p:txBody>
          <a:bodyPr/>
          <a:lstStyle/>
          <a:p>
            <a:r>
              <a:rPr lang="en-US" altLang="zh-CN" b="0" dirty="0"/>
              <a:t>There are a few of key scenarios in which your activity is stopped and restarted</a:t>
            </a:r>
            <a:r>
              <a:rPr lang="en-US" altLang="zh-CN" b="0" dirty="0" smtClean="0"/>
              <a:t>:</a:t>
            </a:r>
          </a:p>
          <a:p>
            <a:pPr lvl="1"/>
            <a:r>
              <a:rPr lang="en-US" altLang="zh-CN" b="0" dirty="0"/>
              <a:t>The user opens the Recent Apps window and switches from your app to another </a:t>
            </a:r>
            <a:r>
              <a:rPr lang="en-US" altLang="zh-CN" b="0" dirty="0" smtClean="0"/>
              <a:t>app: </a:t>
            </a:r>
          </a:p>
          <a:p>
            <a:pPr lvl="2"/>
            <a:r>
              <a:rPr lang="en-US" altLang="zh-CN" b="0" dirty="0" smtClean="0"/>
              <a:t>The </a:t>
            </a:r>
            <a:r>
              <a:rPr lang="en-US" altLang="zh-CN" b="0" dirty="0"/>
              <a:t>activity in your app that's currently in the foreground is stopped. </a:t>
            </a:r>
            <a:endParaRPr lang="en-US" altLang="zh-CN" b="0" dirty="0" smtClean="0"/>
          </a:p>
          <a:p>
            <a:pPr lvl="2"/>
            <a:r>
              <a:rPr lang="en-US" altLang="zh-CN" b="0" dirty="0" smtClean="0"/>
              <a:t>If </a:t>
            </a:r>
            <a:r>
              <a:rPr lang="en-US" altLang="zh-CN" b="0" dirty="0"/>
              <a:t>the user returns to your app from the Home screen launcher icon or the Recent Apps window, the activity restarts.</a:t>
            </a:r>
            <a:endParaRPr lang="en-US" altLang="zh-CN"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25</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750834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The user performs an action in your app that starts a new </a:t>
            </a:r>
            <a:r>
              <a:rPr lang="en-US" altLang="zh-CN" b="0" dirty="0" smtClean="0"/>
              <a:t>activity:</a:t>
            </a:r>
          </a:p>
          <a:p>
            <a:pPr lvl="2"/>
            <a:r>
              <a:rPr lang="en-US" altLang="zh-CN" b="0" dirty="0" smtClean="0"/>
              <a:t>The </a:t>
            </a:r>
            <a:r>
              <a:rPr lang="en-US" altLang="zh-CN" b="0" dirty="0"/>
              <a:t>current activity is stopped when the second activity is created. </a:t>
            </a:r>
            <a:endParaRPr lang="en-US" altLang="zh-CN" b="0" dirty="0" smtClean="0"/>
          </a:p>
          <a:p>
            <a:pPr lvl="2"/>
            <a:r>
              <a:rPr lang="en-US" altLang="zh-CN" b="0" dirty="0" smtClean="0"/>
              <a:t>If </a:t>
            </a:r>
            <a:r>
              <a:rPr lang="en-US" altLang="zh-CN" b="0" dirty="0"/>
              <a:t>the user then presses the </a:t>
            </a:r>
            <a:r>
              <a:rPr lang="en-US" altLang="zh-CN" b="0" i="1" dirty="0"/>
              <a:t>Back</a:t>
            </a:r>
            <a:r>
              <a:rPr lang="en-US" altLang="zh-CN" b="0" dirty="0"/>
              <a:t> button, the first activity is restarted</a:t>
            </a:r>
            <a:r>
              <a:rPr lang="en-US" altLang="zh-CN" b="0" dirty="0" smtClean="0"/>
              <a:t>.</a:t>
            </a:r>
          </a:p>
          <a:p>
            <a:pPr lvl="1"/>
            <a:r>
              <a:rPr lang="en-US" altLang="zh-CN" b="0" dirty="0"/>
              <a:t>The user receives a phone call while using your app on his or her phone.</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26</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972128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The </a:t>
            </a:r>
            <a:r>
              <a:rPr lang="en-US" altLang="zh-CN" dirty="0">
                <a:hlinkClick r:id="rId2"/>
              </a:rPr>
              <a:t>Activity</a:t>
            </a:r>
            <a:r>
              <a:rPr lang="en-US" altLang="zh-CN" b="0" dirty="0"/>
              <a:t> class provides two lifecycle methods, </a:t>
            </a:r>
            <a:r>
              <a:rPr lang="en-US" altLang="zh-CN" dirty="0" err="1">
                <a:hlinkClick r:id="rId3"/>
              </a:rPr>
              <a:t>onStop</a:t>
            </a:r>
            <a:r>
              <a:rPr lang="en-US" altLang="zh-CN" dirty="0">
                <a:hlinkClick r:id="rId3"/>
              </a:rPr>
              <a:t>()</a:t>
            </a:r>
            <a:r>
              <a:rPr lang="en-US" altLang="zh-CN" b="0" dirty="0"/>
              <a:t> and </a:t>
            </a:r>
            <a:r>
              <a:rPr lang="en-US" altLang="zh-CN" dirty="0" err="1">
                <a:hlinkClick r:id="rId4"/>
              </a:rPr>
              <a:t>onRestart</a:t>
            </a:r>
            <a:r>
              <a:rPr lang="en-US" altLang="zh-CN" dirty="0">
                <a:hlinkClick r:id="rId4"/>
              </a:rPr>
              <a:t>()</a:t>
            </a:r>
            <a:r>
              <a:rPr lang="en-US" altLang="zh-CN" b="0" dirty="0"/>
              <a:t>, which allow you to specifically handle how your activity handles being stopped and restarted. </a:t>
            </a:r>
            <a:endParaRPr lang="en-US" altLang="zh-CN" b="0" dirty="0" smtClean="0"/>
          </a:p>
          <a:p>
            <a:pPr lvl="2"/>
            <a:r>
              <a:rPr lang="en-US" altLang="zh-CN" b="0" dirty="0" smtClean="0"/>
              <a:t>Unlike </a:t>
            </a:r>
            <a:r>
              <a:rPr lang="en-US" altLang="zh-CN" b="0" dirty="0"/>
              <a:t>the paused state, which identifies a partial UI obstruction, the stopped state guarantees that the UI is no longer visible and the user's focus is in a separate activity (or an entirely separate app).</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27</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2538749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28</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0242" name="Picture 2" descr="http://developer.android.com/images/training/basics/basic-lifecycle-stopp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708920"/>
            <a:ext cx="630555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008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Stop Your </a:t>
            </a:r>
            <a:r>
              <a:rPr lang="en-US" altLang="zh-CN" dirty="0" smtClean="0"/>
              <a:t>Activity</a:t>
            </a:r>
          </a:p>
          <a:p>
            <a:pPr lvl="1"/>
            <a:r>
              <a:rPr lang="en-US" altLang="zh-CN" b="0" dirty="0"/>
              <a:t>When your activity receives a call to the </a:t>
            </a:r>
            <a:r>
              <a:rPr lang="en-US" altLang="zh-CN" dirty="0" err="1">
                <a:hlinkClick r:id="rId2"/>
              </a:rPr>
              <a:t>onStop</a:t>
            </a:r>
            <a:r>
              <a:rPr lang="en-US" altLang="zh-CN" dirty="0">
                <a:hlinkClick r:id="rId2"/>
              </a:rPr>
              <a:t>()</a:t>
            </a:r>
            <a:r>
              <a:rPr lang="en-US" altLang="zh-CN" b="0" dirty="0"/>
              <a:t> method, it's no longer visible and should release almost all resources that aren't needed while the user is not using it. </a:t>
            </a:r>
            <a:endParaRPr lang="en-US" altLang="zh-CN" b="0" dirty="0" smtClean="0"/>
          </a:p>
          <a:p>
            <a:pPr lvl="1"/>
            <a:r>
              <a:rPr lang="en-US" altLang="zh-CN" b="0" dirty="0"/>
              <a:t>Although the </a:t>
            </a:r>
            <a:r>
              <a:rPr lang="en-US" altLang="zh-CN" dirty="0" err="1">
                <a:hlinkClick r:id="rId3"/>
              </a:rPr>
              <a:t>onPause</a:t>
            </a:r>
            <a:r>
              <a:rPr lang="en-US" altLang="zh-CN" dirty="0">
                <a:hlinkClick r:id="rId3"/>
              </a:rPr>
              <a:t>()</a:t>
            </a:r>
            <a:r>
              <a:rPr lang="en-US" altLang="zh-CN" b="0" dirty="0"/>
              <a:t> method is called before </a:t>
            </a:r>
            <a:r>
              <a:rPr lang="en-US" altLang="zh-CN" dirty="0" err="1">
                <a:hlinkClick r:id="rId2"/>
              </a:rPr>
              <a:t>onStop</a:t>
            </a:r>
            <a:r>
              <a:rPr lang="en-US" altLang="zh-CN" dirty="0">
                <a:hlinkClick r:id="rId2"/>
              </a:rPr>
              <a:t>()</a:t>
            </a:r>
            <a:r>
              <a:rPr lang="en-US" altLang="zh-CN" b="0" dirty="0"/>
              <a:t>, you should use </a:t>
            </a:r>
            <a:r>
              <a:rPr lang="en-US" altLang="zh-CN" dirty="0" err="1">
                <a:hlinkClick r:id="rId2"/>
              </a:rPr>
              <a:t>onStop</a:t>
            </a:r>
            <a:r>
              <a:rPr lang="en-US" altLang="zh-CN" dirty="0">
                <a:hlinkClick r:id="rId2"/>
              </a:rPr>
              <a:t>()</a:t>
            </a:r>
            <a:r>
              <a:rPr lang="en-US" altLang="zh-CN" b="0" dirty="0"/>
              <a:t> to perform larger, more CPU intensive shut-down operations, such as writing information to a database.</a:t>
            </a:r>
            <a:endParaRPr lang="en-US" altLang="zh-CN"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29</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206634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a:t>
            </a:r>
            <a:endParaRPr lang="zh-CN" altLang="en-US" dirty="0"/>
          </a:p>
        </p:txBody>
      </p:sp>
      <p:sp>
        <p:nvSpPr>
          <p:cNvPr id="3" name="内容占位符 2"/>
          <p:cNvSpPr>
            <a:spLocks noGrp="1"/>
          </p:cNvSpPr>
          <p:nvPr>
            <p:ph idx="1"/>
          </p:nvPr>
        </p:nvSpPr>
        <p:spPr/>
        <p:txBody>
          <a:bodyPr/>
          <a:lstStyle/>
          <a:p>
            <a:r>
              <a:rPr lang="en-US" altLang="zh-CN" b="0" dirty="0" smtClean="0"/>
              <a:t>As </a:t>
            </a:r>
            <a:r>
              <a:rPr lang="en-US" altLang="zh-CN" b="0" dirty="0"/>
              <a:t>a user navigates through, out of, and back to your app, </a:t>
            </a:r>
            <a:r>
              <a:rPr lang="en-US" altLang="zh-CN" b="0" dirty="0" smtClean="0"/>
              <a:t>the </a:t>
            </a:r>
            <a:r>
              <a:rPr lang="en-US" altLang="zh-CN" dirty="0" smtClean="0">
                <a:hlinkClick r:id="rId2"/>
              </a:rPr>
              <a:t>Activity</a:t>
            </a:r>
            <a:r>
              <a:rPr lang="en-US" altLang="zh-CN" b="0" dirty="0"/>
              <a:t> instances in your app transition between different states in their lifecycle</a:t>
            </a:r>
            <a:r>
              <a:rPr lang="en-US" altLang="zh-CN" b="0" dirty="0" smtClean="0"/>
              <a:t>.</a:t>
            </a:r>
          </a:p>
          <a:p>
            <a:r>
              <a:rPr lang="en-US" altLang="zh-CN" b="0" dirty="0"/>
              <a:t>Within the lifecycle callback methods, you can declare how your activity behaves when the user leaves and re-enters the activity.</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4097966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 here's an implementation of </a:t>
            </a:r>
            <a:r>
              <a:rPr lang="en-US" altLang="zh-CN" dirty="0" err="1">
                <a:hlinkClick r:id="rId2"/>
              </a:rPr>
              <a:t>onStop</a:t>
            </a:r>
            <a:r>
              <a:rPr lang="en-US" altLang="zh-CN" dirty="0">
                <a:hlinkClick r:id="rId2"/>
              </a:rPr>
              <a:t>()</a:t>
            </a:r>
            <a:r>
              <a:rPr lang="en-US" altLang="zh-CN" b="0" dirty="0"/>
              <a:t> that saves the contents of a draft note to persistent storage:</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30</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986203"/>
            <a:ext cx="630555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3211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Start/Restart Your </a:t>
            </a:r>
            <a:r>
              <a:rPr lang="en-US" altLang="zh-CN" dirty="0" smtClean="0"/>
              <a:t>Activity</a:t>
            </a:r>
          </a:p>
          <a:p>
            <a:pPr lvl="1"/>
            <a:r>
              <a:rPr lang="en-US" altLang="zh-CN" b="0" dirty="0"/>
              <a:t>When your activity comes back to the foreground from the stopped state, it receives a call to </a:t>
            </a:r>
            <a:r>
              <a:rPr lang="en-US" altLang="zh-CN" dirty="0" err="1">
                <a:hlinkClick r:id="rId2"/>
              </a:rPr>
              <a:t>onRestart</a:t>
            </a:r>
            <a:r>
              <a:rPr lang="en-US" altLang="zh-CN" dirty="0" smtClean="0">
                <a:hlinkClick r:id="rId2"/>
              </a:rPr>
              <a:t>()</a:t>
            </a:r>
            <a:r>
              <a:rPr lang="en-US" altLang="zh-CN" b="0" dirty="0" smtClean="0"/>
              <a:t>.</a:t>
            </a:r>
          </a:p>
          <a:p>
            <a:pPr lvl="1"/>
            <a:r>
              <a:rPr lang="en-US" altLang="zh-CN" b="0" dirty="0"/>
              <a:t>For example, because the user might have been away from your app for a long time before coming back it, the </a:t>
            </a:r>
            <a:r>
              <a:rPr lang="en-US" altLang="zh-CN" dirty="0" err="1">
                <a:hlinkClick r:id="rId3"/>
              </a:rPr>
              <a:t>onStart</a:t>
            </a:r>
            <a:r>
              <a:rPr lang="en-US" altLang="zh-CN" dirty="0">
                <a:hlinkClick r:id="rId3"/>
              </a:rPr>
              <a:t>()</a:t>
            </a:r>
            <a:r>
              <a:rPr lang="en-US" altLang="zh-CN" b="0" dirty="0"/>
              <a:t> method is a good place to verify that required system features are enabled:</a:t>
            </a:r>
            <a:endParaRPr lang="en-US" altLang="zh-CN"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31</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2734612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32</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84784"/>
            <a:ext cx="6905625" cy="529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9038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Recreating an </a:t>
            </a:r>
            <a:r>
              <a:rPr lang="en-US" altLang="zh-CN" dirty="0" smtClean="0"/>
              <a:t>Activity</a:t>
            </a:r>
            <a:endParaRPr lang="zh-CN" altLang="en-US" dirty="0"/>
          </a:p>
        </p:txBody>
      </p:sp>
      <p:sp>
        <p:nvSpPr>
          <p:cNvPr id="3" name="内容占位符 2"/>
          <p:cNvSpPr>
            <a:spLocks noGrp="1"/>
          </p:cNvSpPr>
          <p:nvPr>
            <p:ph idx="1"/>
          </p:nvPr>
        </p:nvSpPr>
        <p:spPr/>
        <p:txBody>
          <a:bodyPr/>
          <a:lstStyle/>
          <a:p>
            <a:r>
              <a:rPr lang="en-US" altLang="zh-CN" b="0" dirty="0" smtClean="0"/>
              <a:t>To </a:t>
            </a:r>
            <a:r>
              <a:rPr lang="en-US" altLang="zh-CN" b="0" dirty="0"/>
              <a:t>save additional data about the activity state, you must override the </a:t>
            </a:r>
            <a:r>
              <a:rPr lang="en-US" altLang="zh-CN" dirty="0" err="1">
                <a:hlinkClick r:id="rId2"/>
              </a:rPr>
              <a:t>onSaveInstanceState</a:t>
            </a:r>
            <a:r>
              <a:rPr lang="en-US" altLang="zh-CN" dirty="0">
                <a:hlinkClick r:id="rId2"/>
              </a:rPr>
              <a:t>()</a:t>
            </a:r>
            <a:r>
              <a:rPr lang="en-US" altLang="zh-CN" b="0" dirty="0"/>
              <a:t> callback method. </a:t>
            </a:r>
            <a:endParaRPr lang="en-US" altLang="zh-CN" b="0" dirty="0" smtClean="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33</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3314" name="Picture 2" descr="http://developer.android.com/images/training/basics/basic-lifecycle-savest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933056"/>
            <a:ext cx="44672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224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0" dirty="0"/>
              <a:t>If the system must recreate the activity instance later, it passes the same </a:t>
            </a:r>
            <a:r>
              <a:rPr lang="en-US" altLang="zh-CN" dirty="0">
                <a:hlinkClick r:id="rId2"/>
              </a:rPr>
              <a:t>Bundle</a:t>
            </a:r>
            <a:r>
              <a:rPr lang="en-US" altLang="zh-CN" b="0" dirty="0"/>
              <a:t> object to both the </a:t>
            </a:r>
            <a:r>
              <a:rPr lang="en-US" altLang="zh-CN" dirty="0" err="1">
                <a:hlinkClick r:id="rId3"/>
              </a:rPr>
              <a:t>onRestoreInstanceState</a:t>
            </a:r>
            <a:r>
              <a:rPr lang="en-US" altLang="zh-CN" dirty="0">
                <a:hlinkClick r:id="rId3"/>
              </a:rPr>
              <a:t>()</a:t>
            </a:r>
            <a:r>
              <a:rPr lang="en-US" altLang="zh-CN" b="0" dirty="0"/>
              <a:t> and </a:t>
            </a:r>
            <a:r>
              <a:rPr lang="en-US" altLang="zh-CN" dirty="0" err="1">
                <a:hlinkClick r:id="rId4"/>
              </a:rPr>
              <a:t>onCreate</a:t>
            </a:r>
            <a:r>
              <a:rPr lang="en-US" altLang="zh-CN" dirty="0">
                <a:hlinkClick r:id="rId4"/>
              </a:rPr>
              <a:t>()</a:t>
            </a:r>
            <a:r>
              <a:rPr lang="en-US" altLang="zh-CN" b="0" dirty="0"/>
              <a:t> methods</a:t>
            </a:r>
            <a:r>
              <a:rPr lang="en-US" altLang="zh-CN" b="0" dirty="0" smtClean="0"/>
              <a:t>.</a:t>
            </a:r>
          </a:p>
          <a:p>
            <a:r>
              <a:rPr lang="en-US" altLang="zh-CN" dirty="0"/>
              <a:t>Caution:</a:t>
            </a:r>
            <a:r>
              <a:rPr lang="en-US" altLang="zh-CN" b="0" dirty="0"/>
              <a:t> Your activity will be destroyed and recreated each time the user rotates the screen.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34</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598003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Save Your Activity </a:t>
            </a:r>
            <a:r>
              <a:rPr lang="en-US" altLang="zh-CN" dirty="0" smtClean="0"/>
              <a:t>State</a:t>
            </a:r>
          </a:p>
          <a:p>
            <a:pPr lvl="1"/>
            <a:r>
              <a:rPr lang="en-US" altLang="zh-CN" b="0" dirty="0"/>
              <a:t>As your activity begins to stop, the system calls </a:t>
            </a:r>
            <a:r>
              <a:rPr lang="en-US" altLang="zh-CN" dirty="0" err="1">
                <a:hlinkClick r:id="rId2"/>
              </a:rPr>
              <a:t>onSaveInstanceState</a:t>
            </a:r>
            <a:r>
              <a:rPr lang="en-US" altLang="zh-CN" dirty="0">
                <a:hlinkClick r:id="rId2"/>
              </a:rPr>
              <a:t>()</a:t>
            </a:r>
            <a:r>
              <a:rPr lang="en-US" altLang="zh-CN" b="0" dirty="0"/>
              <a:t> so your activity can save state information with a collection of key-value pairs</a:t>
            </a:r>
            <a:r>
              <a:rPr lang="en-US" altLang="zh-CN" b="0"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35</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85424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638175" lvl="2" indent="-342900">
              <a:buClr>
                <a:schemeClr val="tx2"/>
              </a:buClr>
            </a:pPr>
            <a:r>
              <a:rPr lang="en-US" altLang="zh-CN" b="0" dirty="0"/>
              <a:t>For example:</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36</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577215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8272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Restore Your Activity </a:t>
            </a:r>
            <a:r>
              <a:rPr lang="en-US" altLang="zh-CN" dirty="0" smtClean="0"/>
              <a:t>State</a:t>
            </a:r>
          </a:p>
          <a:p>
            <a:pPr lvl="1"/>
            <a:r>
              <a:rPr lang="en-US" altLang="zh-CN" b="0" dirty="0"/>
              <a:t>When your activity is recreated after it was previously destroyed, you can recover your saved state from </a:t>
            </a:r>
            <a:r>
              <a:rPr lang="en-US" altLang="zh-CN" b="0" dirty="0" smtClean="0"/>
              <a:t>the </a:t>
            </a:r>
            <a:r>
              <a:rPr lang="en-US" altLang="zh-CN" dirty="0" smtClean="0">
                <a:hlinkClick r:id="rId2"/>
              </a:rPr>
              <a:t>Bundle</a:t>
            </a:r>
            <a:r>
              <a:rPr lang="en-US" altLang="zh-CN" b="0" dirty="0"/>
              <a:t> that the system passes your activity. </a:t>
            </a:r>
            <a:endParaRPr lang="en-US" altLang="zh-CN" b="0" dirty="0" smtClean="0"/>
          </a:p>
          <a:p>
            <a:pPr lvl="1"/>
            <a:r>
              <a:rPr lang="en-US" altLang="zh-CN" b="0" dirty="0" smtClean="0"/>
              <a:t>Both </a:t>
            </a:r>
            <a:r>
              <a:rPr lang="en-US" altLang="zh-CN" b="0" dirty="0"/>
              <a:t>the </a:t>
            </a:r>
            <a:r>
              <a:rPr lang="en-US" altLang="zh-CN" dirty="0" err="1">
                <a:hlinkClick r:id="rId3"/>
              </a:rPr>
              <a:t>onCreate</a:t>
            </a:r>
            <a:r>
              <a:rPr lang="en-US" altLang="zh-CN" dirty="0">
                <a:hlinkClick r:id="rId3"/>
              </a:rPr>
              <a:t>()</a:t>
            </a:r>
            <a:r>
              <a:rPr lang="en-US" altLang="zh-CN" b="0" dirty="0"/>
              <a:t> and </a:t>
            </a:r>
            <a:r>
              <a:rPr lang="en-US" altLang="zh-CN" dirty="0" err="1">
                <a:hlinkClick r:id="rId4"/>
              </a:rPr>
              <a:t>onRestoreInstanceState</a:t>
            </a:r>
            <a:r>
              <a:rPr lang="en-US" altLang="zh-CN" dirty="0">
                <a:hlinkClick r:id="rId4"/>
              </a:rPr>
              <a:t>()</a:t>
            </a:r>
            <a:r>
              <a:rPr lang="en-US" altLang="zh-CN" b="0" dirty="0"/>
              <a:t> callback methods receive the same </a:t>
            </a:r>
            <a:r>
              <a:rPr lang="en-US" altLang="zh-CN" dirty="0">
                <a:hlinkClick r:id="rId2"/>
              </a:rPr>
              <a:t>Bundle</a:t>
            </a:r>
            <a:r>
              <a:rPr lang="en-US" altLang="zh-CN" b="0" dirty="0"/>
              <a:t> that contains the instance state information.</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37</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2738163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 here's how you can restore some state data in </a:t>
            </a:r>
            <a:r>
              <a:rPr lang="en-US" altLang="zh-CN" dirty="0" err="1">
                <a:hlinkClick r:id="rId2"/>
              </a:rPr>
              <a:t>onCreate</a:t>
            </a:r>
            <a:r>
              <a:rPr lang="en-US" altLang="zh-CN" dirty="0">
                <a:hlinkClick r:id="rId2"/>
              </a:rPr>
              <a:t>()</a:t>
            </a:r>
            <a:r>
              <a:rPr lang="en-US" altLang="zh-CN" b="0" dirty="0"/>
              <a: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38</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237" y="2780928"/>
            <a:ext cx="6105525"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707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Instead of restoring the state during </a:t>
            </a:r>
            <a:r>
              <a:rPr lang="en-US" altLang="zh-CN" dirty="0" err="1">
                <a:hlinkClick r:id="rId2"/>
              </a:rPr>
              <a:t>onCreate</a:t>
            </a:r>
            <a:r>
              <a:rPr lang="en-US" altLang="zh-CN" dirty="0">
                <a:hlinkClick r:id="rId2"/>
              </a:rPr>
              <a:t>()</a:t>
            </a:r>
            <a:r>
              <a:rPr lang="en-US" altLang="zh-CN" b="0" dirty="0"/>
              <a:t> you may choose to implement </a:t>
            </a:r>
            <a:r>
              <a:rPr lang="en-US" altLang="zh-CN" dirty="0" err="1">
                <a:hlinkClick r:id="rId3"/>
              </a:rPr>
              <a:t>onRestoreInstanceState</a:t>
            </a:r>
            <a:r>
              <a:rPr lang="en-US" altLang="zh-CN" dirty="0">
                <a:hlinkClick r:id="rId3"/>
              </a:rPr>
              <a:t>()</a:t>
            </a:r>
            <a:r>
              <a:rPr lang="en-US" altLang="zh-CN" b="0" dirty="0"/>
              <a:t>, which the system calls after the </a:t>
            </a:r>
            <a:r>
              <a:rPr lang="en-US" altLang="zh-CN" dirty="0" err="1">
                <a:hlinkClick r:id="rId4"/>
              </a:rPr>
              <a:t>onStart</a:t>
            </a:r>
            <a:r>
              <a:rPr lang="en-US" altLang="zh-CN" dirty="0">
                <a:hlinkClick r:id="rId4"/>
              </a:rPr>
              <a:t>()</a:t>
            </a:r>
            <a:r>
              <a:rPr lang="en-US" altLang="zh-CN" b="0" dirty="0"/>
              <a:t> method. </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39</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3677" y="3717032"/>
            <a:ext cx="55435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878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Lessons</a:t>
            </a:r>
            <a:endParaRPr lang="zh-CN" altLang="en-US" dirty="0"/>
          </a:p>
        </p:txBody>
      </p:sp>
      <p:sp>
        <p:nvSpPr>
          <p:cNvPr id="3" name="内容占位符 2"/>
          <p:cNvSpPr>
            <a:spLocks noGrp="1"/>
          </p:cNvSpPr>
          <p:nvPr>
            <p:ph idx="1"/>
          </p:nvPr>
        </p:nvSpPr>
        <p:spPr/>
        <p:txBody>
          <a:bodyPr/>
          <a:lstStyle/>
          <a:p>
            <a:r>
              <a:rPr lang="en-US" altLang="zh-CN" dirty="0"/>
              <a:t>Starting an Activity</a:t>
            </a:r>
          </a:p>
          <a:p>
            <a:r>
              <a:rPr lang="en-US" altLang="zh-CN" dirty="0"/>
              <a:t>Pausing and Resuming an Activity</a:t>
            </a:r>
          </a:p>
          <a:p>
            <a:r>
              <a:rPr lang="en-US" altLang="zh-CN" dirty="0"/>
              <a:t>Stopping and Restarting an Activity</a:t>
            </a:r>
          </a:p>
          <a:p>
            <a:r>
              <a:rPr lang="en-US" altLang="zh-CN" dirty="0"/>
              <a:t>Recreating an Activity</a:t>
            </a:r>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4</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328851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Starting an Activity</a:t>
            </a:r>
          </a:p>
        </p:txBody>
      </p:sp>
      <p:sp>
        <p:nvSpPr>
          <p:cNvPr id="3" name="内容占位符 2"/>
          <p:cNvSpPr>
            <a:spLocks noGrp="1"/>
          </p:cNvSpPr>
          <p:nvPr>
            <p:ph idx="1"/>
          </p:nvPr>
        </p:nvSpPr>
        <p:spPr/>
        <p:txBody>
          <a:bodyPr/>
          <a:lstStyle/>
          <a:p>
            <a:r>
              <a:rPr lang="en-US" altLang="zh-CN" b="0" dirty="0"/>
              <a:t>Unlike other programming paradigms in which apps are launched with a </a:t>
            </a:r>
            <a:r>
              <a:rPr lang="en-US" altLang="zh-CN" dirty="0"/>
              <a:t>main()</a:t>
            </a:r>
            <a:r>
              <a:rPr lang="en-US" altLang="zh-CN" b="0" dirty="0"/>
              <a:t> method, the Android system initiates code in an </a:t>
            </a:r>
            <a:r>
              <a:rPr lang="en-US" altLang="zh-CN" dirty="0">
                <a:hlinkClick r:id="rId2"/>
              </a:rPr>
              <a:t>Activity</a:t>
            </a:r>
            <a:r>
              <a:rPr lang="en-US" altLang="zh-CN" b="0" dirty="0"/>
              <a:t> instance by invoking specific callback methods that correspond to specific stages of its lifecycle. </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5</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853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Understand the Lifecycle Callbacks</a:t>
            </a:r>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6</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2050" name="Picture 2" descr="http://developer.android.com/images/training/basics/basic-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92896"/>
            <a:ext cx="6305550"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59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1"/>
            <a:r>
              <a:rPr lang="en-US" altLang="zh-CN" b="0" dirty="0"/>
              <a:t>Depending on the complexity of your activity, you probably don't need to implement all the lifecycle methods</a:t>
            </a:r>
            <a:r>
              <a:rPr lang="en-US" altLang="zh-CN" b="0" dirty="0" smtClean="0"/>
              <a:t>.</a:t>
            </a:r>
          </a:p>
          <a:p>
            <a:pPr lvl="2"/>
            <a:r>
              <a:rPr lang="en-US" altLang="zh-CN" b="0" dirty="0"/>
              <a:t>The other states (Created and Started) are transient and the system quickly moves from them to the next state by calling the next lifecycle callback method. </a:t>
            </a:r>
            <a:endParaRPr lang="en-US" altLang="zh-CN" b="0" dirty="0" smtClean="0"/>
          </a:p>
          <a:p>
            <a:pPr lvl="2"/>
            <a:r>
              <a:rPr lang="en-US" altLang="zh-CN" b="0" dirty="0" smtClean="0"/>
              <a:t>That </a:t>
            </a:r>
            <a:r>
              <a:rPr lang="en-US" altLang="zh-CN" b="0" dirty="0"/>
              <a:t>is, after the system calls </a:t>
            </a:r>
            <a:r>
              <a:rPr lang="en-US" altLang="zh-CN" dirty="0" err="1">
                <a:hlinkClick r:id="rId2"/>
              </a:rPr>
              <a:t>onCreate</a:t>
            </a:r>
            <a:r>
              <a:rPr lang="en-US" altLang="zh-CN" dirty="0">
                <a:hlinkClick r:id="rId2"/>
              </a:rPr>
              <a:t>()</a:t>
            </a:r>
            <a:r>
              <a:rPr lang="en-US" altLang="zh-CN" b="0" dirty="0"/>
              <a:t>, it quickly </a:t>
            </a:r>
            <a:r>
              <a:rPr lang="en-US" altLang="zh-CN" b="0" dirty="0" smtClean="0"/>
              <a:t>calls </a:t>
            </a:r>
            <a:r>
              <a:rPr lang="en-US" altLang="zh-CN" dirty="0" err="1" smtClean="0">
                <a:hlinkClick r:id="rId3"/>
              </a:rPr>
              <a:t>onStart</a:t>
            </a:r>
            <a:r>
              <a:rPr lang="en-US" altLang="zh-CN" dirty="0">
                <a:hlinkClick r:id="rId3"/>
              </a:rPr>
              <a:t>()</a:t>
            </a:r>
            <a:r>
              <a:rPr lang="en-US" altLang="zh-CN" b="0" dirty="0"/>
              <a:t>, which is quickly followed by </a:t>
            </a:r>
            <a:r>
              <a:rPr lang="en-US" altLang="zh-CN" dirty="0" err="1">
                <a:hlinkClick r:id="rId4"/>
              </a:rPr>
              <a:t>onResume</a:t>
            </a:r>
            <a:r>
              <a:rPr lang="en-US" altLang="zh-CN" dirty="0">
                <a:hlinkClick r:id="rId4"/>
              </a:rPr>
              <a:t>()</a:t>
            </a:r>
            <a:r>
              <a:rPr lang="en-US" altLang="zh-CN" b="0" dirty="0"/>
              <a:t>.</a:t>
            </a:r>
            <a:endParaRPr lang="en-US" altLang="zh-CN" b="0" dirty="0" smtClean="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7</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400800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Implementing your activity lifecycle methods properly ensures your app behaves well in several ways, including that it</a:t>
            </a:r>
            <a:r>
              <a:rPr lang="en-US" altLang="zh-CN" b="0" dirty="0" smtClean="0"/>
              <a:t>:</a:t>
            </a:r>
          </a:p>
          <a:p>
            <a:pPr lvl="2"/>
            <a:r>
              <a:rPr lang="en-US" altLang="zh-CN" sz="2000" b="0" dirty="0"/>
              <a:t>Does not crash if the user receives a phone call or switches to another app while using your app.</a:t>
            </a:r>
          </a:p>
          <a:p>
            <a:pPr lvl="2"/>
            <a:r>
              <a:rPr lang="en-US" altLang="zh-CN" sz="2000" b="0" dirty="0"/>
              <a:t>Does not consume valuable system resources when the user is not actively using it.</a:t>
            </a:r>
          </a:p>
          <a:p>
            <a:pPr lvl="2"/>
            <a:r>
              <a:rPr lang="en-US" altLang="zh-CN" sz="2000" b="0" dirty="0"/>
              <a:t>Does not lose the user's progress if they leave your app and return to it at a later time.</a:t>
            </a:r>
          </a:p>
          <a:p>
            <a:pPr lvl="2"/>
            <a:r>
              <a:rPr lang="en-US" altLang="zh-CN" sz="2000" b="0" dirty="0"/>
              <a:t>Does not crash or lose the user's progress when the screen rotates between landscape and portrait orientation</a:t>
            </a:r>
            <a:r>
              <a:rPr lang="en-US" altLang="zh-CN" sz="2000" b="0" dirty="0" smtClean="0"/>
              <a:t>.</a:t>
            </a:r>
            <a:endParaRPr lang="zh-CN" altLang="en-US" sz="2000"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8</a:t>
            </a:fld>
            <a:endParaRPr lang="en-US" altLang="zh-CN"/>
          </a:p>
        </p:txBody>
      </p:sp>
      <p:sp>
        <p:nvSpPr>
          <p:cNvPr id="5" name="页脚占位符 4"/>
          <p:cNvSpPr>
            <a:spLocks noGrp="1"/>
          </p:cNvSpPr>
          <p:nvPr>
            <p:ph type="ftr" sz="quarter" idx="11"/>
          </p:nvPr>
        </p:nvSpPr>
        <p:spPr/>
        <p:txBody>
          <a:bodyPr/>
          <a:lstStyle/>
          <a:p>
            <a:pPr>
              <a:defRPr/>
            </a:pPr>
            <a:r>
              <a:rPr lang="zh-CN" altLang="en-US" dirty="0" smtClean="0"/>
              <a:t>智能移动开发</a:t>
            </a:r>
            <a:endParaRPr lang="en-US" altLang="zh-CN" dirty="0"/>
          </a:p>
        </p:txBody>
      </p:sp>
    </p:spTree>
    <p:extLst>
      <p:ext uri="{BB962C8B-B14F-4D97-AF65-F5344CB8AC3E}">
        <p14:creationId xmlns:p14="http://schemas.microsoft.com/office/powerpoint/2010/main" val="238431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Specify Your App's Launcher </a:t>
            </a:r>
            <a:r>
              <a:rPr lang="en-US" altLang="zh-CN" dirty="0" smtClean="0"/>
              <a:t>Activity</a:t>
            </a:r>
          </a:p>
          <a:p>
            <a:pPr lvl="1"/>
            <a:r>
              <a:rPr lang="en-US" altLang="zh-CN" b="0" dirty="0"/>
              <a:t>When the user selects your app icon from the Home screen, the system calls the </a:t>
            </a:r>
            <a:r>
              <a:rPr lang="en-US" altLang="zh-CN" dirty="0" err="1">
                <a:hlinkClick r:id="rId2"/>
              </a:rPr>
              <a:t>onCreate</a:t>
            </a:r>
            <a:r>
              <a:rPr lang="en-US" altLang="zh-CN" dirty="0">
                <a:hlinkClick r:id="rId2"/>
              </a:rPr>
              <a:t>()</a:t>
            </a:r>
            <a:r>
              <a:rPr lang="en-US" altLang="zh-CN" b="0" dirty="0"/>
              <a:t> method for </a:t>
            </a:r>
            <a:r>
              <a:rPr lang="en-US" altLang="zh-CN" b="0" dirty="0" smtClean="0"/>
              <a:t>the </a:t>
            </a:r>
            <a:r>
              <a:rPr lang="en-US" altLang="zh-CN" dirty="0" smtClean="0">
                <a:hlinkClick r:id="rId3"/>
              </a:rPr>
              <a:t>Activity</a:t>
            </a:r>
            <a:r>
              <a:rPr lang="en-US" altLang="zh-CN" b="0" dirty="0"/>
              <a:t> in your app that you've declared to be the "launcher" (or "main") activity. </a:t>
            </a:r>
            <a:endParaRPr lang="en-US" altLang="zh-CN" b="0" dirty="0" smtClean="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9</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4085060917"/>
      </p:ext>
    </p:extLst>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8981</TotalTime>
  <Words>806</Words>
  <Application>Microsoft Office PowerPoint</Application>
  <PresentationFormat>全屏显示(4:3)</PresentationFormat>
  <Paragraphs>159</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Network</vt:lpstr>
      <vt:lpstr>Android Training</vt:lpstr>
      <vt:lpstr>Managing the Activity Lifecycle</vt:lpstr>
      <vt:lpstr>Intro</vt:lpstr>
      <vt:lpstr>Lessons</vt:lpstr>
      <vt:lpstr>Starting an Activity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Pausing and Resuming an Activity</vt:lpstr>
      <vt:lpstr>PowerPoint 演示文稿</vt:lpstr>
      <vt:lpstr>PowerPoint 演示文稿</vt:lpstr>
      <vt:lpstr>PowerPoint 演示文稿</vt:lpstr>
      <vt:lpstr>PowerPoint 演示文稿</vt:lpstr>
      <vt:lpstr>PowerPoint 演示文稿</vt:lpstr>
      <vt:lpstr>PowerPoint 演示文稿</vt:lpstr>
      <vt:lpstr>Stopping and Restarting an Activity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Recreating an Activity</vt:lpstr>
      <vt:lpstr>PowerPoint 演示文稿</vt:lpstr>
      <vt:lpstr>PowerPoint 演示文稿</vt:lpstr>
      <vt:lpstr>PowerPoint 演示文稿</vt:lpstr>
      <vt:lpstr>PowerPoint 演示文稿</vt:lpstr>
      <vt:lpstr>PowerPoint 演示文稿</vt:lpstr>
      <vt:lpstr>PowerPoint 演示文稿</vt:lpstr>
    </vt:vector>
  </TitlesOfParts>
  <Company>iip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dc:creator>
  <cp:lastModifiedBy>apple</cp:lastModifiedBy>
  <cp:revision>959</cp:revision>
  <dcterms:created xsi:type="dcterms:W3CDTF">2009-04-20T08:00:20Z</dcterms:created>
  <dcterms:modified xsi:type="dcterms:W3CDTF">2013-11-27T02:32:32Z</dcterms:modified>
</cp:coreProperties>
</file>