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9"/>
  </p:notesMasterIdLst>
  <p:handoutMasterIdLst>
    <p:handoutMasterId r:id="rId30"/>
  </p:handoutMasterIdLst>
  <p:sldIdLst>
    <p:sldId id="256" r:id="rId2"/>
    <p:sldId id="308" r:id="rId3"/>
    <p:sldId id="266" r:id="rId4"/>
    <p:sldId id="267" r:id="rId5"/>
    <p:sldId id="268" r:id="rId6"/>
    <p:sldId id="269" r:id="rId7"/>
    <p:sldId id="294" r:id="rId8"/>
    <p:sldId id="277" r:id="rId9"/>
    <p:sldId id="278" r:id="rId10"/>
    <p:sldId id="282" r:id="rId11"/>
    <p:sldId id="298" r:id="rId12"/>
    <p:sldId id="283" r:id="rId13"/>
    <p:sldId id="284" r:id="rId14"/>
    <p:sldId id="285" r:id="rId15"/>
    <p:sldId id="287" r:id="rId16"/>
    <p:sldId id="288" r:id="rId17"/>
    <p:sldId id="309" r:id="rId18"/>
    <p:sldId id="289" r:id="rId19"/>
    <p:sldId id="299" r:id="rId20"/>
    <p:sldId id="290" r:id="rId21"/>
    <p:sldId id="291" r:id="rId22"/>
    <p:sldId id="271" r:id="rId23"/>
    <p:sldId id="292" r:id="rId24"/>
    <p:sldId id="293" r:id="rId25"/>
    <p:sldId id="272" r:id="rId26"/>
    <p:sldId id="310" r:id="rId27"/>
    <p:sldId id="311" r:id="rId2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99"/>
    <a:srgbClr val="006600"/>
    <a:srgbClr val="00CC66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708" autoAdjust="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07827935-4149-4985-BF11-31B132AC8B84}" type="datetimeFigureOut">
              <a:rPr lang="zh-CN" altLang="en-US"/>
              <a:pPr>
                <a:defRPr/>
              </a:pPr>
              <a:t>2013/11/27</a:t>
            </a:fld>
            <a:endParaRPr lang="en-US" altLang="zh-CN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C32A620E-559D-4C80-851C-024B11054B2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7022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317456A6-1CEC-44F0-A3FE-08CD838136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85719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00197060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1538"/>
            <a:ext cx="1331913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40"/>
          <p:cNvSpPr>
            <a:spLocks noChangeShapeType="1"/>
          </p:cNvSpPr>
          <p:nvPr/>
        </p:nvSpPr>
        <p:spPr bwMode="auto">
          <a:xfrm>
            <a:off x="468313" y="6165850"/>
            <a:ext cx="822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214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722313"/>
          </a:xfrm>
          <a:prstGeom prst="rect">
            <a:avLst/>
          </a:prstGeom>
        </p:spPr>
        <p:txBody>
          <a:bodyPr/>
          <a:lstStyle>
            <a:lvl1pPr algn="ctr">
              <a:defRPr smtClean="0">
                <a:solidFill>
                  <a:srgbClr val="006600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6214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 smtClean="0"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pic>
        <p:nvPicPr>
          <p:cNvPr id="8" name="图片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9144000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7235825" y="142875"/>
            <a:ext cx="0" cy="1125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" name="Picture 48" descr="1007570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142875"/>
            <a:ext cx="1835150" cy="112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9394377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9EC8BB-716F-4B2C-8E1C-C382F35F9B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5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智能移动开发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4943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5" y="0"/>
            <a:ext cx="6985000" cy="12954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8C951C-67AF-4300-A058-8CF2A8A470D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5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智能移动开发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0830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8F0920-2C6C-47A7-A1F1-DE7035BD6E4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5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智能移动开发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0018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27841D-0644-4EC2-AA04-0B1AA16BFC7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5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智能移动开发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08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0"/>
            <a:ext cx="6408240" cy="12954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7AC41-310E-414D-B744-4A706132706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5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智能移动开发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7115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FACC0-B3F3-4CE0-B87D-F4D5A084EEF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5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智能移动开发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9304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5" y="0"/>
            <a:ext cx="6985000" cy="12954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DC6B49-5F75-4233-82A1-44B0CD866C4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5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智能移动开发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782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62E6D8-D42D-4CA3-9FBF-6F7C553830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5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智能移动开发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3911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5" y="0"/>
            <a:ext cx="6985000" cy="12954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21C528-6873-4FB4-A3C5-CC7481BC52F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5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智能移动开发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2287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3E0AB-602D-4F13-BF2E-383D7524B5B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Rectangle 5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智能移动开发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0721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0F9D88-1023-43F6-A770-7FADE0636C6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5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智能移动开发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70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6" descr="001970607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1538"/>
            <a:ext cx="1331913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0" name="Line 40"/>
          <p:cNvSpPr>
            <a:spLocks noChangeShapeType="1"/>
          </p:cNvSpPr>
          <p:nvPr/>
        </p:nvSpPr>
        <p:spPr bwMode="auto">
          <a:xfrm>
            <a:off x="468313" y="6165850"/>
            <a:ext cx="822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3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pPr>
              <a:defRPr/>
            </a:pPr>
            <a:fld id="{65D04515-2405-4920-AA62-8980CF46416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74" name="Rectangle 5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zh-CN" altLang="en-US"/>
              <a:t>智能移动开发</a:t>
            </a:r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9144000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2"/>
          <p:cNvSpPr>
            <a:spLocks noChangeShapeType="1"/>
          </p:cNvSpPr>
          <p:nvPr userDrawn="1"/>
        </p:nvSpPr>
        <p:spPr bwMode="auto">
          <a:xfrm>
            <a:off x="7235825" y="142875"/>
            <a:ext cx="0" cy="1125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0"/>
            <a:ext cx="6408737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13" name="Picture 48" descr="1007570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142875"/>
            <a:ext cx="1835150" cy="112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黑体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微软雅黑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微软雅黑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微软雅黑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25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 b="1">
          <a:solidFill>
            <a:schemeClr val="tx1"/>
          </a:solidFill>
          <a:latin typeface="+mn-lt"/>
          <a:ea typeface="黑体" pitchFamily="2" charset="-122"/>
          <a:cs typeface="+mn-cs"/>
        </a:defRPr>
      </a:lvl1pPr>
      <a:lvl2pPr marL="692150" indent="-347663" algn="l" rtl="0" eaLnBrk="0" fontAlgn="base" hangingPunct="0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 b="1">
          <a:solidFill>
            <a:schemeClr val="tx1"/>
          </a:solidFill>
          <a:latin typeface="+mn-lt"/>
          <a:ea typeface="黑体" pitchFamily="2" charset="-122"/>
        </a:defRPr>
      </a:lvl2pPr>
      <a:lvl3pPr marL="987425" indent="-293688" algn="l" rtl="0" eaLnBrk="0" fontAlgn="base" hangingPunct="0">
        <a:lnSpc>
          <a:spcPct val="110000"/>
        </a:lnSpc>
        <a:spcBef>
          <a:spcPct val="25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200" b="1">
          <a:solidFill>
            <a:schemeClr val="tx1"/>
          </a:solidFill>
          <a:latin typeface="+mn-lt"/>
          <a:ea typeface="黑体" pitchFamily="2" charset="-122"/>
        </a:defRPr>
      </a:lvl3pPr>
      <a:lvl4pPr marL="1281113" indent="-292100" algn="l" rtl="0" eaLnBrk="0" fontAlgn="base" hangingPunct="0">
        <a:lnSpc>
          <a:spcPct val="11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黑体" pitchFamily="2" charset="-122"/>
        </a:defRPr>
      </a:lvl4pPr>
      <a:lvl5pPr marL="1598613" indent="-315913" algn="l" rtl="0" eaLnBrk="0" fontAlgn="base" hangingPunct="0">
        <a:lnSpc>
          <a:spcPct val="110000"/>
        </a:lnSpc>
        <a:spcBef>
          <a:spcPct val="25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黑体" pitchFamily="2" charset="-122"/>
        </a:defRPr>
      </a:lvl5pPr>
      <a:lvl6pPr marL="2055813" indent="-315913" algn="l" rtl="0" eaLnBrk="0" fontAlgn="base" hangingPunct="0">
        <a:lnSpc>
          <a:spcPct val="110000"/>
        </a:lnSpc>
        <a:spcBef>
          <a:spcPct val="25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513013" indent="-315913" algn="l" rtl="0" eaLnBrk="0" fontAlgn="base" hangingPunct="0">
        <a:lnSpc>
          <a:spcPct val="110000"/>
        </a:lnSpc>
        <a:spcBef>
          <a:spcPct val="25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2970213" indent="-315913" algn="l" rtl="0" eaLnBrk="0" fontAlgn="base" hangingPunct="0">
        <a:lnSpc>
          <a:spcPct val="110000"/>
        </a:lnSpc>
        <a:spcBef>
          <a:spcPct val="25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427413" indent="-315913" algn="l" rtl="0" eaLnBrk="0" fontAlgn="base" hangingPunct="0">
        <a:lnSpc>
          <a:spcPct val="110000"/>
        </a:lnSpc>
        <a:spcBef>
          <a:spcPct val="25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support/v4/app/FragmentTransaction.html#add(android.support.v4.app.Fragment, java.lang.String)" TargetMode="External"/><Relationship Id="rId2" Type="http://schemas.openxmlformats.org/officeDocument/2006/relationships/hyperlink" Target="http://developer.android.com/reference/android/support/v4/app/FragmentTransaction.html#replace(int, android.support.v4.app.Fragment)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support/v4/app/FragmentManager.html#findFragmentById(int)" TargetMode="External"/><Relationship Id="rId2" Type="http://schemas.openxmlformats.org/officeDocument/2006/relationships/hyperlink" Target="http://developer.android.com/reference/android/support/v4/app/Fragment.html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app/Activity.html" TargetMode="External"/><Relationship Id="rId2" Type="http://schemas.openxmlformats.org/officeDocument/2006/relationships/hyperlink" Target="http://developer.android.com/reference/android/support/v4/app/Fragment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developer.android.com/reference/android/support/v4/app/Fragment.html#onCreateView(android.view.LayoutInflater, android.view.ViewGroup, android.os.Bundle)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support/v4/app/FragmentActivity.html" TargetMode="External"/><Relationship Id="rId2" Type="http://schemas.openxmlformats.org/officeDocument/2006/relationships/hyperlink" Target="http://developer.android.com/reference/android/support/v4/app/Fragment.html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Android Training</a:t>
            </a:r>
            <a:endParaRPr lang="zh-CN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Building a Dynamic UI with </a:t>
            </a:r>
            <a:r>
              <a:rPr lang="en-US" altLang="zh-CN" dirty="0" smtClean="0"/>
              <a:t>Fragments</a:t>
            </a:r>
          </a:p>
          <a:p>
            <a:r>
              <a:rPr lang="en-US" altLang="zh-CN" sz="2000" dirty="0" smtClean="0">
                <a:solidFill>
                  <a:srgbClr val="7030A0"/>
                </a:solidFill>
              </a:rPr>
              <a:t>http</a:t>
            </a:r>
            <a:r>
              <a:rPr lang="en-US" altLang="zh-CN" sz="2000" dirty="0">
                <a:solidFill>
                  <a:srgbClr val="7030A0"/>
                </a:solidFill>
              </a:rPr>
              <a:t>://developer.android.com/training/index.html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692275" y="6289675"/>
            <a:ext cx="69834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200">
                <a:latin typeface="隶书" pitchFamily="49" charset="-122"/>
                <a:ea typeface="隶书" pitchFamily="49" charset="-122"/>
              </a:rPr>
              <a:t>师文轩，</a:t>
            </a:r>
            <a:r>
              <a:rPr lang="en-US" altLang="zh-CN" sz="2200">
                <a:latin typeface="隶书" pitchFamily="49" charset="-122"/>
                <a:ea typeface="隶书" pitchFamily="49" charset="-122"/>
              </a:rPr>
              <a:t>13920561100</a:t>
            </a:r>
            <a:r>
              <a:rPr lang="zh-CN" altLang="en-US" sz="2200">
                <a:latin typeface="隶书" pitchFamily="49" charset="-122"/>
                <a:ea typeface="隶书" pitchFamily="49" charset="-122"/>
              </a:rPr>
              <a:t>，</a:t>
            </a:r>
            <a:r>
              <a:rPr lang="en-US" altLang="zh-CN" sz="2200">
                <a:latin typeface="隶书" pitchFamily="49" charset="-122"/>
                <a:ea typeface="隶书" pitchFamily="49" charset="-122"/>
              </a:rPr>
              <a:t>shiwenxuan2003@hotmail.com</a:t>
            </a:r>
            <a:endParaRPr lang="zh-CN" altLang="en-US" sz="220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Building a Flexible UI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/>
              <a:t>When designing your application to support a wide range of screen sizes, you can reuse your fragments in different layout configurations to optimize the user experience based on the available screen space.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417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/>
              <a:t>Two fragments, displayed in different configurations for the same activity on different screen sizes.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  <p:pic>
        <p:nvPicPr>
          <p:cNvPr id="4098" name="Picture 2" descr="c:\users\apple\appdata\roaming\360se6\USERDA~1\Temp\FRAGME~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501008"/>
            <a:ext cx="5581650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345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Add a Fragment to an Activity at </a:t>
            </a:r>
            <a:r>
              <a:rPr lang="en-US" altLang="zh-CN" dirty="0" smtClean="0"/>
              <a:t>Runtime</a:t>
            </a:r>
          </a:p>
          <a:p>
            <a:pPr lvl="1"/>
            <a:r>
              <a:rPr lang="en-US" altLang="zh-CN" dirty="0"/>
              <a:t>Rather than defining the fragments for an activity in the layout </a:t>
            </a:r>
            <a:r>
              <a:rPr lang="en-US" altLang="zh-CN" dirty="0" smtClean="0"/>
              <a:t>file, you </a:t>
            </a:r>
            <a:r>
              <a:rPr lang="en-US" altLang="zh-CN" dirty="0"/>
              <a:t>can add a fragment to the activity during the activity runtime.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This </a:t>
            </a:r>
            <a:r>
              <a:rPr lang="en-US" altLang="zh-CN" dirty="0"/>
              <a:t>is necessary if you plan to change fragments during the life of the activity.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2951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b="0" dirty="0"/>
              <a:t>res/layout/news_articles.xml: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2895600"/>
            <a:ext cx="5562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463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pPr lvl="1"/>
            <a:r>
              <a:rPr lang="en-US" altLang="zh-CN" b="0" dirty="0"/>
              <a:t>For example, here's how to add a fragment to the previous layout: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76872"/>
            <a:ext cx="5829300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1382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846" y="2492896"/>
            <a:ext cx="626745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299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Replace One Fragment with Another</a:t>
            </a:r>
          </a:p>
          <a:p>
            <a:pPr lvl="1"/>
            <a:r>
              <a:rPr lang="en-US" altLang="zh-CN" b="0" dirty="0"/>
              <a:t>The procedure to replace a fragment is similar to adding one, but requires the </a:t>
            </a:r>
            <a:r>
              <a:rPr lang="en-US" altLang="zh-CN" dirty="0">
                <a:hlinkClick r:id="rId2"/>
              </a:rPr>
              <a:t>replace()</a:t>
            </a:r>
            <a:r>
              <a:rPr lang="en-US" altLang="zh-CN" b="0" dirty="0"/>
              <a:t> method instead </a:t>
            </a:r>
            <a:r>
              <a:rPr lang="en-US" altLang="zh-CN" b="0" dirty="0" smtClean="0"/>
              <a:t>of </a:t>
            </a:r>
            <a:r>
              <a:rPr lang="en-US" altLang="zh-CN" dirty="0" smtClean="0">
                <a:hlinkClick r:id="rId3"/>
              </a:rPr>
              <a:t>add()</a:t>
            </a:r>
            <a:r>
              <a:rPr lang="en-US" altLang="zh-CN" b="0" dirty="0" smtClean="0"/>
              <a:t>.</a:t>
            </a:r>
          </a:p>
          <a:p>
            <a:pPr lvl="1"/>
            <a:r>
              <a:rPr lang="en-US" altLang="zh-CN" b="0" dirty="0"/>
              <a:t>Keep in mind that when you perform fragment transactions, such as replace or remove one, it's often appropriate to allow the user to navigate backward and "undo" the change. </a:t>
            </a:r>
            <a:endParaRPr lang="en-US" altLang="zh-CN" b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8015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/>
              <a:t>Example of replacing one fragment with another: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996952"/>
            <a:ext cx="6296025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7434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Communicating with Other Fragments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/>
              <a:t>All Fragment-to-Fragment communication is done through the associated Activity.</a:t>
            </a:r>
          </a:p>
          <a:p>
            <a:r>
              <a:rPr lang="en-US" altLang="zh-CN" b="0" dirty="0"/>
              <a:t>Two Fragments should never communicate directly.</a:t>
            </a:r>
            <a:endParaRPr lang="zh-CN" altLang="en-US" b="0" dirty="0"/>
          </a:p>
          <a:p>
            <a:pPr lvl="1"/>
            <a:endParaRPr lang="en-US" altLang="zh-CN" sz="3000" b="0" dirty="0"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0834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Define an Interface</a:t>
            </a:r>
          </a:p>
          <a:p>
            <a:pPr lvl="1"/>
            <a:r>
              <a:rPr lang="en-US" altLang="zh-CN" b="0" dirty="0"/>
              <a:t>To allow a Fragment to communicate up to its Activity, you can define an interface in the Fragment class and implement it within the Activity</a:t>
            </a:r>
            <a:r>
              <a:rPr lang="en-US" altLang="zh-CN" b="0" dirty="0" smtClean="0"/>
              <a:t>.</a:t>
            </a:r>
          </a:p>
          <a:p>
            <a:pPr lvl="1"/>
            <a:r>
              <a:rPr lang="en-US" altLang="zh-CN" b="0" dirty="0"/>
              <a:t>The Fragment captures the interface implementation during its </a:t>
            </a:r>
            <a:r>
              <a:rPr lang="en-US" altLang="zh-CN" b="0" dirty="0" err="1"/>
              <a:t>onAttach</a:t>
            </a:r>
            <a:r>
              <a:rPr lang="en-US" altLang="zh-CN" b="0" dirty="0"/>
              <a:t>() lifecycle method and can then call the Interface methods in order to communicate with the Activity.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2128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Building a Dynamic UI with Fragments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997" y="3789040"/>
            <a:ext cx="720090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4770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b="0" dirty="0"/>
              <a:t>Here is an example of Fragment to Activity communication</a:t>
            </a:r>
            <a:r>
              <a:rPr lang="en-US" altLang="zh-CN" b="0" dirty="0" smtClean="0"/>
              <a:t>:</a:t>
            </a:r>
          </a:p>
          <a:p>
            <a:pPr lvl="2"/>
            <a:r>
              <a:rPr lang="en-US" altLang="zh-CN" b="0" dirty="0"/>
              <a:t>Now the fragment can deliver messages to the activity by calling the </a:t>
            </a:r>
            <a:r>
              <a:rPr lang="en-US" altLang="zh-CN" dirty="0" err="1"/>
              <a:t>onArticleSelected</a:t>
            </a:r>
            <a:r>
              <a:rPr lang="en-US" altLang="zh-CN" dirty="0"/>
              <a:t>()</a:t>
            </a:r>
            <a:r>
              <a:rPr lang="en-US" altLang="zh-CN" b="0" dirty="0"/>
              <a:t> method (or other methods in the interface) using the </a:t>
            </a:r>
            <a:r>
              <a:rPr lang="en-US" altLang="zh-CN" dirty="0" err="1"/>
              <a:t>mCallback</a:t>
            </a:r>
            <a:r>
              <a:rPr lang="en-US" altLang="zh-CN" b="0" dirty="0"/>
              <a:t> instance of the </a:t>
            </a:r>
            <a:r>
              <a:rPr lang="en-US" altLang="zh-CN" dirty="0" err="1"/>
              <a:t>OnHeadlineSelectedListener</a:t>
            </a:r>
            <a:r>
              <a:rPr lang="en-US" altLang="zh-CN" b="0" dirty="0"/>
              <a:t> interface.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437112"/>
            <a:ext cx="446722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8749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564904"/>
            <a:ext cx="5476875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7008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b="0" dirty="0"/>
              <a:t>For example, the following method in the fragment is called when the user clicks on a list item. The fragment uses the callback interface to deliver the event to the parent activity.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924300"/>
            <a:ext cx="57531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6347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Implement the </a:t>
            </a:r>
            <a:r>
              <a:rPr lang="en-US" altLang="zh-CN" dirty="0" smtClean="0"/>
              <a:t>Interface</a:t>
            </a:r>
          </a:p>
          <a:p>
            <a:pPr lvl="1"/>
            <a:r>
              <a:rPr lang="en-US" altLang="zh-CN" b="0" dirty="0"/>
              <a:t>In order to receive event callbacks from the fragment, the activity that hosts it must implement the interface defined in the fragment class</a:t>
            </a:r>
            <a:r>
              <a:rPr lang="en-US" altLang="zh-CN" b="0" dirty="0" smtClean="0"/>
              <a:t>.</a:t>
            </a:r>
          </a:p>
          <a:p>
            <a:pPr lvl="1"/>
            <a:r>
              <a:rPr lang="en-US" altLang="zh-CN" b="0" dirty="0"/>
              <a:t>For example, the following activity implements the interface from the above example</a:t>
            </a:r>
            <a:r>
              <a:rPr lang="en-US" altLang="zh-CN" b="0" dirty="0" smtClean="0"/>
              <a:t>.</a:t>
            </a:r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3211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8" y="2381250"/>
            <a:ext cx="641032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4612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Deliver a Message to a </a:t>
            </a:r>
            <a:r>
              <a:rPr lang="en-US" altLang="zh-CN" dirty="0" smtClean="0"/>
              <a:t>Fragment</a:t>
            </a:r>
          </a:p>
          <a:p>
            <a:pPr lvl="1"/>
            <a:r>
              <a:rPr lang="en-US" altLang="zh-CN" b="0" dirty="0"/>
              <a:t>The host activity can deliver messages to a fragment by capturing the </a:t>
            </a:r>
            <a:r>
              <a:rPr lang="en-US" altLang="zh-CN" dirty="0">
                <a:hlinkClick r:id="rId2"/>
              </a:rPr>
              <a:t>Fragment</a:t>
            </a:r>
            <a:r>
              <a:rPr lang="en-US" altLang="zh-CN" b="0" dirty="0"/>
              <a:t> instance </a:t>
            </a:r>
            <a:r>
              <a:rPr lang="en-US" altLang="zh-CN" b="0" dirty="0" smtClean="0"/>
              <a:t>with </a:t>
            </a:r>
            <a:r>
              <a:rPr lang="en-US" altLang="zh-CN" dirty="0" err="1" smtClean="0">
                <a:hlinkClick r:id="rId3"/>
              </a:rPr>
              <a:t>findFragmentById</a:t>
            </a:r>
            <a:r>
              <a:rPr lang="en-US" altLang="zh-CN" dirty="0">
                <a:hlinkClick r:id="rId3"/>
              </a:rPr>
              <a:t>()</a:t>
            </a:r>
            <a:r>
              <a:rPr lang="en-US" altLang="zh-CN" b="0" dirty="0"/>
              <a:t>, then directly call the fragment's public methods.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0387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b="0" dirty="0"/>
              <a:t>For example,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48880"/>
            <a:ext cx="645795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85837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1844824"/>
            <a:ext cx="721995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7367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/>
              <a:t>To create a dynamic and multi-pane user interface on Android, you need to encapsulate UI components and activity </a:t>
            </a:r>
            <a:r>
              <a:rPr lang="en-US" altLang="zh-CN" b="0" dirty="0" smtClean="0"/>
              <a:t>behaviors.</a:t>
            </a:r>
            <a:r>
              <a:rPr lang="en-US" altLang="zh-CN" b="0" dirty="0"/>
              <a:t> </a:t>
            </a:r>
            <a:endParaRPr lang="en-US" altLang="zh-CN" b="0" dirty="0" smtClean="0"/>
          </a:p>
          <a:p>
            <a:r>
              <a:rPr lang="en-US" altLang="zh-CN" b="0" dirty="0"/>
              <a:t>This class shows you how to create a dynamic user experience with fragments and optimize your app's user experience for devices with different screen </a:t>
            </a:r>
            <a:r>
              <a:rPr lang="en-US" altLang="zh-CN" b="0" dirty="0" smtClean="0"/>
              <a:t>sizes.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7966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Lessons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Creating a Fragment</a:t>
            </a:r>
          </a:p>
          <a:p>
            <a:r>
              <a:rPr lang="en-US" altLang="zh-CN" dirty="0"/>
              <a:t>Building a Flexible UI</a:t>
            </a:r>
          </a:p>
          <a:p>
            <a:r>
              <a:rPr lang="en-US" altLang="zh-CN" dirty="0"/>
              <a:t>Communicating with Other Fragments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8516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Creating a Fragment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Create a Fragment Class</a:t>
            </a:r>
          </a:p>
          <a:p>
            <a:pPr lvl="1"/>
            <a:r>
              <a:rPr lang="en-US" altLang="zh-CN" b="0" dirty="0"/>
              <a:t>To create a fragment, extend the </a:t>
            </a:r>
            <a:r>
              <a:rPr lang="en-US" altLang="zh-CN" dirty="0">
                <a:hlinkClick r:id="rId2"/>
              </a:rPr>
              <a:t>Fragment</a:t>
            </a:r>
            <a:r>
              <a:rPr lang="en-US" altLang="zh-CN" b="0" dirty="0"/>
              <a:t> class, then override key lifecycle methods to insert your app logic, similar to the way you would with an </a:t>
            </a:r>
            <a:r>
              <a:rPr lang="en-US" altLang="zh-CN" dirty="0">
                <a:hlinkClick r:id="rId3"/>
              </a:rPr>
              <a:t>Activity</a:t>
            </a:r>
            <a:r>
              <a:rPr lang="en-US" altLang="zh-CN" b="0" dirty="0"/>
              <a:t> class</a:t>
            </a:r>
            <a:r>
              <a:rPr lang="en-US" altLang="zh-CN" b="0" dirty="0" smtClean="0"/>
              <a:t>.</a:t>
            </a:r>
          </a:p>
          <a:p>
            <a:pPr lvl="1"/>
            <a:r>
              <a:rPr lang="en-US" altLang="zh-CN" b="0" dirty="0"/>
              <a:t>One difference when creating a </a:t>
            </a:r>
            <a:r>
              <a:rPr lang="en-US" altLang="zh-CN" dirty="0">
                <a:hlinkClick r:id="rId2"/>
              </a:rPr>
              <a:t>Fragment</a:t>
            </a:r>
            <a:r>
              <a:rPr lang="en-US" altLang="zh-CN" b="0" dirty="0"/>
              <a:t> is that you must use the </a:t>
            </a:r>
            <a:r>
              <a:rPr lang="en-US" altLang="zh-CN" dirty="0" err="1">
                <a:hlinkClick r:id="rId4"/>
              </a:rPr>
              <a:t>onCreateView</a:t>
            </a:r>
            <a:r>
              <a:rPr lang="en-US" altLang="zh-CN" dirty="0">
                <a:hlinkClick r:id="rId4"/>
              </a:rPr>
              <a:t>()</a:t>
            </a:r>
            <a:r>
              <a:rPr lang="en-US" altLang="zh-CN" b="0" dirty="0"/>
              <a:t> callback to define the layout.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353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b="0" dirty="0"/>
              <a:t>For example, here's a simple fragment that specifies its own layout: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780928"/>
            <a:ext cx="5753100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6593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Add a Fragment to an Activity using XML</a:t>
            </a:r>
          </a:p>
          <a:p>
            <a:pPr lvl="1"/>
            <a:r>
              <a:rPr lang="en-US" altLang="zh-CN" b="0" dirty="0"/>
              <a:t>While fragments are reusable, modular UI components, each instance of a </a:t>
            </a:r>
            <a:r>
              <a:rPr lang="en-US" altLang="zh-CN" dirty="0">
                <a:hlinkClick r:id="rId2"/>
              </a:rPr>
              <a:t>Fragment</a:t>
            </a:r>
            <a:r>
              <a:rPr lang="en-US" altLang="zh-CN" b="0" dirty="0"/>
              <a:t> class must be associated with a parent </a:t>
            </a:r>
            <a:r>
              <a:rPr lang="en-US" altLang="zh-CN" dirty="0" err="1">
                <a:hlinkClick r:id="rId3"/>
              </a:rPr>
              <a:t>FragmentActivity</a:t>
            </a:r>
            <a:r>
              <a:rPr lang="en-US" altLang="zh-CN" b="0" dirty="0"/>
              <a:t>. </a:t>
            </a:r>
            <a:endParaRPr lang="en-US" altLang="zh-CN" b="0" dirty="0" smtClean="0"/>
          </a:p>
          <a:p>
            <a:pPr lvl="1"/>
            <a:r>
              <a:rPr lang="en-US" altLang="zh-CN" b="0" dirty="0" smtClean="0"/>
              <a:t>You </a:t>
            </a:r>
            <a:r>
              <a:rPr lang="en-US" altLang="zh-CN" b="0" dirty="0"/>
              <a:t>can achieve this association by defining each fragment within your activity layout XML file.</a:t>
            </a:r>
            <a:endParaRPr lang="en-US" altLang="zh-CN" b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800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pPr lvl="1"/>
            <a:r>
              <a:rPr lang="en-US" altLang="zh-CN" b="0" dirty="0"/>
              <a:t>Here is an example layout file that adds two fragments to </a:t>
            </a:r>
            <a:r>
              <a:rPr lang="en-US" altLang="zh-CN" b="0" dirty="0" smtClean="0"/>
              <a:t>an activity</a:t>
            </a:r>
          </a:p>
          <a:p>
            <a:pPr lvl="2"/>
            <a:r>
              <a:rPr lang="en-US" altLang="zh-CN" b="0" dirty="0"/>
              <a:t>res/layout-large/news_articles.xml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智能移动开发</a:t>
            </a:r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633662"/>
            <a:ext cx="5915025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4311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zh-CN" b="0" dirty="0"/>
              <a:t>Then apply the layout to your activity:</a:t>
            </a:r>
            <a:endParaRPr lang="en-US" altLang="zh-CN" b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7AC41-310E-414D-B744-4A706132706D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智能移动开发</a:t>
            </a:r>
            <a:endParaRPr lang="en-US" altLang="zh-C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564904"/>
            <a:ext cx="4267200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5060917"/>
      </p:ext>
    </p:extLst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9025</TotalTime>
  <Words>578</Words>
  <Application>Microsoft Office PowerPoint</Application>
  <PresentationFormat>全屏显示(4:3)</PresentationFormat>
  <Paragraphs>102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Network</vt:lpstr>
      <vt:lpstr>Android Training</vt:lpstr>
      <vt:lpstr>Building a Dynamic UI with Fragments</vt:lpstr>
      <vt:lpstr>Intro</vt:lpstr>
      <vt:lpstr>Lessons</vt:lpstr>
      <vt:lpstr>Creating a Fragment</vt:lpstr>
      <vt:lpstr>PowerPoint 演示文稿</vt:lpstr>
      <vt:lpstr>PowerPoint 演示文稿</vt:lpstr>
      <vt:lpstr>PowerPoint 演示文稿</vt:lpstr>
      <vt:lpstr>PowerPoint 演示文稿</vt:lpstr>
      <vt:lpstr>Building a Flexible UI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Communicating with Other Fragments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iip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wang</dc:creator>
  <cp:lastModifiedBy>apple</cp:lastModifiedBy>
  <cp:revision>964</cp:revision>
  <dcterms:created xsi:type="dcterms:W3CDTF">2009-04-20T08:00:20Z</dcterms:created>
  <dcterms:modified xsi:type="dcterms:W3CDTF">2013-11-27T03:32:54Z</dcterms:modified>
</cp:coreProperties>
</file>