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77" r:id="rId4"/>
    <p:sldId id="278" r:id="rId5"/>
    <p:sldId id="283" r:id="rId6"/>
    <p:sldId id="284" r:id="rId7"/>
    <p:sldId id="279" r:id="rId8"/>
    <p:sldId id="280" r:id="rId9"/>
    <p:sldId id="281" r:id="rId10"/>
    <p:sldId id="275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embeddedFontLst>
    <p:embeddedFont>
      <p:font typeface="a옛날사진관4" panose="02020600000000000000" pitchFamily="18" charset="-127"/>
      <p:regular r:id="rId25"/>
    </p:embeddedFont>
    <p:embeddedFont>
      <p:font typeface="a옛날사진관3" panose="02020600000000000000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a옛날사진관2" panose="02020600000000000000" pitchFamily="18" charset="-127"/>
      <p:regular r:id="rId29"/>
    </p:embeddedFont>
    <p:embeddedFont>
      <p:font typeface="a옛날사진관5" panose="0202060000000000000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현경" initials="이" lastIdx="1" clrIdx="0">
    <p:extLst>
      <p:ext uri="{19B8F6BF-5375-455C-9EA6-DF929625EA0E}">
        <p15:presenceInfo xmlns:p15="http://schemas.microsoft.com/office/powerpoint/2012/main" userId="이현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6A4FA-5A0D-4F5B-8196-D19076419D1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591E6-5CF6-4BFE-9751-36A898D0D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5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4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6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0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7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91E6-5CF6-4BFE-9751-36A898D0D1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7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EF8055-6273-495F-A029-B46E5B611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2E14291-9312-4AB0-8073-E985C27B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50ACEF8-1507-4776-B7E2-2E0E4A37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07899D-5F3B-4641-8ED0-4D32973E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4F06C4-9DD3-455E-81F4-A544AA4E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3B4528-D60B-45E7-9CBB-29572D64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91D0981-A200-4E39-AA9E-DCB8632CD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C80F92-CB7F-4DDC-92D5-D108164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81324-684A-4B6B-B6A2-0073C472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B4B73-A45F-45B2-BD8D-114092F2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E47F1E7-BA4D-4D80-8EF3-A52F5927E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FE3DD81-6F06-44CB-8BD1-29305BF0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7E1D57-869D-40C7-BD41-2A32DE1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23331E-C7B9-46A6-8E68-45A50CD2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C8871B-326E-4F18-8289-A1FDEF07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8095EC-25A7-42D4-B7EE-4C00C1F3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072E6A-C647-4781-9691-5708A2E3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4CF315-EA7E-4E20-A044-58A8A9C4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69D044-DAC9-4557-A9A3-CAA21BF9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C365C-3EC7-4DC1-9156-F00B93DF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3992A4-5655-42A6-B9B3-AD8E1119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B26AA5D-FA28-494B-A485-5CDD4E07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D2814E9-5F9B-4875-9E3E-0B95C8F8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9B04AB-FF74-41D9-9F02-CB61CBD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BDC481-C582-4397-A782-5365DCFA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45AF8C-97E9-4B95-91EB-26259802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5D181C6-47B3-43E6-A296-FA448DF5B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49C569-C572-4C05-B9F4-B98628BF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C41717-7F3D-4983-89A1-03B281A5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6946550-D72D-4B9E-87F0-5BC73774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4936BF-EEBA-4FB9-9850-BA38ABA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67C091-9C7C-4028-8CC4-52C0114D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C347E0-1D80-430C-9F18-FBC714A5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71B366-53B2-46D8-8434-F8E482E5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A260C18-3D84-4054-BA79-32D17DF5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E0B80A1-0D52-4AC8-BC45-A7E7F4742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BDEEB7E-EB8B-4DD1-81C7-CE1955D3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D4C2BA-B26F-4531-9E8D-F2D4436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E6697DF-A554-481A-91A5-F48EB4A7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5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A4C692-F633-4DF5-9AFE-F863A886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611B9EA-4684-45E5-82EC-24C257C2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33F01FF-BD6D-4723-BABB-36E8A733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12C4D4D-49E5-4952-AF06-2FB22F03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D23CB11-40D5-4576-A38B-F43A33BB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538B3B1-4796-49AA-9DD1-629AFECC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71002AA-E3AA-4AFE-A644-7A55D398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D07838-474F-4989-8F44-7CEA5DFB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4D0145-EE13-4C96-95A9-5AF3965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8B962B-5B9F-445A-9BB5-7AB89AC3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669E322-DE19-42E6-A176-A8924018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0D3A9B4-8F44-4957-B991-39442F16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53BF2D3-0AEA-439C-A590-3A380E42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0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406A20-9C86-40F7-9034-9F7E4F9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388967B-484D-40BC-9380-D1EB1B71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C247D6E-12F6-4100-A8C7-25084542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1E51250-9D2C-4F4A-A7FD-634035D5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AD9C6DD-902B-409D-B342-A64C235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2C3E70B-A1C8-4542-97E2-C534BBC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9F5BB06-9011-4FED-92ED-F8E13CCC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D37E171-8B32-437F-98A3-7FDB7EB4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75FB88-94B2-49A7-9266-C9B7CA4F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F16F-093E-42A2-8363-88866B7D31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28A985-C1E6-45BF-93C0-E169519C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099329-5BBD-4E20-976A-123C0381F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E7C8-6EAC-47B9-B716-FDFF0E2CC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rs/Face-Resour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iros.com/demo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ko-kr/services/cognitive-services/video-indexer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rriaga/face_classificati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huvom/darknetFaceID" TargetMode="External"/><Relationship Id="rId2" Type="http://schemas.openxmlformats.org/officeDocument/2006/relationships/hyperlink" Target="https://www.youtube.com/watch?v=GMy0Zs8LX-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eappliedgame/EmotionDetectionAsset" TargetMode="External"/><Relationship Id="rId2" Type="http://schemas.openxmlformats.org/officeDocument/2006/relationships/hyperlink" Target="https://www.youtube.com/watch?v=cqert4ebLfU&amp;t=18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minhhoai/papers/acii-paper_fi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16FC72-35D8-4FCD-BFA0-4BA743A8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143" y="882599"/>
            <a:ext cx="10377714" cy="2387600"/>
          </a:xfrm>
        </p:spPr>
        <p:txBody>
          <a:bodyPr/>
          <a:lstStyle/>
          <a:p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Face Detection</a:t>
            </a:r>
            <a:b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&amp; Classification 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70B9EB3-3F5D-48A2-99C9-A0193FDF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714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실습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주차 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건국대학교 이현경</a:t>
            </a:r>
          </a:p>
        </p:txBody>
      </p:sp>
    </p:spTree>
    <p:extLst>
      <p:ext uri="{BB962C8B-B14F-4D97-AF65-F5344CB8AC3E}">
        <p14:creationId xmlns:p14="http://schemas.microsoft.com/office/powerpoint/2010/main" val="7565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수집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1208957"/>
            <a:ext cx="272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UCI Face Dataset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31661"/>
              </p:ext>
            </p:extLst>
          </p:nvPr>
        </p:nvGraphicFramePr>
        <p:xfrm>
          <a:off x="890466" y="1820088"/>
          <a:ext cx="8128000" cy="227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36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USER_ID</a:t>
                      </a:r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POSE</a:t>
                      </a:r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EXPRESSION</a:t>
                      </a:r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EYES</a:t>
                      </a:r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SCALE</a:t>
                      </a:r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  <a:tr h="18430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0480" y="2300318"/>
            <a:ext cx="1563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Straight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Left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Right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Up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2801" y="2300318"/>
            <a:ext cx="1563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Neutral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Happy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Angry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0360" y="2300318"/>
            <a:ext cx="156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Open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Sunglass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0861" y="2299156"/>
            <a:ext cx="1563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2801" y="1769170"/>
            <a:ext cx="1563329" cy="238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4287" y="4403734"/>
            <a:ext cx="55461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Dataset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목록 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: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https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://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github.com/betars/Face-Resources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수집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7" y="1382926"/>
            <a:ext cx="6010124" cy="35833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91264" y="3099129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 </a:t>
            </a:r>
            <a:r>
              <a:rPr lang="ko-KR" altLang="en-US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라벨별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300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 정도의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0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API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503485"/>
            <a:ext cx="3820790" cy="445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조건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실시간 동영상을 제공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개발용 무료 </a:t>
            </a: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key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를 지원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Python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지원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12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5AC4459-3159-4BBB-999F-031C1A042E2C}"/>
              </a:ext>
            </a:extLst>
          </p:cNvPr>
          <p:cNvSpPr/>
          <p:nvPr/>
        </p:nvSpPr>
        <p:spPr>
          <a:xfrm>
            <a:off x="800101" y="3214808"/>
            <a:ext cx="2400300" cy="3142030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API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371600"/>
            <a:ext cx="1557478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Kairos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437B7-F5EE-4D87-8D8C-A090FE2CCC36}"/>
              </a:ext>
            </a:extLst>
          </p:cNvPr>
          <p:cNvSpPr/>
          <p:nvPr/>
        </p:nvSpPr>
        <p:spPr>
          <a:xfrm>
            <a:off x="2429474" y="1529171"/>
            <a:ext cx="3909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https://www.kairos.com/demos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A89119-1066-4A89-BFE8-5CBDF17CD687}"/>
              </a:ext>
            </a:extLst>
          </p:cNvPr>
          <p:cNvSpPr txBox="1"/>
          <p:nvPr/>
        </p:nvSpPr>
        <p:spPr>
          <a:xfrm>
            <a:off x="726937" y="2098355"/>
            <a:ext cx="416011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비디오에서 감정인식을 제공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CAB796-F1C8-4674-8531-F2A7F2A56AD5}"/>
              </a:ext>
            </a:extLst>
          </p:cNvPr>
          <p:cNvSpPr txBox="1"/>
          <p:nvPr/>
        </p:nvSpPr>
        <p:spPr>
          <a:xfrm>
            <a:off x="1553456" y="3021350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708B0B-A214-4546-B310-2C8351DD9A5D}"/>
              </a:ext>
            </a:extLst>
          </p:cNvPr>
          <p:cNvSpPr txBox="1"/>
          <p:nvPr/>
        </p:nvSpPr>
        <p:spPr>
          <a:xfrm>
            <a:off x="971085" y="3643589"/>
            <a:ext cx="206678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Static video file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CC1E786-8CCE-4048-8AF9-AF46EBEEE04B}"/>
              </a:ext>
            </a:extLst>
          </p:cNvPr>
          <p:cNvSpPr/>
          <p:nvPr/>
        </p:nvSpPr>
        <p:spPr>
          <a:xfrm>
            <a:off x="35319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72667-A592-4042-B637-3D2EFDE50841}"/>
              </a:ext>
            </a:extLst>
          </p:cNvPr>
          <p:cNvSpPr txBox="1"/>
          <p:nvPr/>
        </p:nvSpPr>
        <p:spPr>
          <a:xfrm>
            <a:off x="4912587" y="302135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output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216422-502D-4361-AAF6-E7C05431DE16}"/>
              </a:ext>
            </a:extLst>
          </p:cNvPr>
          <p:cNvSpPr txBox="1"/>
          <p:nvPr/>
        </p:nvSpPr>
        <p:spPr>
          <a:xfrm>
            <a:off x="3890717" y="3619540"/>
            <a:ext cx="1301959" cy="253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JOY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SURPRISE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SADNESS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ANGER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DISGUST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FEAR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F0AFE9F-CA51-4AA6-8075-646B8611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44" y="1925327"/>
            <a:ext cx="4140136" cy="4726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F6CB28-CF5C-44CC-BBF5-877476D5C65B}"/>
              </a:ext>
            </a:extLst>
          </p:cNvPr>
          <p:cNvSpPr txBox="1"/>
          <p:nvPr/>
        </p:nvSpPr>
        <p:spPr>
          <a:xfrm>
            <a:off x="5474695" y="4321084"/>
            <a:ext cx="15760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6</a:t>
            </a: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</a:t>
            </a: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감정분석 결과</a:t>
            </a:r>
            <a:endParaRPr lang="en-US" altLang="ko-KR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0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API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216422-502D-4361-AAF6-E7C05431DE16}"/>
              </a:ext>
            </a:extLst>
          </p:cNvPr>
          <p:cNvSpPr txBox="1"/>
          <p:nvPr/>
        </p:nvSpPr>
        <p:spPr>
          <a:xfrm>
            <a:off x="726937" y="1933077"/>
            <a:ext cx="490390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1. 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비디오의 전반적인 감정상태를 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return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090C583-6275-44FC-96DA-A7CA1AD3B6D3}"/>
              </a:ext>
            </a:extLst>
          </p:cNvPr>
          <p:cNvSpPr txBox="1"/>
          <p:nvPr/>
        </p:nvSpPr>
        <p:spPr>
          <a:xfrm>
            <a:off x="726937" y="1289462"/>
            <a:ext cx="4326826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Output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은 </a:t>
            </a: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json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형태로 제공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7D169B8-E2D1-41FE-9437-F19CE7D7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4" b="25213"/>
          <a:stretch/>
        </p:blipFill>
        <p:spPr>
          <a:xfrm>
            <a:off x="1567524" y="2564521"/>
            <a:ext cx="3190875" cy="4100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2BA5003-8229-48C2-A47B-2323C8C8070B}"/>
              </a:ext>
            </a:extLst>
          </p:cNvPr>
          <p:cNvSpPr txBox="1"/>
          <p:nvPr/>
        </p:nvSpPr>
        <p:spPr>
          <a:xfrm>
            <a:off x="6269301" y="1933077"/>
            <a:ext cx="506581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2. 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비디오의 프레임별로 감정상태를 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return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201ED50-AD2B-43CC-BD6E-D3CAD274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31"/>
          <a:stretch/>
        </p:blipFill>
        <p:spPr>
          <a:xfrm>
            <a:off x="6748510" y="2564520"/>
            <a:ext cx="4230479" cy="41000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01B8A5-BEC0-475B-B4D8-F44787649642}"/>
              </a:ext>
            </a:extLst>
          </p:cNvPr>
          <p:cNvSpPr/>
          <p:nvPr/>
        </p:nvSpPr>
        <p:spPr>
          <a:xfrm>
            <a:off x="6766094" y="2564520"/>
            <a:ext cx="786498" cy="319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1146657-4F6B-4207-ACDE-85AA8E492164}"/>
              </a:ext>
            </a:extLst>
          </p:cNvPr>
          <p:cNvSpPr/>
          <p:nvPr/>
        </p:nvSpPr>
        <p:spPr>
          <a:xfrm>
            <a:off x="2429474" y="3402045"/>
            <a:ext cx="1412764" cy="1222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0735A6-3368-42D1-95AD-08BB6668A91F}"/>
              </a:ext>
            </a:extLst>
          </p:cNvPr>
          <p:cNvSpPr txBox="1"/>
          <p:nvPr/>
        </p:nvSpPr>
        <p:spPr>
          <a:xfrm>
            <a:off x="3842238" y="3673954"/>
            <a:ext cx="102463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 점수</a:t>
            </a:r>
            <a:endParaRPr lang="en-US" altLang="ko-KR" sz="16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6E828B0-3DD5-4289-9AEA-A2A2C939B866}"/>
              </a:ext>
            </a:extLst>
          </p:cNvPr>
          <p:cNvSpPr/>
          <p:nvPr/>
        </p:nvSpPr>
        <p:spPr>
          <a:xfrm>
            <a:off x="8121027" y="5128268"/>
            <a:ext cx="1412764" cy="1222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5F7A97-3310-41C1-A2A9-15AA4E57A807}"/>
              </a:ext>
            </a:extLst>
          </p:cNvPr>
          <p:cNvSpPr txBox="1"/>
          <p:nvPr/>
        </p:nvSpPr>
        <p:spPr>
          <a:xfrm>
            <a:off x="9533791" y="5400177"/>
            <a:ext cx="102463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 점수</a:t>
            </a:r>
            <a:endParaRPr lang="en-US" altLang="ko-KR" sz="16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465A9A2-4659-4B7E-A924-FEFC7DD82A5C}"/>
              </a:ext>
            </a:extLst>
          </p:cNvPr>
          <p:cNvSpPr txBox="1"/>
          <p:nvPr/>
        </p:nvSpPr>
        <p:spPr>
          <a:xfrm>
            <a:off x="5860073" y="6293149"/>
            <a:ext cx="2058577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프레임이 끝나는 시간</a:t>
            </a:r>
            <a:endParaRPr lang="en-US" altLang="ko-KR" sz="16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4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API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216422-502D-4361-AAF6-E7C05431DE16}"/>
              </a:ext>
            </a:extLst>
          </p:cNvPr>
          <p:cNvSpPr txBox="1"/>
          <p:nvPr/>
        </p:nvSpPr>
        <p:spPr>
          <a:xfrm>
            <a:off x="823652" y="2114336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실시간 </a:t>
            </a:r>
            <a:r>
              <a:rPr lang="ko-KR" altLang="en-US" sz="20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웹캠으로도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감정분석이 가능한지 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아마 불가능한 것 같음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동영상에서 분석하는 프레임의 수는 내가 설정할 수 있는지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090C583-6275-44FC-96DA-A7CA1AD3B6D3}"/>
              </a:ext>
            </a:extLst>
          </p:cNvPr>
          <p:cNvSpPr txBox="1"/>
          <p:nvPr/>
        </p:nvSpPr>
        <p:spPr>
          <a:xfrm>
            <a:off x="726937" y="1289462"/>
            <a:ext cx="9268884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API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문서가 친절하지 않아 문의 메일을 보냈으나</a:t>
            </a: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아직 답장이 없음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1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5AC4459-3159-4BBB-999F-031C1A042E2C}"/>
              </a:ext>
            </a:extLst>
          </p:cNvPr>
          <p:cNvSpPr/>
          <p:nvPr/>
        </p:nvSpPr>
        <p:spPr>
          <a:xfrm>
            <a:off x="800101" y="3214808"/>
            <a:ext cx="2400300" cy="3142030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API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371600"/>
            <a:ext cx="368774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Azure Video Indexer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437B7-F5EE-4D87-8D8C-A090FE2CCC36}"/>
              </a:ext>
            </a:extLst>
          </p:cNvPr>
          <p:cNvSpPr/>
          <p:nvPr/>
        </p:nvSpPr>
        <p:spPr>
          <a:xfrm>
            <a:off x="994976" y="1991935"/>
            <a:ext cx="9772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https://azure.microsoft.com/ko-kr/services/cognitive-services/video-indexer/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A89119-1066-4A89-BFE8-5CBDF17CD687}"/>
              </a:ext>
            </a:extLst>
          </p:cNvPr>
          <p:cNvSpPr txBox="1"/>
          <p:nvPr/>
        </p:nvSpPr>
        <p:spPr>
          <a:xfrm>
            <a:off x="687651" y="2342923"/>
            <a:ext cx="416011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비디오에서 감정인식을 제공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CAB796-F1C8-4674-8531-F2A7F2A56AD5}"/>
              </a:ext>
            </a:extLst>
          </p:cNvPr>
          <p:cNvSpPr txBox="1"/>
          <p:nvPr/>
        </p:nvSpPr>
        <p:spPr>
          <a:xfrm>
            <a:off x="1553456" y="3021350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708B0B-A214-4546-B310-2C8351DD9A5D}"/>
              </a:ext>
            </a:extLst>
          </p:cNvPr>
          <p:cNvSpPr txBox="1"/>
          <p:nvPr/>
        </p:nvSpPr>
        <p:spPr>
          <a:xfrm>
            <a:off x="971085" y="3643589"/>
            <a:ext cx="206678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Static video file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CC1E786-8CCE-4048-8AF9-AF46EBEEE04B}"/>
              </a:ext>
            </a:extLst>
          </p:cNvPr>
          <p:cNvSpPr/>
          <p:nvPr/>
        </p:nvSpPr>
        <p:spPr>
          <a:xfrm>
            <a:off x="35319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72667-A592-4042-B637-3D2EFDE50841}"/>
              </a:ext>
            </a:extLst>
          </p:cNvPr>
          <p:cNvSpPr txBox="1"/>
          <p:nvPr/>
        </p:nvSpPr>
        <p:spPr>
          <a:xfrm>
            <a:off x="4912587" y="302135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output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216422-502D-4361-AAF6-E7C05431DE16}"/>
              </a:ext>
            </a:extLst>
          </p:cNvPr>
          <p:cNvSpPr txBox="1"/>
          <p:nvPr/>
        </p:nvSpPr>
        <p:spPr>
          <a:xfrm>
            <a:off x="3955225" y="4113334"/>
            <a:ext cx="1299203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POSITIVE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NEUTRAL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F6CB28-CF5C-44CC-BBF5-877476D5C65B}"/>
              </a:ext>
            </a:extLst>
          </p:cNvPr>
          <p:cNvSpPr txBox="1"/>
          <p:nvPr/>
        </p:nvSpPr>
        <p:spPr>
          <a:xfrm>
            <a:off x="5474695" y="4321084"/>
            <a:ext cx="15760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3</a:t>
            </a: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</a:t>
            </a: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감정분석 결과</a:t>
            </a:r>
            <a:endParaRPr lang="en-US" altLang="ko-KR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2EE0AF-CD1D-4E00-B89C-D6E922A65D2D}"/>
              </a:ext>
            </a:extLst>
          </p:cNvPr>
          <p:cNvSpPr txBox="1"/>
          <p:nvPr/>
        </p:nvSpPr>
        <p:spPr>
          <a:xfrm>
            <a:off x="7664344" y="3214808"/>
            <a:ext cx="4002358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Kairos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보다 자세한 문서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업로드 된 비디오 분석 후 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결과물을 알려주는 프로세스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5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5AC4459-3159-4BBB-999F-031C1A042E2C}"/>
              </a:ext>
            </a:extLst>
          </p:cNvPr>
          <p:cNvSpPr/>
          <p:nvPr/>
        </p:nvSpPr>
        <p:spPr>
          <a:xfrm>
            <a:off x="800101" y="3214808"/>
            <a:ext cx="2400300" cy="3142030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모델 </a:t>
            </a:r>
            <a:r>
              <a:rPr lang="en-US" altLang="ko-KR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Github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371600"/>
            <a:ext cx="3545394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Face 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437B7-F5EE-4D87-8D8C-A090FE2CCC36}"/>
              </a:ext>
            </a:extLst>
          </p:cNvPr>
          <p:cNvSpPr/>
          <p:nvPr/>
        </p:nvSpPr>
        <p:spPr>
          <a:xfrm>
            <a:off x="994976" y="1991935"/>
            <a:ext cx="598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https://github.com/oarriaga/face_classification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CAB796-F1C8-4674-8531-F2A7F2A56AD5}"/>
              </a:ext>
            </a:extLst>
          </p:cNvPr>
          <p:cNvSpPr txBox="1"/>
          <p:nvPr/>
        </p:nvSpPr>
        <p:spPr>
          <a:xfrm>
            <a:off x="1553456" y="3021350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708B0B-A214-4546-B310-2C8351DD9A5D}"/>
              </a:ext>
            </a:extLst>
          </p:cNvPr>
          <p:cNvSpPr txBox="1"/>
          <p:nvPr/>
        </p:nvSpPr>
        <p:spPr>
          <a:xfrm>
            <a:off x="857312" y="3583915"/>
            <a:ext cx="23560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Realtime video file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CC1E786-8CCE-4048-8AF9-AF46EBEEE04B}"/>
              </a:ext>
            </a:extLst>
          </p:cNvPr>
          <p:cNvSpPr/>
          <p:nvPr/>
        </p:nvSpPr>
        <p:spPr>
          <a:xfrm>
            <a:off x="35319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72667-A592-4042-B637-3D2EFDE50841}"/>
              </a:ext>
            </a:extLst>
          </p:cNvPr>
          <p:cNvSpPr txBox="1"/>
          <p:nvPr/>
        </p:nvSpPr>
        <p:spPr>
          <a:xfrm>
            <a:off x="4880039" y="3021350"/>
            <a:ext cx="10999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process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07F668D1-F14D-4453-8762-2651EB4B6C5E}"/>
              </a:ext>
            </a:extLst>
          </p:cNvPr>
          <p:cNvSpPr/>
          <p:nvPr/>
        </p:nvSpPr>
        <p:spPr>
          <a:xfrm>
            <a:off x="7664344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54044D3-00D8-4B2B-AF9C-E2B914260525}"/>
              </a:ext>
            </a:extLst>
          </p:cNvPr>
          <p:cNvSpPr txBox="1"/>
          <p:nvPr/>
        </p:nvSpPr>
        <p:spPr>
          <a:xfrm>
            <a:off x="9044971" y="302135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output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114157F-6A1C-4114-8391-5F2969D19D4F}"/>
              </a:ext>
            </a:extLst>
          </p:cNvPr>
          <p:cNvSpPr txBox="1"/>
          <p:nvPr/>
        </p:nvSpPr>
        <p:spPr>
          <a:xfrm>
            <a:off x="8147122" y="3320489"/>
            <a:ext cx="1156983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Angry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Disgust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Fear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Happy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Sad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Surprise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Neutral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B3B76E-C133-4CE6-A908-5E66BCF657F7}"/>
              </a:ext>
            </a:extLst>
          </p:cNvPr>
          <p:cNvSpPr txBox="1"/>
          <p:nvPr/>
        </p:nvSpPr>
        <p:spPr>
          <a:xfrm>
            <a:off x="9565432" y="4359237"/>
            <a:ext cx="15760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7</a:t>
            </a: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</a:t>
            </a: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감정분석 결과</a:t>
            </a:r>
            <a:endParaRPr lang="en-US" altLang="ko-KR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444B42-E984-4D1D-8065-366442725648}"/>
              </a:ext>
            </a:extLst>
          </p:cNvPr>
          <p:cNvSpPr txBox="1"/>
          <p:nvPr/>
        </p:nvSpPr>
        <p:spPr>
          <a:xfrm>
            <a:off x="3674872" y="3328414"/>
            <a:ext cx="3524619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Detection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pretrain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된 형태로 제공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OpenCv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사용한 것으로 보임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Classify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64*64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resize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4 layer CNN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을 사용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81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모델 </a:t>
            </a:r>
            <a:r>
              <a:rPr lang="en-US" altLang="ko-KR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Github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E50DAF-1DA4-4317-A82B-B271A4EC54A5}"/>
              </a:ext>
            </a:extLst>
          </p:cNvPr>
          <p:cNvSpPr txBox="1"/>
          <p:nvPr/>
        </p:nvSpPr>
        <p:spPr>
          <a:xfrm>
            <a:off x="823652" y="2114336"/>
            <a:ext cx="75392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Cuda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v 8.0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버전을 </a:t>
            </a:r>
            <a:r>
              <a:rPr lang="ko-KR" altLang="en-US" sz="20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사용중이기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때문에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NVIDEA GPU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 필요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BFC2DC-288B-4924-B53C-22E3BC2859D7}"/>
              </a:ext>
            </a:extLst>
          </p:cNvPr>
          <p:cNvSpPr txBox="1"/>
          <p:nvPr/>
        </p:nvSpPr>
        <p:spPr>
          <a:xfrm>
            <a:off x="726937" y="1289462"/>
            <a:ext cx="5721438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환경이 맞지 않아 테스트 해볼 수 없었음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7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5AC4459-3159-4BBB-999F-031C1A042E2C}"/>
              </a:ext>
            </a:extLst>
          </p:cNvPr>
          <p:cNvSpPr/>
          <p:nvPr/>
        </p:nvSpPr>
        <p:spPr>
          <a:xfrm>
            <a:off x="800101" y="3214808"/>
            <a:ext cx="2400300" cy="3142030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모델 </a:t>
            </a:r>
            <a:r>
              <a:rPr lang="en-US" altLang="ko-KR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Github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371600"/>
            <a:ext cx="2875339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DarknetFaceID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437B7-F5EE-4D87-8D8C-A090FE2CCC36}"/>
              </a:ext>
            </a:extLst>
          </p:cNvPr>
          <p:cNvSpPr/>
          <p:nvPr/>
        </p:nvSpPr>
        <p:spPr>
          <a:xfrm>
            <a:off x="994976" y="1991935"/>
            <a:ext cx="6147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https://www.youtube.com/watch?v=GMy0Zs8LX-o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https://github.com/xhuvom/darknetFaceID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CAB796-F1C8-4674-8531-F2A7F2A56AD5}"/>
              </a:ext>
            </a:extLst>
          </p:cNvPr>
          <p:cNvSpPr txBox="1"/>
          <p:nvPr/>
        </p:nvSpPr>
        <p:spPr>
          <a:xfrm>
            <a:off x="1553456" y="3021350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708B0B-A214-4546-B310-2C8351DD9A5D}"/>
              </a:ext>
            </a:extLst>
          </p:cNvPr>
          <p:cNvSpPr txBox="1"/>
          <p:nvPr/>
        </p:nvSpPr>
        <p:spPr>
          <a:xfrm>
            <a:off x="822236" y="3690225"/>
            <a:ext cx="23560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Realtime video file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CC1E786-8CCE-4048-8AF9-AF46EBEEE04B}"/>
              </a:ext>
            </a:extLst>
          </p:cNvPr>
          <p:cNvSpPr/>
          <p:nvPr/>
        </p:nvSpPr>
        <p:spPr>
          <a:xfrm>
            <a:off x="75324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72667-A592-4042-B637-3D2EFDE50841}"/>
              </a:ext>
            </a:extLst>
          </p:cNvPr>
          <p:cNvSpPr txBox="1"/>
          <p:nvPr/>
        </p:nvSpPr>
        <p:spPr>
          <a:xfrm>
            <a:off x="8913087" y="302135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output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216422-502D-4361-AAF6-E7C05431DE16}"/>
              </a:ext>
            </a:extLst>
          </p:cNvPr>
          <p:cNvSpPr txBox="1"/>
          <p:nvPr/>
        </p:nvSpPr>
        <p:spPr>
          <a:xfrm>
            <a:off x="8092205" y="4113334"/>
            <a:ext cx="1026243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happy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sad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angry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F6CB28-CF5C-44CC-BBF5-877476D5C65B}"/>
              </a:ext>
            </a:extLst>
          </p:cNvPr>
          <p:cNvSpPr txBox="1"/>
          <p:nvPr/>
        </p:nvSpPr>
        <p:spPr>
          <a:xfrm>
            <a:off x="9475195" y="4321084"/>
            <a:ext cx="15760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</a:t>
            </a: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</a:t>
            </a: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감정분석 결과</a:t>
            </a:r>
            <a:endParaRPr lang="en-US" altLang="ko-KR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6EB7A82-C942-47A2-8A8B-96B103985F1A}"/>
              </a:ext>
            </a:extLst>
          </p:cNvPr>
          <p:cNvSpPr/>
          <p:nvPr/>
        </p:nvSpPr>
        <p:spPr>
          <a:xfrm>
            <a:off x="35319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3027BF-617E-4F52-B712-BC2892F19170}"/>
              </a:ext>
            </a:extLst>
          </p:cNvPr>
          <p:cNvSpPr txBox="1"/>
          <p:nvPr/>
        </p:nvSpPr>
        <p:spPr>
          <a:xfrm>
            <a:off x="4880039" y="3021350"/>
            <a:ext cx="10999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process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DA056-EA0B-4BBC-9037-3C7A5FE8C853}"/>
              </a:ext>
            </a:extLst>
          </p:cNvPr>
          <p:cNvSpPr txBox="1"/>
          <p:nvPr/>
        </p:nvSpPr>
        <p:spPr>
          <a:xfrm>
            <a:off x="3674872" y="3397761"/>
            <a:ext cx="261129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YOLO model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을 사용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026" name="Picture 2" descr="Image result for yolo darknet">
            <a:extLst>
              <a:ext uri="{FF2B5EF4-FFF2-40B4-BE49-F238E27FC236}">
                <a16:creationId xmlns:a16="http://schemas.microsoft.com/office/drawing/2014/main" xmlns="" id="{D78CFFEB-3F0F-4FED-91CA-AC444955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19" y="4085177"/>
            <a:ext cx="4321641" cy="25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우울증 관련 연구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1" y="1999829"/>
            <a:ext cx="5985098" cy="339808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00051" y="1217063"/>
            <a:ext cx="9420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Detecting Depression from Facial Action and Vocal Prosody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90585" y="3114030"/>
            <a:ext cx="481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항우울제 처방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OR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대인기피증 상담 환자 대상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인터뷰를 진행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0585" y="410708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문진표에 대한 응답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174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모델 </a:t>
            </a:r>
            <a:r>
              <a:rPr lang="en-US" altLang="ko-KR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Github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E50DAF-1DA4-4317-A82B-B271A4EC54A5}"/>
              </a:ext>
            </a:extLst>
          </p:cNvPr>
          <p:cNvSpPr txBox="1"/>
          <p:nvPr/>
        </p:nvSpPr>
        <p:spPr>
          <a:xfrm>
            <a:off x="823652" y="2114336"/>
            <a:ext cx="75392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Cuda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v 8.0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버전을 </a:t>
            </a:r>
            <a:r>
              <a:rPr lang="ko-KR" altLang="en-US" sz="20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사용중이기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때문에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NVIDEA GPU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 필요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BFC2DC-288B-4924-B53C-22E3BC2859D7}"/>
              </a:ext>
            </a:extLst>
          </p:cNvPr>
          <p:cNvSpPr txBox="1"/>
          <p:nvPr/>
        </p:nvSpPr>
        <p:spPr>
          <a:xfrm>
            <a:off x="726937" y="1289462"/>
            <a:ext cx="5721438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환경이 맞지 않아 테스트 해볼 수 없었음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A492CF-0CDB-415A-A25A-771F31F142D2}"/>
              </a:ext>
            </a:extLst>
          </p:cNvPr>
          <p:cNvSpPr txBox="1"/>
          <p:nvPr/>
        </p:nvSpPr>
        <p:spPr>
          <a:xfrm>
            <a:off x="920367" y="3963025"/>
            <a:ext cx="608852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데모버전을 봐도 성능이 매우 높다고 보기는 힘듦 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763FCF-69AA-429E-AE91-3CFB0443573A}"/>
              </a:ext>
            </a:extLst>
          </p:cNvPr>
          <p:cNvSpPr txBox="1"/>
          <p:nvPr/>
        </p:nvSpPr>
        <p:spPr>
          <a:xfrm>
            <a:off x="823652" y="3138151"/>
            <a:ext cx="4844596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성능이 그렇게 </a:t>
            </a:r>
            <a:r>
              <a:rPr lang="ko-KR" altLang="en-US" sz="2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좋아보이지는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않음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47061-BEE6-4ACD-B4CF-E6E2839128D7}"/>
              </a:ext>
            </a:extLst>
          </p:cNvPr>
          <p:cNvSpPr txBox="1"/>
          <p:nvPr/>
        </p:nvSpPr>
        <p:spPr>
          <a:xfrm>
            <a:off x="823652" y="5811715"/>
            <a:ext cx="449289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Yolo darknet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자체가 매우 복잡함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7FD4EB-C9D7-4B5B-9DED-2CB5C15AC14F}"/>
              </a:ext>
            </a:extLst>
          </p:cNvPr>
          <p:cNvSpPr txBox="1"/>
          <p:nvPr/>
        </p:nvSpPr>
        <p:spPr>
          <a:xfrm>
            <a:off x="726937" y="5059200"/>
            <a:ext cx="2315057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모델이 복잡함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9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5AC4459-3159-4BBB-999F-031C1A042E2C}"/>
              </a:ext>
            </a:extLst>
          </p:cNvPr>
          <p:cNvSpPr/>
          <p:nvPr/>
        </p:nvSpPr>
        <p:spPr>
          <a:xfrm>
            <a:off x="800101" y="3214808"/>
            <a:ext cx="2400300" cy="3142030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감정인식 모델 </a:t>
            </a:r>
            <a:r>
              <a:rPr lang="en-US" altLang="ko-KR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Github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9354AA-3B45-4747-B665-AD67A026CA52}"/>
              </a:ext>
            </a:extLst>
          </p:cNvPr>
          <p:cNvSpPr txBox="1"/>
          <p:nvPr/>
        </p:nvSpPr>
        <p:spPr>
          <a:xfrm>
            <a:off x="687651" y="1371600"/>
            <a:ext cx="3745897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en-US" altLang="ko-KR" sz="24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RageAppliedEmotion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437B7-F5EE-4D87-8D8C-A090FE2CCC36}"/>
              </a:ext>
            </a:extLst>
          </p:cNvPr>
          <p:cNvSpPr/>
          <p:nvPr/>
        </p:nvSpPr>
        <p:spPr>
          <a:xfrm>
            <a:off x="986738" y="2115200"/>
            <a:ext cx="7538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www.youtube.com/watch?v=cqert4ebLfU&amp;t=18s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https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://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github.com/rageappliedgame/EmotionDetectionAsset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CAB796-F1C8-4674-8531-F2A7F2A56AD5}"/>
              </a:ext>
            </a:extLst>
          </p:cNvPr>
          <p:cNvSpPr txBox="1"/>
          <p:nvPr/>
        </p:nvSpPr>
        <p:spPr>
          <a:xfrm>
            <a:off x="1553456" y="3021350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708B0B-A214-4546-B310-2C8351DD9A5D}"/>
              </a:ext>
            </a:extLst>
          </p:cNvPr>
          <p:cNvSpPr txBox="1"/>
          <p:nvPr/>
        </p:nvSpPr>
        <p:spPr>
          <a:xfrm>
            <a:off x="822236" y="3690225"/>
            <a:ext cx="23560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Realtime video file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CC1E786-8CCE-4048-8AF9-AF46EBEEE04B}"/>
              </a:ext>
            </a:extLst>
          </p:cNvPr>
          <p:cNvSpPr/>
          <p:nvPr/>
        </p:nvSpPr>
        <p:spPr>
          <a:xfrm>
            <a:off x="75324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72667-A592-4042-B637-3D2EFDE50841}"/>
              </a:ext>
            </a:extLst>
          </p:cNvPr>
          <p:cNvSpPr txBox="1"/>
          <p:nvPr/>
        </p:nvSpPr>
        <p:spPr>
          <a:xfrm>
            <a:off x="8913087" y="302135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output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6EB7A82-C942-47A2-8A8B-96B103985F1A}"/>
              </a:ext>
            </a:extLst>
          </p:cNvPr>
          <p:cNvSpPr/>
          <p:nvPr/>
        </p:nvSpPr>
        <p:spPr>
          <a:xfrm>
            <a:off x="3531960" y="3214808"/>
            <a:ext cx="3800825" cy="3142027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3027BF-617E-4F52-B712-BC2892F19170}"/>
              </a:ext>
            </a:extLst>
          </p:cNvPr>
          <p:cNvSpPr txBox="1"/>
          <p:nvPr/>
        </p:nvSpPr>
        <p:spPr>
          <a:xfrm>
            <a:off x="4880039" y="3021350"/>
            <a:ext cx="10999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process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DA056-EA0B-4BBC-9037-3C7A5FE8C853}"/>
              </a:ext>
            </a:extLst>
          </p:cNvPr>
          <p:cNvSpPr txBox="1"/>
          <p:nvPr/>
        </p:nvSpPr>
        <p:spPr>
          <a:xfrm>
            <a:off x="4201167" y="4107444"/>
            <a:ext cx="24577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딥러닝이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아닌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수동적으로 피처를 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뽑는 방식인 듯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함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14157F-6A1C-4114-8391-5F2969D19D4F}"/>
              </a:ext>
            </a:extLst>
          </p:cNvPr>
          <p:cNvSpPr txBox="1"/>
          <p:nvPr/>
        </p:nvSpPr>
        <p:spPr>
          <a:xfrm>
            <a:off x="8147122" y="3320489"/>
            <a:ext cx="1156983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Angry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Disgust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Fear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Happy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Sad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Surprise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Neutral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B3B76E-C133-4CE6-A908-5E66BCF657F7}"/>
              </a:ext>
            </a:extLst>
          </p:cNvPr>
          <p:cNvSpPr txBox="1"/>
          <p:nvPr/>
        </p:nvSpPr>
        <p:spPr>
          <a:xfrm>
            <a:off x="9565432" y="4359237"/>
            <a:ext cx="15760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7</a:t>
            </a: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</a:t>
            </a:r>
            <a:r>
              <a:rPr lang="en-US" altLang="ko-KR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감정분석 결과</a:t>
            </a:r>
            <a:endParaRPr lang="en-US" altLang="ko-KR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76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2802A70-270E-478D-9A8B-50C1B51484CD}"/>
              </a:ext>
            </a:extLst>
          </p:cNvPr>
          <p:cNvCxnSpPr/>
          <p:nvPr/>
        </p:nvCxnSpPr>
        <p:spPr>
          <a:xfrm>
            <a:off x="386862" y="1046285"/>
            <a:ext cx="1094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BB1F2-8E91-42CC-930D-636B17D9C690}"/>
              </a:ext>
            </a:extLst>
          </p:cNvPr>
          <p:cNvSpPr txBox="1"/>
          <p:nvPr/>
        </p:nvSpPr>
        <p:spPr>
          <a:xfrm>
            <a:off x="687651" y="291072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방향성 재고가 필요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BFC2DC-288B-4924-B53C-22E3BC2859D7}"/>
              </a:ext>
            </a:extLst>
          </p:cNvPr>
          <p:cNvSpPr txBox="1"/>
          <p:nvPr/>
        </p:nvSpPr>
        <p:spPr>
          <a:xfrm>
            <a:off x="687651" y="1649947"/>
            <a:ext cx="10261142" cy="390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공개된 </a:t>
            </a: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API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와 </a:t>
            </a:r>
            <a:r>
              <a:rPr lang="en-US" altLang="ko-KR" sz="2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Github</a:t>
            </a: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으로는 한계가 있음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Dataset 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이나 개발환경에 있어서도 문제가 있다고 생각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일단은 </a:t>
            </a:r>
            <a:r>
              <a:rPr lang="ko-KR" altLang="en-US" sz="2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챗봇의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틀을 어느정도 갖춘 후 콘텐츠를 채워가는 것도 좋다고 생각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챗봇의</a:t>
            </a:r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틀을 만들면서 다른 아이디어를 생각해보면 어떨까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99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28153" y="918655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우울증 관련 연구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89640" y="6334780"/>
            <a:ext cx="9420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http://www.robots.ox.ac.uk/~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  <a:hlinkClick r:id="rId3"/>
              </a:rPr>
              <a:t>minhhoai/papers/acii-paper_final.pdf</a:t>
            </a:r>
            <a:endParaRPr lang="en-US" altLang="ko-KR" sz="14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051" y="1217063"/>
            <a:ext cx="9420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Detecting Depression from Facial Action and Vocal Prosody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5677" y="2307150"/>
            <a:ext cx="8611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Image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01" y="2295897"/>
            <a:ext cx="8104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Voice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8019" y="3260105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수동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annotation +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자동 분석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999" y="32601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Data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0485" y="3250580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Audio Spectrogram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1" y="4137850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Algorithm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8020" y="4137850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SVM Classifier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0485" y="4128325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Logistic Regression Classifier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4499" y="4949203"/>
            <a:ext cx="45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사람의 얼굴을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3D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모델링 해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각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feature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대해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Classification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99" y="508770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Idea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2107" y="4939677"/>
            <a:ext cx="527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음성의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Frequency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분석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우울증일수록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Frequency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감소할 것이라고 가정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우울증 관련 연구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051" y="1217063"/>
            <a:ext cx="9420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Detecting Depression from Facial Action and Vocal Prosody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5677" y="2307150"/>
            <a:ext cx="8611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Image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3172" y="2302467"/>
            <a:ext cx="8104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Voice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8019" y="3260105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수동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annotation +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자동 분석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999" y="32601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Data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9271" y="3258664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Audio Spectrogram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1" y="4137850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Algorithm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8020" y="4137850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SVM Classifier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9271" y="4137850"/>
            <a:ext cx="38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Logistic Regression Classifier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4499" y="4949203"/>
            <a:ext cx="45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사람의 얼굴을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3D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모델링 해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각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feature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대해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Classification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99" y="508770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Idea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2107" y="4939677"/>
            <a:ext cx="527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음성의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Frequency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분석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우울증일수록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Frequency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감소할 것이라고 가정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4499" y="6060442"/>
            <a:ext cx="787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대부분의 연구가 환자 개인정보 정책으로 인해 데이터가 비공개 되어있는 상황</a:t>
            </a:r>
            <a:endParaRPr lang="ko-KR" altLang="en-US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3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사용 환경 가정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51" y="1217063"/>
            <a:ext cx="9420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노인이 인형의 반경 내에 있을 때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집 안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42901" y="94077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result for ì´í¼ì¹ ì¸í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7315" y="2038504"/>
            <a:ext cx="3565725" cy="26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이등변 삼각형 3"/>
          <p:cNvSpPr/>
          <p:nvPr/>
        </p:nvSpPr>
        <p:spPr>
          <a:xfrm rot="16516583">
            <a:off x="1693676" y="1440616"/>
            <a:ext cx="4052338" cy="3870068"/>
          </a:xfrm>
          <a:prstGeom prst="triangle">
            <a:avLst>
              <a:gd name="adj" fmla="val 52763"/>
            </a:avLst>
          </a:prstGeom>
          <a:gradFill>
            <a:gsLst>
              <a:gs pos="100000">
                <a:srgbClr val="FFFFFF"/>
              </a:gs>
              <a:gs pos="69000">
                <a:schemeClr val="accent3">
                  <a:lumMod val="20000"/>
                  <a:lumOff val="80000"/>
                </a:schemeClr>
              </a:gs>
              <a:gs pos="35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311" y="1867079"/>
            <a:ext cx="4419248" cy="37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사용 환경 가정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51" y="1217063"/>
            <a:ext cx="9420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노인이 인형의 반경 내에 있을 때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집 안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42901" y="94077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result for ì´í¼ì¹ ì¸í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7315" y="2038504"/>
            <a:ext cx="3565725" cy="26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이등변 삼각형 3"/>
          <p:cNvSpPr/>
          <p:nvPr/>
        </p:nvSpPr>
        <p:spPr>
          <a:xfrm rot="16516583">
            <a:off x="1693676" y="1440616"/>
            <a:ext cx="4052338" cy="3870068"/>
          </a:xfrm>
          <a:prstGeom prst="triangle">
            <a:avLst>
              <a:gd name="adj" fmla="val 52763"/>
            </a:avLst>
          </a:prstGeom>
          <a:gradFill>
            <a:gsLst>
              <a:gs pos="100000">
                <a:srgbClr val="FFFFFF"/>
              </a:gs>
              <a:gs pos="69000">
                <a:schemeClr val="accent3">
                  <a:lumMod val="20000"/>
                  <a:lumOff val="80000"/>
                </a:schemeClr>
              </a:gs>
              <a:gs pos="35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25440" y="1830136"/>
            <a:ext cx="75941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등록된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USER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노인의 얼굴만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 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모든 사람의 얼굴을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 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노인의 얼굴만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15481" y="2484950"/>
            <a:ext cx="4380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USER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 사진이 많이 필요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불가능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5481" y="4938203"/>
            <a:ext cx="4380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나이를 예측하는 모델을 사용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411" y="4460200"/>
            <a:ext cx="2511670" cy="196224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915481" y="3705674"/>
            <a:ext cx="4897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정확도가 높고 빠른 모델을 선택   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ex. YOLO v3</a:t>
            </a:r>
          </a:p>
        </p:txBody>
      </p:sp>
    </p:spTree>
    <p:extLst>
      <p:ext uri="{BB962C8B-B14F-4D97-AF65-F5344CB8AC3E}">
        <p14:creationId xmlns:p14="http://schemas.microsoft.com/office/powerpoint/2010/main" val="923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90507" y="6249067"/>
            <a:ext cx="3003313" cy="29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우울증 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Detection 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개요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768" y="2089861"/>
            <a:ext cx="8611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Image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769" y="3765836"/>
            <a:ext cx="69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767" y="2618075"/>
            <a:ext cx="214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표정을 감지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767" y="3007679"/>
            <a:ext cx="469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sad label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분류된 확률이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80%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이상인 경우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6768" y="4286793"/>
            <a:ext cx="34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기분에 대한 질문을 던짐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769" y="4633844"/>
            <a:ext cx="469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노인의 답변 감성분석 결과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negative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분류된 확률이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80%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이상인 경우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9121" y="1437437"/>
            <a:ext cx="5143499" cy="4048963"/>
          </a:xfrm>
          <a:prstGeom prst="roundRect">
            <a:avLst>
              <a:gd name="adj" fmla="val 9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9760" y="1252771"/>
            <a:ext cx="21627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① 노인의 기분 파악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767" y="5943736"/>
            <a:ext cx="5110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혹시 기분이 안 좋으세요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등의 질문을 통해 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분석결과가 맞는지 다시 한번 확인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6196" y="5486400"/>
            <a:ext cx="26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1770" y="2089861"/>
            <a:ext cx="69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1768" y="2596304"/>
            <a:ext cx="45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판단 질문들을 던짐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결과를 저장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1770" y="2957869"/>
            <a:ext cx="469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노인의 기분이 우울하고 판단할 시 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2-3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정도의 질문을 나누어 던짐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59607" y="1437437"/>
            <a:ext cx="5143499" cy="3657077"/>
          </a:xfrm>
          <a:prstGeom prst="roundRect">
            <a:avLst>
              <a:gd name="adj" fmla="val 9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20646" y="1264861"/>
            <a:ext cx="16482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② 우울증 판단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14194"/>
              </p:ext>
            </p:extLst>
          </p:nvPr>
        </p:nvGraphicFramePr>
        <p:xfrm>
          <a:off x="7157084" y="3632574"/>
          <a:ext cx="3975332" cy="10856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89"/>
                <a:gridCol w="449943"/>
              </a:tblGrid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문항</a:t>
                      </a:r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잠이 많이 온다</a:t>
                      </a:r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O</a:t>
                      </a:r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밥을 먹어도 기분이 좋지 않다</a:t>
                      </a:r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459607" y="5564795"/>
            <a:ext cx="5143499" cy="977846"/>
          </a:xfrm>
          <a:prstGeom prst="roundRect">
            <a:avLst>
              <a:gd name="adj" fmla="val 28203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34661" y="5380128"/>
            <a:ext cx="16482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③</a:t>
            </a:r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우울증 처방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09046" y="5976773"/>
            <a:ext cx="229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병원 추천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음악 재생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등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22864" y="5382505"/>
            <a:ext cx="1252391" cy="29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99085" y="4545209"/>
            <a:ext cx="3003313" cy="29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표정 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Detection 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개요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488" y="2089861"/>
            <a:ext cx="8611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Image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2487" y="2618075"/>
            <a:ext cx="214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표정을 감지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2487" y="3007679"/>
            <a:ext cx="469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해당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label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분류된 확률이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80%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이상인 경우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4841" y="1437437"/>
            <a:ext cx="5143499" cy="2324833"/>
          </a:xfrm>
          <a:prstGeom prst="roundRect">
            <a:avLst>
              <a:gd name="adj" fmla="val 12146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45480" y="1252771"/>
            <a:ext cx="21627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① 노인의 기분 파악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5345" y="4239878"/>
            <a:ext cx="5110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혹시 기분이 안 좋으세요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등의 질문을 통해 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분석결과가 맞는지 다시 한번 확인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4774" y="3782542"/>
            <a:ext cx="26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7490" y="2089861"/>
            <a:ext cx="69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57488" y="2596304"/>
            <a:ext cx="45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기분에 따른 질문 생성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2805" y="3092563"/>
            <a:ext cx="4693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solidFill>
                  <a:schemeClr val="accent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Why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왜 기분이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세요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 </a:t>
            </a:r>
            <a:r>
              <a:rPr lang="en-US" altLang="ko-KR" sz="1600" b="1" dirty="0" smtClean="0">
                <a:solidFill>
                  <a:schemeClr val="accent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Recommend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기분이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하는 것이 어떨까요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05327" y="1437438"/>
            <a:ext cx="5143499" cy="3751420"/>
          </a:xfrm>
          <a:prstGeom prst="roundRect">
            <a:avLst>
              <a:gd name="adj" fmla="val 6262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66366" y="1264861"/>
            <a:ext cx="1430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② 질문 생성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2864" y="5361435"/>
            <a:ext cx="205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Rule based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방식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문장의 형태 </a:t>
            </a:r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명사  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10874"/>
              </p:ext>
            </p:extLst>
          </p:nvPr>
        </p:nvGraphicFramePr>
        <p:xfrm>
          <a:off x="9345590" y="5365308"/>
          <a:ext cx="1865608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804"/>
                <a:gridCol w="932804"/>
              </a:tblGrid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기분</a:t>
                      </a:r>
                      <a:endParaRPr lang="ko-KR" altLang="en-US" sz="1400" b="1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제안</a:t>
                      </a:r>
                      <a:endParaRPr lang="ko-KR" altLang="en-US" sz="1400" b="1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슬픔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운동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화남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잠자기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940924" y="5382505"/>
            <a:ext cx="1252391" cy="29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7145" y="4545209"/>
            <a:ext cx="3003313" cy="293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8C8E389-45F8-4A9D-828C-5D0860DFA7F7}"/>
              </a:ext>
            </a:extLst>
          </p:cNvPr>
          <p:cNvCxnSpPr/>
          <p:nvPr/>
        </p:nvCxnSpPr>
        <p:spPr>
          <a:xfrm>
            <a:off x="342901" y="967156"/>
            <a:ext cx="92231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034991-CBA6-4709-96E0-FCBC1954885A}"/>
              </a:ext>
            </a:extLst>
          </p:cNvPr>
          <p:cNvSpPr/>
          <p:nvPr/>
        </p:nvSpPr>
        <p:spPr>
          <a:xfrm>
            <a:off x="335644" y="91900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6F869DA3-FA4B-434D-819D-A229B436320A}"/>
              </a:ext>
            </a:extLst>
          </p:cNvPr>
          <p:cNvSpPr/>
          <p:nvPr/>
        </p:nvSpPr>
        <p:spPr>
          <a:xfrm>
            <a:off x="9489831" y="905609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0BD813-E8EC-410E-8BCC-7DFBF9B9FF35}"/>
              </a:ext>
            </a:extLst>
          </p:cNvPr>
          <p:cNvSpPr txBox="1"/>
          <p:nvPr/>
        </p:nvSpPr>
        <p:spPr>
          <a:xfrm>
            <a:off x="400051" y="197723"/>
            <a:ext cx="508473" cy="707886"/>
          </a:xfrm>
          <a:prstGeom prst="rect">
            <a:avLst/>
          </a:prstGeom>
          <a:noFill/>
          <a:effectLst>
            <a:outerShdw blurRad="50800" dist="50800" dir="780000" algn="ctr" rotWithShape="0">
              <a:schemeClr val="accent3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BE1B6E-2E52-4661-BFA6-8060FC3E7B62}"/>
              </a:ext>
            </a:extLst>
          </p:cNvPr>
          <p:cNvSpPr txBox="1"/>
          <p:nvPr/>
        </p:nvSpPr>
        <p:spPr>
          <a:xfrm>
            <a:off x="1011115" y="290056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표정 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Detection 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개요</a:t>
            </a:r>
            <a:endParaRPr lang="en-US" altLang="ko-KR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548" y="2089861"/>
            <a:ext cx="8611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Image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547" y="2618075"/>
            <a:ext cx="214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표정을 감지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547" y="3007679"/>
            <a:ext cx="469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해당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label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분류된 확률이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80%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이상인 경우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2901" y="1437437"/>
            <a:ext cx="5143499" cy="2324833"/>
          </a:xfrm>
          <a:prstGeom prst="roundRect">
            <a:avLst>
              <a:gd name="adj" fmla="val 12146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63540" y="1252771"/>
            <a:ext cx="21627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① 노인의 기분 파악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3405" y="4239878"/>
            <a:ext cx="5110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혹시 기분이 안 좋으세요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등의 질문을 통해 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분석결과가 맞는지 다시 한번 확인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2834" y="3782542"/>
            <a:ext cx="26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5550" y="2089861"/>
            <a:ext cx="69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5548" y="2596304"/>
            <a:ext cx="45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기분에 따른 질문 생성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865" y="3092563"/>
            <a:ext cx="4693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Why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왜 기분이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세요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 Recommend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ex)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기분이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면 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하는 것이 어떨까요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3387" y="1437438"/>
            <a:ext cx="5143499" cy="3751420"/>
          </a:xfrm>
          <a:prstGeom prst="roundRect">
            <a:avLst>
              <a:gd name="adj" fmla="val 6262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084426" y="1264861"/>
            <a:ext cx="1430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② 질문 생성</a:t>
            </a:r>
            <a:endParaRPr lang="ko-KR" altLang="en-US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0924" y="5361435"/>
            <a:ext cx="205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Rule based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방식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1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문장의 형태 </a:t>
            </a:r>
            <a:r>
              <a:rPr lang="en-US" altLang="ko-KR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+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명사  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63650" y="5365308"/>
          <a:ext cx="1865608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804"/>
                <a:gridCol w="932804"/>
              </a:tblGrid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기분</a:t>
                      </a:r>
                      <a:endParaRPr lang="ko-KR" altLang="en-US" sz="1400" b="1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제안</a:t>
                      </a:r>
                      <a:endParaRPr lang="ko-KR" altLang="en-US" sz="1400" b="1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슬픔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운동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  <a:tr h="21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화남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잠자기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72841" y="5529291"/>
            <a:ext cx="39212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라벨에 따라 제안의 폭이 많이 다를 듯</a:t>
            </a:r>
            <a:endParaRPr lang="en-US" altLang="ko-KR" dirty="0" smtClean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900" dirty="0" smtClean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ex) </a:t>
            </a:r>
            <a:r>
              <a:rPr lang="ko-KR" altLang="en-US" sz="14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슬픔에 관한 제안은 많지만</a:t>
            </a:r>
            <a:r>
              <a:rPr lang="en-US" altLang="ko-KR" sz="14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기쁨에 관한 제안은 많지 않을 듯</a:t>
            </a:r>
            <a:endParaRPr lang="ko-KR" altLang="en-US" sz="1400" dirty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0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939</Words>
  <Application>Microsoft Office PowerPoint</Application>
  <PresentationFormat>와이드스크린</PresentationFormat>
  <Paragraphs>310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a옛날사진관4</vt:lpstr>
      <vt:lpstr>a옛날사진관3</vt:lpstr>
      <vt:lpstr>Arial</vt:lpstr>
      <vt:lpstr>맑은 고딕</vt:lpstr>
      <vt:lpstr>a옛날사진관2</vt:lpstr>
      <vt:lpstr>a옛날사진관5</vt:lpstr>
      <vt:lpstr>Office 테마</vt:lpstr>
      <vt:lpstr>Face Detection &amp; Classification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자료조사 및 실습계획</dc:title>
  <dc:creator>이현경</dc:creator>
  <cp:lastModifiedBy>meeree</cp:lastModifiedBy>
  <cp:revision>88</cp:revision>
  <dcterms:created xsi:type="dcterms:W3CDTF">2018-07-02T04:42:12Z</dcterms:created>
  <dcterms:modified xsi:type="dcterms:W3CDTF">2018-07-15T23:53:29Z</dcterms:modified>
</cp:coreProperties>
</file>