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64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2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3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0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62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6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4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9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4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86F54-2DDE-4CA8-9304-D8347B97369E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AD66-395D-43FF-BDEE-0A0555CE3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14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7729" y="2611395"/>
            <a:ext cx="3690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방향성 확정</a:t>
            </a:r>
          </a:p>
        </p:txBody>
      </p:sp>
    </p:spTree>
    <p:extLst>
      <p:ext uri="{BB962C8B-B14F-4D97-AF65-F5344CB8AC3E}">
        <p14:creationId xmlns:p14="http://schemas.microsoft.com/office/powerpoint/2010/main" val="216854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464" y="197708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논의드릴 사항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535A0C-A598-4DD0-BC76-351263A41A8D}"/>
              </a:ext>
            </a:extLst>
          </p:cNvPr>
          <p:cNvSpPr txBox="1"/>
          <p:nvPr/>
        </p:nvSpPr>
        <p:spPr>
          <a:xfrm>
            <a:off x="459440" y="1556792"/>
            <a:ext cx="104786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1, 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우울증 진단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판단에 초점을 두면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그 외의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Active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해야 하는 상황은 일단 고려하지 않아도 되는지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</a:p>
          <a:p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잠들기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시간 전으로만 할지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아니면 일상까지 포함시킬지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</a:p>
          <a:p>
            <a:pPr marL="342900" indent="-342900">
              <a:buAutoNum type="arabicPeriod" startAt="2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buAutoNum type="arabicPeriod" startAt="2"/>
            </a:pP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우울증 진단의 방법 중 텍스트와 이미지가 있는데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,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둘 중 하나를 같이 끝내야 하는 것인지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?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75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464" y="197708"/>
            <a:ext cx="4560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주제 및 키워드 정하기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33355" y="1487616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노인을 위한 우울증 진단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처방 </a:t>
            </a:r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챗봇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7042" y="1487616"/>
            <a:ext cx="375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노인을 위한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In-Home Active </a:t>
            </a:r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챗봇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33" y="2051222"/>
            <a:ext cx="4926227" cy="44813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570146" y="2051222"/>
            <a:ext cx="4926227" cy="44813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8683150" y="2672492"/>
            <a:ext cx="700217" cy="700217"/>
            <a:chOff x="2438400" y="2520778"/>
            <a:chExt cx="700217" cy="700217"/>
          </a:xfrm>
        </p:grpSpPr>
        <p:sp>
          <p:nvSpPr>
            <p:cNvPr id="10" name="타원 9"/>
            <p:cNvSpPr/>
            <p:nvPr/>
          </p:nvSpPr>
          <p:spPr>
            <a:xfrm>
              <a:off x="2438400" y="2520778"/>
              <a:ext cx="700217" cy="7002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65342" y="26855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노인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276846" y="4081848"/>
            <a:ext cx="840295" cy="700217"/>
            <a:chOff x="2368360" y="2520778"/>
            <a:chExt cx="840295" cy="700217"/>
          </a:xfrm>
        </p:grpSpPr>
        <p:sp>
          <p:nvSpPr>
            <p:cNvPr id="14" name="타원 13"/>
            <p:cNvSpPr/>
            <p:nvPr/>
          </p:nvSpPr>
          <p:spPr>
            <a:xfrm>
              <a:off x="2438400" y="2520778"/>
              <a:ext cx="700217" cy="7002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68360" y="2686220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우울증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599037" y="2671806"/>
            <a:ext cx="700217" cy="700217"/>
            <a:chOff x="2438400" y="2520778"/>
            <a:chExt cx="700217" cy="700217"/>
          </a:xfrm>
        </p:grpSpPr>
        <p:sp>
          <p:nvSpPr>
            <p:cNvPr id="17" name="타원 16"/>
            <p:cNvSpPr/>
            <p:nvPr/>
          </p:nvSpPr>
          <p:spPr>
            <a:xfrm>
              <a:off x="2438400" y="2520778"/>
              <a:ext cx="700217" cy="7002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65342" y="26855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노인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468068" y="4081848"/>
            <a:ext cx="700217" cy="700217"/>
            <a:chOff x="2438400" y="2520778"/>
            <a:chExt cx="700217" cy="700217"/>
          </a:xfrm>
        </p:grpSpPr>
        <p:sp>
          <p:nvSpPr>
            <p:cNvPr id="20" name="타원 19"/>
            <p:cNvSpPr/>
            <p:nvPr/>
          </p:nvSpPr>
          <p:spPr>
            <a:xfrm>
              <a:off x="2438400" y="2520778"/>
              <a:ext cx="700217" cy="7002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65342" y="2685535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식사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789872" y="4081848"/>
            <a:ext cx="700217" cy="700217"/>
            <a:chOff x="2438400" y="2520778"/>
            <a:chExt cx="700217" cy="700217"/>
          </a:xfrm>
          <a:solidFill>
            <a:schemeClr val="accent1"/>
          </a:solidFill>
        </p:grpSpPr>
        <p:sp>
          <p:nvSpPr>
            <p:cNvPr id="23" name="타원 22"/>
            <p:cNvSpPr/>
            <p:nvPr/>
          </p:nvSpPr>
          <p:spPr>
            <a:xfrm>
              <a:off x="2438400" y="2520778"/>
              <a:ext cx="700217" cy="7002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76563" y="2685535"/>
              <a:ext cx="62388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치료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964131" y="4081162"/>
            <a:ext cx="700217" cy="700217"/>
            <a:chOff x="2438400" y="2520778"/>
            <a:chExt cx="700217" cy="700217"/>
          </a:xfrm>
          <a:solidFill>
            <a:schemeClr val="accent1"/>
          </a:solidFill>
        </p:grpSpPr>
        <p:sp>
          <p:nvSpPr>
            <p:cNvPr id="26" name="타원 25"/>
            <p:cNvSpPr/>
            <p:nvPr/>
          </p:nvSpPr>
          <p:spPr>
            <a:xfrm>
              <a:off x="2438400" y="2520778"/>
              <a:ext cx="700217" cy="7002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76563" y="2685535"/>
              <a:ext cx="62388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옛날사진관3" panose="02020600000000000000" pitchFamily="18" charset="-127"/>
                  <a:ea typeface="a옛날사진관3" panose="02020600000000000000" pitchFamily="18" charset="-127"/>
                </a:rPr>
                <a:t>매체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50891" y="5633651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노인의 우울증을 진단하고 치료할 수 있는 </a:t>
            </a:r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챗봇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63371" y="5622327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노인의 식사시간에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TV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등의 매체를 통해 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Active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하게 말을 걸어줄 수 있는 </a:t>
            </a:r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챗봇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32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464" y="197708"/>
            <a:ext cx="4560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주제 및 키워드 정하기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62464" y="1029176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586" y="2286553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잠들기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시간 전 소파에 앉아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TV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를 시청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1D79AF-3552-4C41-8D71-89711D80DC9C}"/>
              </a:ext>
            </a:extLst>
          </p:cNvPr>
          <p:cNvSpPr/>
          <p:nvPr/>
        </p:nvSpPr>
        <p:spPr>
          <a:xfrm>
            <a:off x="420152" y="1339172"/>
            <a:ext cx="1063112" cy="64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41DB40-DA91-4585-AFA5-8FA8406C1B43}"/>
              </a:ext>
            </a:extLst>
          </p:cNvPr>
          <p:cNvSpPr txBox="1"/>
          <p:nvPr/>
        </p:nvSpPr>
        <p:spPr>
          <a:xfrm>
            <a:off x="420152" y="1339161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잠들기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시간 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C9333-CCFA-4A30-B6CD-2AA6299002CA}"/>
              </a:ext>
            </a:extLst>
          </p:cNvPr>
          <p:cNvSpPr txBox="1"/>
          <p:nvPr/>
        </p:nvSpPr>
        <p:spPr>
          <a:xfrm>
            <a:off x="2048932" y="3881076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노인의 우울증 </a:t>
            </a:r>
            <a:r>
              <a:rPr lang="ko-KR" altLang="en-US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치료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초점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22641A-C1CF-4CAA-9FF1-3A56BCA91BE6}"/>
              </a:ext>
            </a:extLst>
          </p:cNvPr>
          <p:cNvSpPr/>
          <p:nvPr/>
        </p:nvSpPr>
        <p:spPr>
          <a:xfrm>
            <a:off x="455652" y="2381255"/>
            <a:ext cx="1063112" cy="64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8EC215-09AE-41C5-B4E9-8FD6DBDA297E}"/>
              </a:ext>
            </a:extLst>
          </p:cNvPr>
          <p:cNvSpPr txBox="1"/>
          <p:nvPr/>
        </p:nvSpPr>
        <p:spPr>
          <a:xfrm>
            <a:off x="567862" y="251974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WHEN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1343BB-683C-4B1F-A09F-2C8079066E83}"/>
              </a:ext>
            </a:extLst>
          </p:cNvPr>
          <p:cNvSpPr/>
          <p:nvPr/>
        </p:nvSpPr>
        <p:spPr>
          <a:xfrm>
            <a:off x="455652" y="3789079"/>
            <a:ext cx="1063112" cy="64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5A1765-4932-42B1-B707-F97B690B85BC}"/>
              </a:ext>
            </a:extLst>
          </p:cNvPr>
          <p:cNvSpPr txBox="1"/>
          <p:nvPr/>
        </p:nvSpPr>
        <p:spPr>
          <a:xfrm>
            <a:off x="564528" y="3927573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WHAT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771D4D-242E-4D23-9C7D-BB76C07F4316}"/>
              </a:ext>
            </a:extLst>
          </p:cNvPr>
          <p:cNvSpPr txBox="1"/>
          <p:nvPr/>
        </p:nvSpPr>
        <p:spPr>
          <a:xfrm>
            <a:off x="2048932" y="5055045"/>
            <a:ext cx="581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여러 우울증의 원인 중 외로운 노인에 대한 치료라고 가정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DA015E-C3E7-4E03-A191-D1AB315BDC07}"/>
              </a:ext>
            </a:extLst>
          </p:cNvPr>
          <p:cNvSpPr/>
          <p:nvPr/>
        </p:nvSpPr>
        <p:spPr>
          <a:xfrm>
            <a:off x="455652" y="5101217"/>
            <a:ext cx="1063112" cy="64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F48911-6ACF-494C-90DF-3F8D92854F3B}"/>
              </a:ext>
            </a:extLst>
          </p:cNvPr>
          <p:cNvSpPr txBox="1"/>
          <p:nvPr/>
        </p:nvSpPr>
        <p:spPr>
          <a:xfrm>
            <a:off x="643557" y="5239711"/>
            <a:ext cx="68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HOW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3670BFC-062F-4AE1-A6E3-E7AC54F80681}"/>
              </a:ext>
            </a:extLst>
          </p:cNvPr>
          <p:cNvSpPr/>
          <p:nvPr/>
        </p:nvSpPr>
        <p:spPr>
          <a:xfrm>
            <a:off x="2048932" y="2819889"/>
            <a:ext cx="319745" cy="2725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1B735-C599-4C84-8522-258136EB117E}"/>
              </a:ext>
            </a:extLst>
          </p:cNvPr>
          <p:cNvSpPr txBox="1"/>
          <p:nvPr/>
        </p:nvSpPr>
        <p:spPr>
          <a:xfrm>
            <a:off x="2368677" y="2763751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잠들기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시간 전이 우울증 환자에게 가장 우울한 시간이라고 함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061616F-DF90-4AD9-88A8-8C679D839D44}"/>
              </a:ext>
            </a:extLst>
          </p:cNvPr>
          <p:cNvSpPr/>
          <p:nvPr/>
        </p:nvSpPr>
        <p:spPr>
          <a:xfrm>
            <a:off x="2208803" y="5567549"/>
            <a:ext cx="319745" cy="2725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57B4BBB-95F2-4DEA-969C-E0AB2B6DD943}"/>
              </a:ext>
            </a:extLst>
          </p:cNvPr>
          <p:cNvSpPr/>
          <p:nvPr/>
        </p:nvSpPr>
        <p:spPr>
          <a:xfrm>
            <a:off x="2208804" y="5983283"/>
            <a:ext cx="319745" cy="2725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F6029A-149A-4754-ACF8-A270B48B3761}"/>
              </a:ext>
            </a:extLst>
          </p:cNvPr>
          <p:cNvSpPr txBox="1"/>
          <p:nvPr/>
        </p:nvSpPr>
        <p:spPr>
          <a:xfrm>
            <a:off x="2642896" y="5516588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음악치료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D91BD-C8F4-4A91-98D7-9EFB9DD2DFF8}"/>
              </a:ext>
            </a:extLst>
          </p:cNvPr>
          <p:cNvSpPr txBox="1"/>
          <p:nvPr/>
        </p:nvSpPr>
        <p:spPr>
          <a:xfrm>
            <a:off x="2642896" y="5978131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여가활동이나 산책 등을 제안</a:t>
            </a:r>
          </a:p>
        </p:txBody>
      </p:sp>
    </p:spTree>
    <p:extLst>
      <p:ext uri="{BB962C8B-B14F-4D97-AF65-F5344CB8AC3E}">
        <p14:creationId xmlns:p14="http://schemas.microsoft.com/office/powerpoint/2010/main" val="352482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464" y="197708"/>
            <a:ext cx="4560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주제 및 키워드 정하기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362464" y="1029176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586" y="2286553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챗봇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인형의 시야에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분 이상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detect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된 경우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1D79AF-3552-4C41-8D71-89711D80DC9C}"/>
              </a:ext>
            </a:extLst>
          </p:cNvPr>
          <p:cNvSpPr/>
          <p:nvPr/>
        </p:nvSpPr>
        <p:spPr>
          <a:xfrm>
            <a:off x="420152" y="1339172"/>
            <a:ext cx="1063112" cy="64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41DB40-DA91-4585-AFA5-8FA8406C1B43}"/>
              </a:ext>
            </a:extLst>
          </p:cNvPr>
          <p:cNvSpPr txBox="1"/>
          <p:nvPr/>
        </p:nvSpPr>
        <p:spPr>
          <a:xfrm>
            <a:off x="639763" y="1477666"/>
            <a:ext cx="62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일상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9C9333-CCFA-4A30-B6CD-2AA6299002CA}"/>
              </a:ext>
            </a:extLst>
          </p:cNvPr>
          <p:cNvSpPr txBox="1"/>
          <p:nvPr/>
        </p:nvSpPr>
        <p:spPr>
          <a:xfrm>
            <a:off x="2048932" y="3881076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노인의 우울증 </a:t>
            </a:r>
            <a:r>
              <a:rPr lang="ko-KR" altLang="en-US" dirty="0">
                <a:solidFill>
                  <a:srgbClr val="FF0000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진단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에 초점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22641A-C1CF-4CAA-9FF1-3A56BCA91BE6}"/>
              </a:ext>
            </a:extLst>
          </p:cNvPr>
          <p:cNvSpPr/>
          <p:nvPr/>
        </p:nvSpPr>
        <p:spPr>
          <a:xfrm>
            <a:off x="455652" y="2381255"/>
            <a:ext cx="1063112" cy="64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8EC215-09AE-41C5-B4E9-8FD6DBDA297E}"/>
              </a:ext>
            </a:extLst>
          </p:cNvPr>
          <p:cNvSpPr txBox="1"/>
          <p:nvPr/>
        </p:nvSpPr>
        <p:spPr>
          <a:xfrm>
            <a:off x="567862" y="251974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WHEN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1343BB-683C-4B1F-A09F-2C8079066E83}"/>
              </a:ext>
            </a:extLst>
          </p:cNvPr>
          <p:cNvSpPr/>
          <p:nvPr/>
        </p:nvSpPr>
        <p:spPr>
          <a:xfrm>
            <a:off x="455652" y="3789079"/>
            <a:ext cx="1063112" cy="64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5A1765-4932-42B1-B707-F97B690B85BC}"/>
              </a:ext>
            </a:extLst>
          </p:cNvPr>
          <p:cNvSpPr txBox="1"/>
          <p:nvPr/>
        </p:nvSpPr>
        <p:spPr>
          <a:xfrm>
            <a:off x="564528" y="3927573"/>
            <a:ext cx="84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WHAT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771D4D-242E-4D23-9C7D-BB76C07F4316}"/>
              </a:ext>
            </a:extLst>
          </p:cNvPr>
          <p:cNvSpPr txBox="1"/>
          <p:nvPr/>
        </p:nvSpPr>
        <p:spPr>
          <a:xfrm>
            <a:off x="2048932" y="5055045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우울증 진단지의 질문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DA015E-C3E7-4E03-A191-D1AB315BDC07}"/>
              </a:ext>
            </a:extLst>
          </p:cNvPr>
          <p:cNvSpPr/>
          <p:nvPr/>
        </p:nvSpPr>
        <p:spPr>
          <a:xfrm>
            <a:off x="455652" y="5101217"/>
            <a:ext cx="1063112" cy="64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F48911-6ACF-494C-90DF-3F8D92854F3B}"/>
              </a:ext>
            </a:extLst>
          </p:cNvPr>
          <p:cNvSpPr txBox="1"/>
          <p:nvPr/>
        </p:nvSpPr>
        <p:spPr>
          <a:xfrm>
            <a:off x="643557" y="5239711"/>
            <a:ext cx="68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HOW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3670BFC-062F-4AE1-A6E3-E7AC54F80681}"/>
              </a:ext>
            </a:extLst>
          </p:cNvPr>
          <p:cNvSpPr/>
          <p:nvPr/>
        </p:nvSpPr>
        <p:spPr>
          <a:xfrm>
            <a:off x="2048932" y="2819889"/>
            <a:ext cx="319745" cy="2725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11B735-C599-4C84-8522-258136EB117E}"/>
              </a:ext>
            </a:extLst>
          </p:cNvPr>
          <p:cNvSpPr txBox="1"/>
          <p:nvPr/>
        </p:nvSpPr>
        <p:spPr>
          <a:xfrm>
            <a:off x="2368677" y="2763751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노인이 질문을 들을 준비가 되었다고 판단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061616F-DF90-4AD9-88A8-8C679D839D44}"/>
              </a:ext>
            </a:extLst>
          </p:cNvPr>
          <p:cNvSpPr/>
          <p:nvPr/>
        </p:nvSpPr>
        <p:spPr>
          <a:xfrm>
            <a:off x="2208803" y="5567549"/>
            <a:ext cx="319745" cy="2725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57B4BBB-95F2-4DEA-969C-E0AB2B6DD943}"/>
              </a:ext>
            </a:extLst>
          </p:cNvPr>
          <p:cNvSpPr/>
          <p:nvPr/>
        </p:nvSpPr>
        <p:spPr>
          <a:xfrm>
            <a:off x="2208804" y="5983283"/>
            <a:ext cx="319745" cy="2725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F6029A-149A-4754-ACF8-A270B48B3761}"/>
              </a:ext>
            </a:extLst>
          </p:cNvPr>
          <p:cNvSpPr txBox="1"/>
          <p:nvPr/>
        </p:nvSpPr>
        <p:spPr>
          <a:xfrm>
            <a:off x="2642896" y="5516588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옛날사진관3" panose="02020600000000000000" pitchFamily="18" charset="-127"/>
                <a:ea typeface="a옛날사진관3" panose="02020600000000000000" pitchFamily="18" charset="-127"/>
              </a:rPr>
              <a:t>답변에 대한 감성분석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D91BD-C8F4-4A91-98D7-9EFB9DD2DFF8}"/>
              </a:ext>
            </a:extLst>
          </p:cNvPr>
          <p:cNvSpPr txBox="1"/>
          <p:nvPr/>
        </p:nvSpPr>
        <p:spPr>
          <a:xfrm>
            <a:off x="2642896" y="5978131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답변시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응답자의 표정 녹화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F704BF88-0E06-4336-8DE1-2300BEC39242}"/>
              </a:ext>
            </a:extLst>
          </p:cNvPr>
          <p:cNvSpPr/>
          <p:nvPr/>
        </p:nvSpPr>
        <p:spPr>
          <a:xfrm>
            <a:off x="6326508" y="5244389"/>
            <a:ext cx="657839" cy="64632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D33216-56B0-4803-8ED4-A9C78C5D5E15}"/>
              </a:ext>
            </a:extLst>
          </p:cNvPr>
          <p:cNvSpPr txBox="1"/>
          <p:nvPr/>
        </p:nvSpPr>
        <p:spPr>
          <a:xfrm>
            <a:off x="7837631" y="5362639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a옛날사진관3" panose="02020600000000000000" pitchFamily="18" charset="-127"/>
                <a:ea typeface="a옛날사진관3" panose="02020600000000000000" pitchFamily="18" charset="-127"/>
              </a:rPr>
              <a:t>우울증 진단에 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11360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62464" y="1037968"/>
            <a:ext cx="1086570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0621" y="293129"/>
            <a:ext cx="6660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노인을 위한 우울증 진단 </a:t>
            </a:r>
            <a:r>
              <a:rPr lang="en-US" altLang="ko-KR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/ </a:t>
            </a:r>
            <a:r>
              <a:rPr lang="ko-KR" altLang="en-US" sz="3200" dirty="0">
                <a:latin typeface="a옛날사진관4" panose="02020600000000000000" pitchFamily="18" charset="-127"/>
                <a:ea typeface="a옛날사진관4" panose="02020600000000000000" pitchFamily="18" charset="-127"/>
              </a:rPr>
              <a:t>처방 </a:t>
            </a:r>
            <a:r>
              <a:rPr lang="ko-KR" altLang="en-US" sz="3200" dirty="0" err="1">
                <a:latin typeface="a옛날사진관4" panose="02020600000000000000" pitchFamily="18" charset="-127"/>
                <a:ea typeface="a옛날사진관4" panose="02020600000000000000" pitchFamily="18" charset="-127"/>
              </a:rPr>
              <a:t>챗봇</a:t>
            </a:r>
            <a:endParaRPr lang="ko-KR" altLang="en-US" sz="3200" dirty="0"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90231" y="293129"/>
            <a:ext cx="442750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accent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1</a:t>
            </a:r>
            <a:endParaRPr lang="ko-KR" altLang="en-US" sz="3200" b="1" dirty="0">
              <a:solidFill>
                <a:schemeClr val="accent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1606" y="1374163"/>
            <a:ext cx="815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노인의 우울증과 일상생활동작능력의 관련성 에 대한 논문 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11606" y="2103904"/>
            <a:ext cx="1114579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누웠다가 일어나서 의자에 앉기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화장실 이용 하기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목욕하기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걷기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계단 오르기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전화 걸고 받기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쇼핑하기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집안일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(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청소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빨래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)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하기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돈 관리하기의 일상생활동작에서는 유의한 차이가 나타났으나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식사하기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세수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․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양치하기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옷 입고 벗기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차 타고 나들이하기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식사준비하기의 일상생활동작 에서는 </a:t>
            </a:r>
            <a:endParaRPr lang="en-US" altLang="ko-KR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유의한 차이가 나타나지 않았다</a:t>
            </a:r>
            <a:r>
              <a:rPr lang="en-US" altLang="ko-KR" dirty="0">
                <a:solidFill>
                  <a:srgbClr val="FF0000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40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254</Words>
  <Application>Microsoft Office PowerPoint</Application>
  <PresentationFormat>와이드스크린</PresentationFormat>
  <Paragraphs>53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a옛날사진관2</vt:lpstr>
      <vt:lpstr>a옛날사진관3</vt:lpstr>
      <vt:lpstr>a옛날사진관4</vt:lpstr>
      <vt:lpstr>a옛날사진관5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meeree</dc:creator>
  <cp:lastModifiedBy>이현경</cp:lastModifiedBy>
  <cp:revision>9</cp:revision>
  <dcterms:created xsi:type="dcterms:W3CDTF">2018-07-16T01:54:46Z</dcterms:created>
  <dcterms:modified xsi:type="dcterms:W3CDTF">2018-07-16T05:05:13Z</dcterms:modified>
</cp:coreProperties>
</file>