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7"/>
  </p:notesMasterIdLst>
  <p:sldIdLst>
    <p:sldId id="257" r:id="rId2"/>
    <p:sldId id="262" r:id="rId3"/>
    <p:sldId id="258" r:id="rId4"/>
    <p:sldId id="270" r:id="rId5"/>
    <p:sldId id="272" r:id="rId6"/>
    <p:sldId id="319" r:id="rId7"/>
    <p:sldId id="320" r:id="rId8"/>
    <p:sldId id="315" r:id="rId9"/>
    <p:sldId id="316" r:id="rId10"/>
    <p:sldId id="321" r:id="rId11"/>
    <p:sldId id="312" r:id="rId12"/>
    <p:sldId id="274" r:id="rId13"/>
    <p:sldId id="299" r:id="rId14"/>
    <p:sldId id="307" r:id="rId15"/>
    <p:sldId id="269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맑은 고딕 Semilight" panose="020B0502040204020203" pitchFamily="50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3F"/>
    <a:srgbClr val="00002F"/>
    <a:srgbClr val="FFB7B7"/>
    <a:srgbClr val="FF1818"/>
    <a:srgbClr val="634EEA"/>
    <a:srgbClr val="D0CECE"/>
    <a:srgbClr val="8DBABD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fld id="{17FB36FB-C10C-479A-9DFD-15DEB134881C}" type="datetimeFigureOut">
              <a:rPr lang="ko-KR" altLang="en-US" smtClean="0"/>
              <a:pPr/>
              <a:t>2018-07-30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fld id="{2D64B5D5-48B7-4F94-AE9E-F3674E4400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 Semilight" panose="020B0502040204020203" pitchFamily="50" charset="-127"/>
        <a:ea typeface="맑은 고딕 Semilight" panose="020B0502040204020203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 Semilight" panose="020B0502040204020203" pitchFamily="50" charset="-127"/>
        <a:ea typeface="맑은 고딕 Semilight" panose="020B0502040204020203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 Semilight" panose="020B0502040204020203" pitchFamily="50" charset="-127"/>
        <a:ea typeface="맑은 고딕 Semilight" panose="020B0502040204020203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 Semilight" panose="020B0502040204020203" pitchFamily="50" charset="-127"/>
        <a:ea typeface="맑은 고딕 Semilight" panose="020B0502040204020203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 Semilight" panose="020B0502040204020203" pitchFamily="50" charset="-127"/>
        <a:ea typeface="맑은 고딕 Semilight" panose="020B0502040204020203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91E6-5CF6-4BFE-9751-36A898D0D1C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2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91E6-5CF6-4BFE-9751-36A898D0D1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63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91E6-5CF6-4BFE-9751-36A898D0D1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91E6-5CF6-4BFE-9751-36A898D0D1C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91E6-5CF6-4BFE-9751-36A898D0D1C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56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91E6-5CF6-4BFE-9751-36A898D0D1C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4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8095EC-25A7-42D4-B7EE-4C00C1F3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072E6A-C647-4781-9691-5708A2E30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  <a:lvl2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2pPr>
            <a:lvl3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3pPr>
            <a:lvl4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4pPr>
            <a:lvl5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74CF315-EA7E-4E20-A044-58A8A9C4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fld id="{BB93F16F-093E-42A2-8363-88866B7D31E2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D69D044-DAC9-4557-A9A3-CAA21BF9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EC365C-3EC7-4DC1-9156-F00B93DF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fld id="{2563E7C8-6EAC-47B9-B716-FDFF0E2CC0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isphoto.pythonanywhere.com/" TargetMode="Externa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68158" y="2758966"/>
            <a:ext cx="1923393" cy="830997"/>
          </a:xfrm>
          <a:prstGeom prst="rect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4019" y="3802832"/>
            <a:ext cx="4469012" cy="39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영상미디어연구단  </a:t>
            </a:r>
            <a:r>
              <a:rPr lang="ko-KR" altLang="en-US" sz="2000" b="1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권용무</a:t>
            </a:r>
            <a:r>
              <a:rPr lang="ko-KR" altLang="en-US" sz="2000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박사님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6097" y="2758966"/>
            <a:ext cx="8390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노인을 위한 </a:t>
            </a:r>
            <a:r>
              <a:rPr lang="en-US" altLang="ko-KR" sz="4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r>
              <a:rPr lang="en-US" altLang="ko-KR" sz="48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말벗 </a:t>
            </a:r>
            <a:r>
              <a:rPr lang="ko-KR" altLang="en-US" sz="4800" b="1" dirty="0" err="1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ko-KR" altLang="en-US" sz="48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F90D2021-68AE-4619-888E-DC4F3571BACE}"/>
              </a:ext>
            </a:extLst>
          </p:cNvPr>
          <p:cNvCxnSpPr>
            <a:cxnSpLocks/>
          </p:cNvCxnSpPr>
          <p:nvPr/>
        </p:nvCxnSpPr>
        <p:spPr>
          <a:xfrm>
            <a:off x="847641" y="1182579"/>
            <a:ext cx="103050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08" y="1482612"/>
            <a:ext cx="3505200" cy="12858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58" y="3780515"/>
            <a:ext cx="3524250" cy="17240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380" y="1482612"/>
            <a:ext cx="2038350" cy="173355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249523" y="2283549"/>
            <a:ext cx="43533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998C1DA-5617-45A5-A8D9-6A59FD23FF20}"/>
              </a:ext>
            </a:extLst>
          </p:cNvPr>
          <p:cNvSpPr txBox="1"/>
          <p:nvPr/>
        </p:nvSpPr>
        <p:spPr>
          <a:xfrm>
            <a:off x="2517626" y="454976"/>
            <a:ext cx="1994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28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예제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082" y="40253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ko-KR" altLang="en-US" sz="36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167" y="373613"/>
            <a:ext cx="577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endParaRPr lang="ko-KR" altLang="en-US" sz="40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75685" y="2526632"/>
            <a:ext cx="136358" cy="1340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839327" y="2029326"/>
            <a:ext cx="136358" cy="1628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2043" y="2995106"/>
            <a:ext cx="136358" cy="1628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843600" y="1200164"/>
            <a:ext cx="103050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8082" y="402530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36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ko-KR" altLang="en-US" sz="36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5166" y="373613"/>
            <a:ext cx="577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4000" b="1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40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4" y="3418788"/>
            <a:ext cx="835322" cy="835322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1587817" y="3805324"/>
            <a:ext cx="2506882" cy="3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0164" y="1658882"/>
            <a:ext cx="5613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56381" y="3389849"/>
            <a:ext cx="24609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①  IN </a:t>
            </a:r>
            <a:r>
              <a:rPr lang="en-US" altLang="ko-KR" sz="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사용자의 말 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마이크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2191" y="3944544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Client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9852" y="3414343"/>
            <a:ext cx="844211" cy="844211"/>
          </a:xfrm>
          <a:prstGeom prst="rect">
            <a:avLst/>
          </a:prstGeom>
        </p:spPr>
      </p:pic>
      <p:cxnSp>
        <p:nvCxnSpPr>
          <p:cNvPr id="40" name="직선 화살표 연결선 39"/>
          <p:cNvCxnSpPr/>
          <p:nvPr/>
        </p:nvCxnSpPr>
        <p:spPr>
          <a:xfrm flipH="1" flipV="1">
            <a:off x="2436284" y="2128136"/>
            <a:ext cx="2096057" cy="112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32" y="1450870"/>
            <a:ext cx="1032517" cy="103251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 rot="1692440">
            <a:off x="2220417" y="2654355"/>
            <a:ext cx="22813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①  IN </a:t>
            </a:r>
            <a:r>
              <a:rPr lang="en-US" altLang="ko-KR" sz="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사용자의 말 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음성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 rot="1717590">
            <a:off x="2453460" y="2107712"/>
            <a:ext cx="26164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②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OUT</a:t>
            </a:r>
            <a:r>
              <a:rPr lang="en-US" altLang="ko-KR" sz="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사용자의 말 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텍스트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2536354" y="1962251"/>
            <a:ext cx="2150996" cy="115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49049" y="3596072"/>
            <a:ext cx="749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Server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70582" y="1875918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Cloud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5217955" y="3804813"/>
            <a:ext cx="2328493" cy="1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188125" y="3369678"/>
            <a:ext cx="24384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②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IN</a:t>
            </a:r>
            <a:r>
              <a:rPr lang="en-US" altLang="ko-KR" sz="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사용자의 말 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텍스트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732927" y="3616153"/>
            <a:ext cx="8963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Konlpy</a:t>
            </a:r>
            <a:endParaRPr lang="ko-KR" altLang="en-US" dirty="0"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719031" y="3419226"/>
            <a:ext cx="22060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5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③  OUT</a:t>
            </a:r>
            <a:r>
              <a:rPr lang="en-US" altLang="ko-KR" sz="800" spc="-15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</a:t>
            </a:r>
            <a:r>
              <a:rPr lang="en-US" altLang="ko-KR" sz="1400" spc="-15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 </a:t>
            </a:r>
            <a:r>
              <a:rPr lang="ko-KR" altLang="en-US" sz="1400" spc="-15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형태소 분석 </a:t>
            </a:r>
            <a:r>
              <a:rPr lang="ko-KR" altLang="en-US" sz="1400" spc="-15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텍스트</a:t>
            </a:r>
            <a:endParaRPr lang="ko-KR" altLang="en-US" sz="1400" spc="-15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8815743" y="3804813"/>
            <a:ext cx="2047497" cy="1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7621487" y="3604504"/>
            <a:ext cx="1119217" cy="3892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1014085" y="3477720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Matching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910355" y="3771277"/>
            <a:ext cx="1133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 Similarity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0924317" y="3449649"/>
            <a:ext cx="1119217" cy="7354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1247632" y="2566900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DB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911002" y="2557799"/>
            <a:ext cx="1119217" cy="3567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7286416" y="5489067"/>
            <a:ext cx="98937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Crawling</a:t>
            </a:r>
            <a:endParaRPr lang="ko-KR" altLang="en-US" sz="1600" dirty="0"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05" y="5379181"/>
            <a:ext cx="1032517" cy="1032517"/>
          </a:xfrm>
          <a:prstGeom prst="rect">
            <a:avLst/>
          </a:prstGeom>
        </p:spPr>
      </p:pic>
      <p:cxnSp>
        <p:nvCxnSpPr>
          <p:cNvPr id="102" name="직선 화살표 연결선 101"/>
          <p:cNvCxnSpPr/>
          <p:nvPr/>
        </p:nvCxnSpPr>
        <p:spPr>
          <a:xfrm flipV="1">
            <a:off x="2627646" y="4487560"/>
            <a:ext cx="2096057" cy="112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19907560" flipH="1">
            <a:off x="2222997" y="4642258"/>
            <a:ext cx="25106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⑥  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OUT </a:t>
            </a:r>
            <a:r>
              <a:rPr lang="en-US" altLang="ko-KR" sz="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 </a:t>
            </a: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적절한 대답 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음성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 rot="19882410" flipH="1">
            <a:off x="2694061" y="5230937"/>
            <a:ext cx="24384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⑤  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</a:t>
            </a:r>
            <a:r>
              <a:rPr lang="en-US" altLang="ko-KR" sz="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적절한 대답 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텍스트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 flipH="1">
            <a:off x="2701670" y="4647867"/>
            <a:ext cx="2150996" cy="115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H="1">
            <a:off x="1587817" y="4022632"/>
            <a:ext cx="2500868" cy="2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428082" y="4035186"/>
            <a:ext cx="26388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⑥  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OUT </a:t>
            </a:r>
            <a:r>
              <a:rPr lang="en-US" altLang="ko-KR" sz="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적절한 대답 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스피커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764690" y="5803873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Cloud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9998C1DA-5617-45A5-A8D9-6A59FD23FF20}"/>
              </a:ext>
            </a:extLst>
          </p:cNvPr>
          <p:cNvSpPr txBox="1"/>
          <p:nvPr/>
        </p:nvSpPr>
        <p:spPr>
          <a:xfrm>
            <a:off x="3127343" y="460136"/>
            <a:ext cx="267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28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프로세스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861513" y="5809691"/>
            <a:ext cx="5613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TTS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9619816" y="1420718"/>
            <a:ext cx="62181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241633" y="1351468"/>
            <a:ext cx="10743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pc="-15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</a:t>
            </a:r>
            <a:r>
              <a:rPr lang="en-US" altLang="ko-KR" sz="1400" spc="-15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   </a:t>
            </a:r>
            <a:r>
              <a:rPr lang="ko-KR" altLang="en-US" sz="1400" spc="-15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 기술</a:t>
            </a:r>
            <a:endParaRPr lang="ko-KR" altLang="en-US" sz="1400" spc="-15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rot="16200000" flipH="1">
            <a:off x="11208991" y="3183143"/>
            <a:ext cx="440232" cy="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rot="16200000">
            <a:off x="11335116" y="3183142"/>
            <a:ext cx="440232" cy="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56321" y="518595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DB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219691" y="5156772"/>
            <a:ext cx="1119217" cy="7354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6023164" y="4199610"/>
            <a:ext cx="3918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⑤ OUT : 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DB, Crawling </a:t>
            </a: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이용해 적절한 대답 생성</a:t>
            </a:r>
            <a:endParaRPr lang="en-US" altLang="ko-KR" sz="1400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8426681" y="5623340"/>
            <a:ext cx="3461675" cy="531245"/>
            <a:chOff x="8512049" y="5002495"/>
            <a:chExt cx="3461675" cy="531245"/>
          </a:xfrm>
        </p:grpSpPr>
        <p:sp>
          <p:nvSpPr>
            <p:cNvPr id="91" name="TextBox 90"/>
            <p:cNvSpPr txBox="1"/>
            <p:nvPr/>
          </p:nvSpPr>
          <p:spPr>
            <a:xfrm>
              <a:off x="8747392" y="5010520"/>
              <a:ext cx="3226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OUT</a:t>
              </a:r>
              <a:r>
                <a:rPr lang="en-US" altLang="ko-KR" sz="800" spc="-1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 </a:t>
              </a:r>
              <a:r>
                <a:rPr lang="en-US" altLang="ko-KR" sz="1400" spc="-1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: </a:t>
              </a:r>
              <a:r>
                <a:rPr lang="en-US" altLang="ko-KR" sz="1400" spc="-100" dirty="0" smtClean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DB</a:t>
              </a:r>
              <a:r>
                <a:rPr lang="ko-KR" altLang="en-US" sz="1400" spc="-100" dirty="0" smtClean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를 이용해 </a:t>
              </a:r>
              <a:r>
                <a:rPr lang="en-US" altLang="ko-KR" sz="1400" spc="-1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Matching, </a:t>
              </a:r>
              <a:r>
                <a:rPr lang="en-US" altLang="ko-KR" sz="1400" spc="-100" dirty="0" smtClean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Similarity </a:t>
              </a:r>
              <a:r>
                <a:rPr lang="ko-KR" altLang="en-US" sz="1400" spc="-100" dirty="0" smtClean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계산</a:t>
              </a:r>
              <a:r>
                <a:rPr lang="en-US" altLang="ko-KR" sz="1400" spc="-100" dirty="0" smtClean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,</a:t>
              </a:r>
            </a:p>
            <a:p>
              <a:r>
                <a:rPr lang="en-US" altLang="ko-KR" sz="1400" spc="-100" dirty="0" smtClean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          Keyword </a:t>
              </a:r>
              <a:r>
                <a:rPr lang="ko-KR" altLang="en-US" sz="1400" spc="-100" dirty="0" smtClean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추출</a:t>
              </a:r>
              <a:endParaRPr lang="en-US" altLang="ko-KR" sz="1400" spc="-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12049" y="500249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④</a:t>
              </a:r>
              <a:endPara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403829" y="4254110"/>
            <a:ext cx="3124980" cy="1319551"/>
            <a:chOff x="8219069" y="4254110"/>
            <a:chExt cx="3124980" cy="1319551"/>
          </a:xfrm>
        </p:grpSpPr>
        <p:cxnSp>
          <p:nvCxnSpPr>
            <p:cNvPr id="72" name="직선 화살표 연결선 71"/>
            <p:cNvCxnSpPr/>
            <p:nvPr/>
          </p:nvCxnSpPr>
          <p:spPr>
            <a:xfrm flipH="1" flipV="1">
              <a:off x="8219069" y="5569591"/>
              <a:ext cx="3108398" cy="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1319583" y="4254110"/>
              <a:ext cx="24466" cy="13195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연결선 36"/>
          <p:cNvCxnSpPr>
            <a:stCxn id="58" idx="1"/>
          </p:cNvCxnSpPr>
          <p:nvPr/>
        </p:nvCxnSpPr>
        <p:spPr>
          <a:xfrm flipH="1">
            <a:off x="5996123" y="5524505"/>
            <a:ext cx="1223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5996123" y="3993786"/>
            <a:ext cx="0" cy="1530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5217955" y="4002352"/>
            <a:ext cx="77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241973" y="4534536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</a:t>
            </a:r>
            <a:r>
              <a:rPr lang="en-US" altLang="ko-KR" sz="12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x) </a:t>
            </a:r>
            <a:r>
              <a:rPr lang="ko-KR" altLang="en-US" sz="12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정해진 틀에 맞추어 응답을 생성 </a:t>
            </a:r>
            <a:endParaRPr lang="en-US" altLang="ko-KR" sz="1200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/ </a:t>
            </a:r>
            <a:r>
              <a:rPr lang="ko-KR" altLang="en-US" sz="12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실시간으로 대답할 정보를 가져옴</a:t>
            </a:r>
            <a:endParaRPr lang="en-US" altLang="ko-KR" sz="1200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54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41" grpId="0"/>
      <p:bldP spid="43" grpId="0"/>
      <p:bldP spid="54" grpId="0"/>
      <p:bldP spid="55" grpId="0"/>
      <p:bldP spid="66" grpId="0"/>
      <p:bldP spid="69" grpId="0" animBg="1"/>
      <p:bldP spid="70" grpId="0"/>
      <p:bldP spid="76" grpId="0" animBg="1"/>
      <p:bldP spid="77" grpId="0"/>
      <p:bldP spid="78" grpId="0"/>
      <p:bldP spid="79" grpId="0" animBg="1"/>
      <p:bldP spid="84" grpId="0"/>
      <p:bldP spid="86" grpId="0" animBg="1"/>
      <p:bldP spid="87" grpId="0" animBg="1"/>
      <p:bldP spid="103" grpId="0"/>
      <p:bldP spid="104" grpId="0"/>
      <p:bldP spid="108" grpId="0"/>
      <p:bldP spid="110" grpId="0"/>
      <p:bldP spid="113" grpId="0" animBg="1"/>
      <p:bldP spid="56" grpId="0"/>
      <p:bldP spid="58" grpId="0" animBg="1"/>
      <p:bldP spid="73" grpId="0"/>
      <p:bldP spid="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843600" y="1200164"/>
            <a:ext cx="103050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5167" y="373613"/>
            <a:ext cx="577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endParaRPr lang="ko-KR" altLang="en-US" sz="40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19" y="2047167"/>
            <a:ext cx="835322" cy="83532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45468" y="2590240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Client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2203980" y="2456946"/>
            <a:ext cx="898866" cy="1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3331021" y="1947594"/>
            <a:ext cx="1411016" cy="10405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655285" y="1553860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app.py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86442" y="1995711"/>
            <a:ext cx="1237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</a:t>
            </a:r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mport </a:t>
            </a:r>
            <a:r>
              <a:rPr lang="en-US" altLang="ko-KR" sz="1600" b="1" dirty="0" smtClean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flask</a:t>
            </a:r>
            <a:endParaRPr lang="ko-KR" altLang="en-US" sz="1600" b="1" dirty="0">
              <a:solidFill>
                <a:schemeClr val="accent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46707" y="2282815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</a:t>
            </a:r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mport model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54319" y="2555389"/>
            <a:ext cx="330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…</a:t>
            </a:r>
          </a:p>
          <a:p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4954870" y="2467856"/>
            <a:ext cx="1584436" cy="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03134" y="2047167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</a:t>
            </a:r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ython app.py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34903" y="2084583"/>
            <a:ext cx="844211" cy="844211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780585" y="2279619"/>
            <a:ext cx="749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Server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19473" y="2543935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 실행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176" y="1940687"/>
            <a:ext cx="1032517" cy="103251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967261" y="2365379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Cloud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7970308" y="2412535"/>
            <a:ext cx="1584436" cy="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 flipV="1">
            <a:off x="7970308" y="2602264"/>
            <a:ext cx="1584436" cy="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왼쪽 중괄호 56"/>
          <p:cNvSpPr/>
          <p:nvPr/>
        </p:nvSpPr>
        <p:spPr>
          <a:xfrm rot="16200000">
            <a:off x="5268013" y="1439613"/>
            <a:ext cx="418506" cy="3905588"/>
          </a:xfrm>
          <a:prstGeom prst="leftBrace">
            <a:avLst>
              <a:gd name="adj1" fmla="val 476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038151" y="3764946"/>
            <a:ext cx="7290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flask </a:t>
            </a:r>
            <a:r>
              <a:rPr lang="ko-KR" altLang="en-US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라이브러리를 </a:t>
            </a:r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import </a:t>
            </a:r>
            <a:r>
              <a:rPr lang="ko-KR" altLang="en-US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하고</a:t>
            </a:r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python </a:t>
            </a:r>
            <a:r>
              <a:rPr lang="ko-KR" altLang="en-US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기반의 </a:t>
            </a:r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flask </a:t>
            </a:r>
            <a:r>
              <a:rPr lang="ko-KR" altLang="en-US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문법으로 서버를 구성하면</a:t>
            </a:r>
            <a:endParaRPr lang="en-US" altLang="ko-KR" sz="1600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python </a:t>
            </a:r>
            <a:r>
              <a:rPr lang="ko-KR" altLang="en-US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코드들을 웹 에서 사용할 수 있게 됨</a:t>
            </a:r>
            <a:endParaRPr lang="en-US" altLang="ko-KR" sz="1600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37392" y="4879523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</a:t>
            </a:r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x)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397338" y="5341188"/>
            <a:ext cx="1411016" cy="10405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544840" y="4971106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</a:t>
            </a:r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ndex.html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71088" y="5531256"/>
            <a:ext cx="1263514" cy="2128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594532" y="5483784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nput form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75480" y="5913366"/>
            <a:ext cx="683213" cy="21283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37201" y="5865894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send</a:t>
            </a:r>
            <a:endParaRPr lang="ko-KR" altLang="en-US" sz="140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H="1" flipV="1">
            <a:off x="4093616" y="5931276"/>
            <a:ext cx="767557" cy="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5146435" y="5302119"/>
            <a:ext cx="1411016" cy="10405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374573" y="4924801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</a:t>
            </a:r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pp.py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85121" y="5279361"/>
            <a:ext cx="113364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Input </a:t>
            </a: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</a:t>
            </a:r>
            <a:endParaRPr lang="en-US" altLang="ko-KR" sz="1400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적절한 </a:t>
            </a:r>
            <a:endParaRPr lang="en-US" altLang="ko-KR" sz="1400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함수로 보냄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4093616" y="5741648"/>
            <a:ext cx="767557" cy="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 flipV="1">
            <a:off x="6865094" y="5931276"/>
            <a:ext cx="767557" cy="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7917913" y="5302119"/>
            <a:ext cx="1411016" cy="10405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8146051" y="4924801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model.py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093708" y="5435007"/>
            <a:ext cx="11528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Tagging</a:t>
            </a:r>
          </a:p>
          <a:p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+</a:t>
            </a:r>
          </a:p>
          <a:p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Matching </a:t>
            </a: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등</a:t>
            </a:r>
            <a:endParaRPr lang="en-US" altLang="ko-KR" sz="1400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flipV="1">
            <a:off x="6865094" y="5741648"/>
            <a:ext cx="767557" cy="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7634270-0D9E-427C-8278-9AF2752E6ACB}"/>
              </a:ext>
            </a:extLst>
          </p:cNvPr>
          <p:cNvSpPr/>
          <p:nvPr/>
        </p:nvSpPr>
        <p:spPr>
          <a:xfrm>
            <a:off x="7503704" y="1305641"/>
            <a:ext cx="3812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hlinkClick r:id="rId5"/>
              </a:rPr>
              <a:t>http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hlinkClick r:id="rId5"/>
              </a:rPr>
              <a:t>://</a:t>
            </a:r>
            <a:r>
              <a:rPr lang="en-US" altLang="ko-KR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hlinkClick r:id="rId5"/>
              </a:rPr>
              <a:t>isphoto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hlinkClick r:id="rId5"/>
              </a:rPr>
              <a:t>.pythonanywhere.com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998C1DA-5617-45A5-A8D9-6A59FD23FF20}"/>
              </a:ext>
            </a:extLst>
          </p:cNvPr>
          <p:cNvSpPr txBox="1"/>
          <p:nvPr/>
        </p:nvSpPr>
        <p:spPr>
          <a:xfrm>
            <a:off x="3127343" y="460136"/>
            <a:ext cx="2334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28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프로세스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28082" y="402530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36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ko-KR" altLang="en-US" sz="36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2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843600" y="1200164"/>
            <a:ext cx="103050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73509" y="404113"/>
            <a:ext cx="356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및 개선계획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5167" y="364821"/>
            <a:ext cx="577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endParaRPr lang="ko-KR" altLang="en-US" sz="40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866494F-4BBF-4EF9-B9B9-1A908A2DC402}"/>
              </a:ext>
            </a:extLst>
          </p:cNvPr>
          <p:cNvSpPr txBox="1"/>
          <p:nvPr/>
        </p:nvSpPr>
        <p:spPr>
          <a:xfrm>
            <a:off x="703908" y="1628229"/>
            <a:ext cx="106557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식탁위의 식단 정보를 인식하는 영상 인식 모델이 이미 존재하므로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flow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끝난 후에 랜덤의 확률을 두어 영양 정보를 알려줌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31C68A62-2410-4233-8B1F-71909FF257EC}"/>
              </a:ext>
            </a:extLst>
          </p:cNvPr>
          <p:cNvCxnSpPr>
            <a:cxnSpLocks/>
          </p:cNvCxnSpPr>
          <p:nvPr/>
        </p:nvCxnSpPr>
        <p:spPr>
          <a:xfrm>
            <a:off x="847641" y="1182579"/>
            <a:ext cx="103050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212BD595-CFE5-4EBF-A68E-E58776FC8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64" y="2827305"/>
            <a:ext cx="4798064" cy="362847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DA81A29-FCE3-4F3F-A441-2FD14E80A592}"/>
              </a:ext>
            </a:extLst>
          </p:cNvPr>
          <p:cNvSpPr txBox="1"/>
          <p:nvPr/>
        </p:nvSpPr>
        <p:spPr>
          <a:xfrm>
            <a:off x="5800903" y="3053235"/>
            <a:ext cx="62203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식물성 에스트로겐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풍부한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식품이에요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드셔보세요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랜덤의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확률로 제공하게 하므로 항상 제공할 필요는 없고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식품이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존재할때만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영양정보를 제공하도록 할 수 있음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식품들에 영양 정보를 미리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매치해 놓고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음식이 나오면 음식과 영양 정보를 불러주자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998C1DA-5617-45A5-A8D9-6A59FD23FF20}"/>
              </a:ext>
            </a:extLst>
          </p:cNvPr>
          <p:cNvSpPr txBox="1"/>
          <p:nvPr/>
        </p:nvSpPr>
        <p:spPr>
          <a:xfrm>
            <a:off x="5056657" y="452873"/>
            <a:ext cx="267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28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영양정보 추가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5837660" y="3909848"/>
            <a:ext cx="230882" cy="252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5837660" y="5018710"/>
            <a:ext cx="230882" cy="252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843600" y="1200164"/>
            <a:ext cx="103050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509" y="404113"/>
            <a:ext cx="356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및 개선계획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5167" y="364821"/>
            <a:ext cx="577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endParaRPr lang="ko-KR" altLang="en-US" sz="40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08E14E17-7279-4D28-BA7A-91F6C6C13531}"/>
              </a:ext>
            </a:extLst>
          </p:cNvPr>
          <p:cNvSpPr/>
          <p:nvPr/>
        </p:nvSpPr>
        <p:spPr>
          <a:xfrm>
            <a:off x="5955716" y="1710701"/>
            <a:ext cx="5032844" cy="4396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식사는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어떠세요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E05280ED-7821-4702-8011-D2C2586F7293}"/>
              </a:ext>
            </a:extLst>
          </p:cNvPr>
          <p:cNvSpPr/>
          <p:nvPr/>
        </p:nvSpPr>
        <p:spPr>
          <a:xfrm>
            <a:off x="5955716" y="2979724"/>
            <a:ext cx="5032844" cy="4396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주요뉴스 알려드릴까요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9E409668-0B3C-445C-806F-F34F3C9E8046}"/>
              </a:ext>
            </a:extLst>
          </p:cNvPr>
          <p:cNvSpPr/>
          <p:nvPr/>
        </p:nvSpPr>
        <p:spPr>
          <a:xfrm>
            <a:off x="5955716" y="3608375"/>
            <a:ext cx="5032844" cy="4396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심심하시면 노래 틀어드릴까요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54BFA125-F158-4057-859D-FC116D683A25}"/>
              </a:ext>
            </a:extLst>
          </p:cNvPr>
          <p:cNvSpPr/>
          <p:nvPr/>
        </p:nvSpPr>
        <p:spPr>
          <a:xfrm>
            <a:off x="5955716" y="4874467"/>
            <a:ext cx="5032844" cy="4396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식사 후엔 무엇을 하실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계획이세요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0681481-00A5-412A-BD23-84FE4BF17B96}"/>
              </a:ext>
            </a:extLst>
          </p:cNvPr>
          <p:cNvSpPr txBox="1"/>
          <p:nvPr/>
        </p:nvSpPr>
        <p:spPr>
          <a:xfrm>
            <a:off x="3285925" y="1560212"/>
            <a:ext cx="17589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식사 초반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272ABD7-4859-4895-8080-6E3460AE3693}"/>
              </a:ext>
            </a:extLst>
          </p:cNvPr>
          <p:cNvSpPr txBox="1"/>
          <p:nvPr/>
        </p:nvSpPr>
        <p:spPr>
          <a:xfrm>
            <a:off x="3297734" y="1945186"/>
            <a:ext cx="201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intent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7CFCDC4-0593-4D3A-BC3E-AB4B3D981853}"/>
              </a:ext>
            </a:extLst>
          </p:cNvPr>
          <p:cNvSpPr txBox="1"/>
          <p:nvPr/>
        </p:nvSpPr>
        <p:spPr>
          <a:xfrm>
            <a:off x="3297734" y="3041591"/>
            <a:ext cx="175892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식사 중반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6359315-602C-4C13-9F16-BAC1E2C5C4EF}"/>
              </a:ext>
            </a:extLst>
          </p:cNvPr>
          <p:cNvSpPr txBox="1"/>
          <p:nvPr/>
        </p:nvSpPr>
        <p:spPr>
          <a:xfrm>
            <a:off x="3309542" y="3426565"/>
            <a:ext cx="230640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뉴스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intent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8B30A53-4D79-44CE-92CC-1C1611E274C1}"/>
              </a:ext>
            </a:extLst>
          </p:cNvPr>
          <p:cNvSpPr txBox="1"/>
          <p:nvPr/>
        </p:nvSpPr>
        <p:spPr>
          <a:xfrm>
            <a:off x="3353502" y="4649334"/>
            <a:ext cx="17589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식사 후반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3E52938-F9B0-4B00-8889-559FD3E6F328}"/>
              </a:ext>
            </a:extLst>
          </p:cNvPr>
          <p:cNvSpPr txBox="1"/>
          <p:nvPr/>
        </p:nvSpPr>
        <p:spPr>
          <a:xfrm>
            <a:off x="3365311" y="5007932"/>
            <a:ext cx="201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intent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6317C84-33B1-485D-AD0E-1590D56D6EE8}"/>
              </a:ext>
            </a:extLst>
          </p:cNvPr>
          <p:cNvSpPr txBox="1"/>
          <p:nvPr/>
        </p:nvSpPr>
        <p:spPr>
          <a:xfrm>
            <a:off x="2195341" y="5758100"/>
            <a:ext cx="851975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가정  </a:t>
            </a:r>
            <a:r>
              <a:rPr lang="en-US" altLang="ko-KR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:  </a:t>
            </a:r>
            <a:r>
              <a:rPr lang="ko-KR" altLang="en-US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사용자가 </a:t>
            </a:r>
            <a:r>
              <a:rPr lang="en-US" altLang="ko-KR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1</a:t>
            </a:r>
            <a:r>
              <a:rPr lang="ko-KR" altLang="en-US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분 정도 발화가 없을 경우 새로운 질문을 던진다</a:t>
            </a:r>
            <a:endParaRPr lang="en-US" altLang="ko-KR" sz="1600" b="1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다양한 </a:t>
            </a:r>
            <a:r>
              <a:rPr lang="en-US" altLang="ko-KR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intent </a:t>
            </a:r>
            <a:r>
              <a:rPr lang="ko-KR" altLang="en-US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를 가진 질문을 </a:t>
            </a:r>
            <a:r>
              <a:rPr lang="ko-KR" altLang="en-US" sz="1600" b="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던짐 으로서 </a:t>
            </a:r>
            <a:r>
              <a:rPr lang="ko-KR" altLang="en-US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사용자가 좀 더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ko-KR" altLang="en-US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을 느끼도록</a:t>
            </a:r>
            <a:endParaRPr lang="en-US" altLang="ko-KR" sz="1600" b="1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b="1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2805780" y="1560718"/>
            <a:ext cx="315310" cy="1040592"/>
          </a:xfrm>
          <a:prstGeom prst="leftBrace">
            <a:avLst>
              <a:gd name="adj1" fmla="val 3750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77125" y="1710701"/>
            <a:ext cx="135485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현재 </a:t>
            </a:r>
            <a:r>
              <a:rPr lang="ko-KR" altLang="en-US" sz="1600" dirty="0" err="1" smtClean="0"/>
              <a:t>챗봇에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적용</a:t>
            </a:r>
            <a:endParaRPr lang="ko-KR" altLang="en-US" sz="1600" dirty="0"/>
          </a:p>
        </p:txBody>
      </p:sp>
      <p:sp>
        <p:nvSpPr>
          <p:cNvPr id="19" name="왼쪽 중괄호 18"/>
          <p:cNvSpPr/>
          <p:nvPr/>
        </p:nvSpPr>
        <p:spPr>
          <a:xfrm>
            <a:off x="2800310" y="2961863"/>
            <a:ext cx="315310" cy="1040592"/>
          </a:xfrm>
          <a:prstGeom prst="leftBrace">
            <a:avLst>
              <a:gd name="adj1" fmla="val 3750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351852" y="3056051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코드까지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완성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998C1DA-5617-45A5-A8D9-6A59FD23FF20}"/>
              </a:ext>
            </a:extLst>
          </p:cNvPr>
          <p:cNvSpPr txBox="1"/>
          <p:nvPr/>
        </p:nvSpPr>
        <p:spPr>
          <a:xfrm>
            <a:off x="5056657" y="452873"/>
            <a:ext cx="3275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28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</a:t>
            </a:r>
            <a:r>
              <a:rPr lang="en-US" altLang="ko-KR" sz="28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Intent </a:t>
            </a:r>
            <a:r>
              <a:rPr lang="ko-KR" altLang="en-US" sz="28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94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1528" y="2447473"/>
            <a:ext cx="4608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72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302" y="2524352"/>
            <a:ext cx="11657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66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0030" y="381928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배경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5881" y="2524352"/>
            <a:ext cx="11657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66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61609" y="381928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세팅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7460" y="2524352"/>
            <a:ext cx="11657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66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23188" y="3815664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69039" y="2524352"/>
            <a:ext cx="11657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66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84767" y="3815664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200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endParaRPr lang="ko-KR" altLang="en-US" sz="20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A6DCF43-A3AD-4414-AA54-10820A591313}"/>
              </a:ext>
            </a:extLst>
          </p:cNvPr>
          <p:cNvSpPr txBox="1"/>
          <p:nvPr/>
        </p:nvSpPr>
        <p:spPr>
          <a:xfrm>
            <a:off x="9953363" y="2524352"/>
            <a:ext cx="11657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ko-KR" altLang="en-US" sz="66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E98C3C5-0714-4D00-9BDA-C0F492C2BFBE}"/>
              </a:ext>
            </a:extLst>
          </p:cNvPr>
          <p:cNvSpPr/>
          <p:nvPr/>
        </p:nvSpPr>
        <p:spPr>
          <a:xfrm>
            <a:off x="9314102" y="3815664"/>
            <a:ext cx="2511552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및 개선 계획</a:t>
            </a: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843600" y="1200164"/>
            <a:ext cx="103050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95963" y="425872"/>
            <a:ext cx="3124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배경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5166" y="373613"/>
            <a:ext cx="577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endParaRPr lang="ko-KR" altLang="en-US" sz="40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167D84F-5F59-47DE-81F2-7184F30089F2}"/>
              </a:ext>
            </a:extLst>
          </p:cNvPr>
          <p:cNvSpPr txBox="1"/>
          <p:nvPr/>
        </p:nvSpPr>
        <p:spPr>
          <a:xfrm>
            <a:off x="843600" y="1477816"/>
            <a:ext cx="74943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 노인은 언제 외로움을 느낄까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 노인이 정적인 상황에서 대화를 할 수 있는 상황은 무엇일까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 노인이 필요한 정보는 무엇이며 어떻게 제공해 줄 것인가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B48E184-EC00-496D-BB6E-14EB5BBDABB3}"/>
              </a:ext>
            </a:extLst>
          </p:cNvPr>
          <p:cNvSpPr txBox="1"/>
          <p:nvPr/>
        </p:nvSpPr>
        <p:spPr>
          <a:xfrm>
            <a:off x="1334135" y="3983786"/>
            <a:ext cx="18480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TV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시청중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C7A557-5634-4585-A35E-0901DE5E7DB0}"/>
              </a:ext>
            </a:extLst>
          </p:cNvPr>
          <p:cNvSpPr txBox="1"/>
          <p:nvPr/>
        </p:nvSpPr>
        <p:spPr>
          <a:xfrm>
            <a:off x="5521688" y="3983786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식사중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D2AC588-1D19-4FA2-9AC5-5241D383C679}"/>
              </a:ext>
            </a:extLst>
          </p:cNvPr>
          <p:cNvSpPr txBox="1"/>
          <p:nvPr/>
        </p:nvSpPr>
        <p:spPr>
          <a:xfrm>
            <a:off x="9187480" y="3983786"/>
            <a:ext cx="13885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취침 전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7802473E-6AFA-42AE-8DBF-E120DC1A5B7E}"/>
              </a:ext>
            </a:extLst>
          </p:cNvPr>
          <p:cNvSpPr/>
          <p:nvPr/>
        </p:nvSpPr>
        <p:spPr>
          <a:xfrm>
            <a:off x="5302108" y="3502596"/>
            <a:ext cx="1701043" cy="170104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1B35F84-19AE-4790-8ABC-4F9DD70E76C3}"/>
              </a:ext>
            </a:extLst>
          </p:cNvPr>
          <p:cNvSpPr txBox="1"/>
          <p:nvPr/>
        </p:nvSpPr>
        <p:spPr>
          <a:xfrm>
            <a:off x="1934224" y="5484485"/>
            <a:ext cx="8634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노인의 식사는 평균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 ~ 25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가량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앉아서 하기 때문에 정적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먹고 있는 음식의 영양소나 먹고 싶은 음식의 레시피 정보 등을 제공해 줄 수 있음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843600" y="1200164"/>
            <a:ext cx="103050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49239" y="392841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세팅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5166" y="373613"/>
            <a:ext cx="577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endParaRPr lang="ko-KR" altLang="en-US" sz="40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E9C9796-02AE-4666-8FD5-33A548B625F8}"/>
              </a:ext>
            </a:extLst>
          </p:cNvPr>
          <p:cNvSpPr txBox="1"/>
          <p:nvPr/>
        </p:nvSpPr>
        <p:spPr>
          <a:xfrm>
            <a:off x="667756" y="3268195"/>
            <a:ext cx="5339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노인이 식탁에 앉아 식사를 하고있는 상황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식탁 옆에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로봇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9C1A9E-C35D-49D7-B675-FE109F9192DF}"/>
              </a:ext>
            </a:extLst>
          </p:cNvPr>
          <p:cNvSpPr txBox="1"/>
          <p:nvPr/>
        </p:nvSpPr>
        <p:spPr>
          <a:xfrm>
            <a:off x="6478402" y="2053095"/>
            <a:ext cx="39677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마이크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E59FFFA-CF5A-4741-B925-F36462A16A42}"/>
              </a:ext>
            </a:extLst>
          </p:cNvPr>
          <p:cNvSpPr txBox="1"/>
          <p:nvPr/>
        </p:nvSpPr>
        <p:spPr>
          <a:xfrm>
            <a:off x="6478400" y="2498671"/>
            <a:ext cx="489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노인의 말을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받아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시스템에 전달해 주는 기능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EDD8A7A-6861-4454-A8F6-1CFCEB864C99}"/>
              </a:ext>
            </a:extLst>
          </p:cNvPr>
          <p:cNvSpPr txBox="1"/>
          <p:nvPr/>
        </p:nvSpPr>
        <p:spPr>
          <a:xfrm>
            <a:off x="6478402" y="3348800"/>
            <a:ext cx="39677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스피커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9CEE4A0-1682-41D0-93F3-E5012FB0E0A2}"/>
              </a:ext>
            </a:extLst>
          </p:cNvPr>
          <p:cNvSpPr txBox="1"/>
          <p:nvPr/>
        </p:nvSpPr>
        <p:spPr>
          <a:xfrm>
            <a:off x="6478400" y="3784714"/>
            <a:ext cx="489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노인의 말에 응답하는 소리를 출력하는 기능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13C96CB-B44D-48EF-AEB2-C967FEC9E423}"/>
              </a:ext>
            </a:extLst>
          </p:cNvPr>
          <p:cNvSpPr txBox="1"/>
          <p:nvPr/>
        </p:nvSpPr>
        <p:spPr>
          <a:xfrm>
            <a:off x="6478402" y="4595782"/>
            <a:ext cx="39677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스크린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8C9C2D2-88FF-4B54-BF71-4938B53FF86F}"/>
              </a:ext>
            </a:extLst>
          </p:cNvPr>
          <p:cNvSpPr txBox="1"/>
          <p:nvPr/>
        </p:nvSpPr>
        <p:spPr>
          <a:xfrm>
            <a:off x="6478400" y="5022352"/>
            <a:ext cx="3727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노인이 필요한 정보를 띄워줄 화면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54B786A-354F-45C8-9BF7-501796AE9A1E}"/>
              </a:ext>
            </a:extLst>
          </p:cNvPr>
          <p:cNvSpPr txBox="1"/>
          <p:nvPr/>
        </p:nvSpPr>
        <p:spPr>
          <a:xfrm>
            <a:off x="843600" y="1472180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사용 환경</a:t>
            </a:r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xmlns="" id="{44DEC889-5782-4315-87D8-92BB6BF2DD79}"/>
              </a:ext>
            </a:extLst>
          </p:cNvPr>
          <p:cNvSpPr/>
          <p:nvPr/>
        </p:nvSpPr>
        <p:spPr>
          <a:xfrm>
            <a:off x="6090980" y="2131376"/>
            <a:ext cx="268285" cy="3367449"/>
          </a:xfrm>
          <a:prstGeom prst="leftBrace">
            <a:avLst>
              <a:gd name="adj1" fmla="val 57491"/>
              <a:gd name="adj2" fmla="val 599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04979D38-1699-456C-B297-33D9B1E6EB5F}"/>
              </a:ext>
            </a:extLst>
          </p:cNvPr>
          <p:cNvSpPr/>
          <p:nvPr/>
        </p:nvSpPr>
        <p:spPr>
          <a:xfrm>
            <a:off x="2238239" y="3746274"/>
            <a:ext cx="597877" cy="52024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4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6A0330C7-EE3D-4434-B1BF-B01E0DA34B60}"/>
              </a:ext>
            </a:extLst>
          </p:cNvPr>
          <p:cNvSpPr/>
          <p:nvPr/>
        </p:nvSpPr>
        <p:spPr>
          <a:xfrm>
            <a:off x="1155449" y="2460146"/>
            <a:ext cx="4566733" cy="395823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843600" y="1200164"/>
            <a:ext cx="103050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8082" y="402530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세팅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5167" y="373613"/>
            <a:ext cx="577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endParaRPr lang="ko-KR" altLang="en-US" sz="40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D44399-43B5-44AC-A3A1-0472C58921DC}"/>
              </a:ext>
            </a:extLst>
          </p:cNvPr>
          <p:cNvSpPr txBox="1"/>
          <p:nvPr/>
        </p:nvSpPr>
        <p:spPr>
          <a:xfrm>
            <a:off x="2743347" y="2065202"/>
            <a:ext cx="127092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7ACFC6-A962-4D59-A10F-412A388CCB21}"/>
              </a:ext>
            </a:extLst>
          </p:cNvPr>
          <p:cNvSpPr txBox="1"/>
          <p:nvPr/>
        </p:nvSpPr>
        <p:spPr>
          <a:xfrm>
            <a:off x="1582912" y="2800561"/>
            <a:ext cx="1981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3.6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A0659F7-D275-4BC1-9AB1-F68D54D4E014}"/>
              </a:ext>
            </a:extLst>
          </p:cNvPr>
          <p:cNvSpPr txBox="1"/>
          <p:nvPr/>
        </p:nvSpPr>
        <p:spPr>
          <a:xfrm>
            <a:off x="1582911" y="3925503"/>
            <a:ext cx="1981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Konlpy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B07F525-0D9C-47CE-B8DB-259F099DBEB9}"/>
              </a:ext>
            </a:extLst>
          </p:cNvPr>
          <p:cNvSpPr txBox="1"/>
          <p:nvPr/>
        </p:nvSpPr>
        <p:spPr>
          <a:xfrm>
            <a:off x="1600494" y="4450121"/>
            <a:ext cx="3452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한국어 형태소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분석기 라이브러리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F2D089E-E7DD-4250-B921-EC7B64FE64FF}"/>
              </a:ext>
            </a:extLst>
          </p:cNvPr>
          <p:cNvSpPr txBox="1"/>
          <p:nvPr/>
        </p:nvSpPr>
        <p:spPr>
          <a:xfrm>
            <a:off x="1582905" y="5111947"/>
            <a:ext cx="396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Beautiful Soup, Selenium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CACCAE6-09B0-4D6E-9DE2-EBF36BFEE164}"/>
              </a:ext>
            </a:extLst>
          </p:cNvPr>
          <p:cNvSpPr txBox="1"/>
          <p:nvPr/>
        </p:nvSpPr>
        <p:spPr>
          <a:xfrm>
            <a:off x="1582905" y="5652114"/>
            <a:ext cx="4320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(Beautiful Soup),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동적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(Selenium)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748D05C-8491-407A-8E9E-A5ED6A63E8ED}"/>
              </a:ext>
            </a:extLst>
          </p:cNvPr>
          <p:cNvSpPr txBox="1"/>
          <p:nvPr/>
        </p:nvSpPr>
        <p:spPr>
          <a:xfrm>
            <a:off x="1600495" y="3282414"/>
            <a:ext cx="363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편리한 라이브러리 들을 제공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47B58D0-69CF-43E9-96B6-A22DF4B6C553}"/>
              </a:ext>
            </a:extLst>
          </p:cNvPr>
          <p:cNvSpPr txBox="1"/>
          <p:nvPr/>
        </p:nvSpPr>
        <p:spPr>
          <a:xfrm>
            <a:off x="843600" y="1450664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및 사용 </a:t>
            </a:r>
            <a:r>
              <a:rPr lang="en-US" altLang="ko-KR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24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사각형: 둥근 모서리 35">
            <a:extLst>
              <a:ext uri="{FF2B5EF4-FFF2-40B4-BE49-F238E27FC236}">
                <a16:creationId xmlns:a16="http://schemas.microsoft.com/office/drawing/2014/main" xmlns="" id="{9FE5DF67-4D1D-49BC-8D15-DD6691CDD501}"/>
              </a:ext>
            </a:extLst>
          </p:cNvPr>
          <p:cNvSpPr/>
          <p:nvPr/>
        </p:nvSpPr>
        <p:spPr>
          <a:xfrm>
            <a:off x="6453143" y="2389814"/>
            <a:ext cx="4566732" cy="40285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0448E77-919A-4EB4-A8C3-6E6A4F2366A2}"/>
              </a:ext>
            </a:extLst>
          </p:cNvPr>
          <p:cNvSpPr txBox="1"/>
          <p:nvPr/>
        </p:nvSpPr>
        <p:spPr>
          <a:xfrm>
            <a:off x="6911226" y="2800568"/>
            <a:ext cx="1981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Flask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6FDA6A8-E38A-468C-BE8B-3A92A18414ED}"/>
              </a:ext>
            </a:extLst>
          </p:cNvPr>
          <p:cNvSpPr txBox="1"/>
          <p:nvPr/>
        </p:nvSpPr>
        <p:spPr>
          <a:xfrm>
            <a:off x="6911225" y="3925510"/>
            <a:ext cx="293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Google STT API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7D93FD1-77A0-414F-9FDA-93C6696FCFD3}"/>
              </a:ext>
            </a:extLst>
          </p:cNvPr>
          <p:cNvSpPr txBox="1"/>
          <p:nvPr/>
        </p:nvSpPr>
        <p:spPr>
          <a:xfrm>
            <a:off x="6928808" y="4450128"/>
            <a:ext cx="3508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한국어 지원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비교적 사용법이 간단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C408C65-2E25-441D-A62D-961633F64E2E}"/>
              </a:ext>
            </a:extLst>
          </p:cNvPr>
          <p:cNvSpPr txBox="1"/>
          <p:nvPr/>
        </p:nvSpPr>
        <p:spPr>
          <a:xfrm>
            <a:off x="6911219" y="5111954"/>
            <a:ext cx="396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Google TTS API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824ACE7-C748-4729-8A88-4E5403A29AD7}"/>
              </a:ext>
            </a:extLst>
          </p:cNvPr>
          <p:cNvSpPr txBox="1"/>
          <p:nvPr/>
        </p:nvSpPr>
        <p:spPr>
          <a:xfrm>
            <a:off x="6920017" y="5548643"/>
            <a:ext cx="366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한국어 지원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성능이 가장 나음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4FBD636-857A-4FAC-B100-D48334C7E084}"/>
              </a:ext>
            </a:extLst>
          </p:cNvPr>
          <p:cNvSpPr txBox="1"/>
          <p:nvPr/>
        </p:nvSpPr>
        <p:spPr>
          <a:xfrm>
            <a:off x="6933279" y="3282421"/>
            <a:ext cx="363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Python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기반의 웹 프레임워크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A77A979-EB0E-453E-A7D7-0C7AD0426998}"/>
              </a:ext>
            </a:extLst>
          </p:cNvPr>
          <p:cNvSpPr txBox="1"/>
          <p:nvPr/>
        </p:nvSpPr>
        <p:spPr>
          <a:xfrm>
            <a:off x="8193109" y="2009164"/>
            <a:ext cx="10516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97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236DB4E-8AC7-4641-BE3A-71AB14935542}"/>
              </a:ext>
            </a:extLst>
          </p:cNvPr>
          <p:cNvSpPr/>
          <p:nvPr/>
        </p:nvSpPr>
        <p:spPr>
          <a:xfrm>
            <a:off x="5834642" y="1211125"/>
            <a:ext cx="2271345" cy="383264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식사는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어떠신가요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FD0B9430-65A2-4A43-8F22-EA3985D2D402}"/>
              </a:ext>
            </a:extLst>
          </p:cNvPr>
          <p:cNvSpPr/>
          <p:nvPr/>
        </p:nvSpPr>
        <p:spPr>
          <a:xfrm>
            <a:off x="6119851" y="1876739"/>
            <a:ext cx="1700928" cy="33567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노인의 대답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6807A83C-3DE5-4775-99C8-1BE8589D1ADE}"/>
              </a:ext>
            </a:extLst>
          </p:cNvPr>
          <p:cNvSpPr/>
          <p:nvPr/>
        </p:nvSpPr>
        <p:spPr>
          <a:xfrm>
            <a:off x="3568908" y="2561099"/>
            <a:ext cx="6818200" cy="420571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Keyword_extractor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 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맛으로 분류 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A73FC1A-CAA1-4092-8DF1-0A7847FE13C4}"/>
              </a:ext>
            </a:extLst>
          </p:cNvPr>
          <p:cNvSpPr/>
          <p:nvPr/>
        </p:nvSpPr>
        <p:spPr>
          <a:xfrm>
            <a:off x="3926821" y="3415742"/>
            <a:ext cx="1519930" cy="420571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 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맛 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F141440-9DB8-4584-A897-5896C6711650}"/>
              </a:ext>
            </a:extLst>
          </p:cNvPr>
          <p:cNvSpPr/>
          <p:nvPr/>
        </p:nvSpPr>
        <p:spPr>
          <a:xfrm>
            <a:off x="6210349" y="3415742"/>
            <a:ext cx="1519930" cy="420571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 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맛 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37135E7-18C3-4EE8-885F-4C006B71FD76}"/>
              </a:ext>
            </a:extLst>
          </p:cNvPr>
          <p:cNvSpPr/>
          <p:nvPr/>
        </p:nvSpPr>
        <p:spPr>
          <a:xfrm>
            <a:off x="8490657" y="3418057"/>
            <a:ext cx="1519930" cy="420571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 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맛 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842A9AD-8070-4318-B1BE-BAAE48CAE914}"/>
              </a:ext>
            </a:extLst>
          </p:cNvPr>
          <p:cNvSpPr/>
          <p:nvPr/>
        </p:nvSpPr>
        <p:spPr>
          <a:xfrm>
            <a:off x="308130" y="3360669"/>
            <a:ext cx="2638639" cy="559512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 이름이 음식 리스트 내에 </a:t>
            </a:r>
            <a:endParaRPr lang="en-US" altLang="ko-KR" sz="140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이상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77F6A235-F93E-41D9-9BF5-DC488C33B193}"/>
              </a:ext>
            </a:extLst>
          </p:cNvPr>
          <p:cNvCxnSpPr>
            <a:cxnSpLocks/>
          </p:cNvCxnSpPr>
          <p:nvPr/>
        </p:nvCxnSpPr>
        <p:spPr>
          <a:xfrm flipH="1">
            <a:off x="1620463" y="3934231"/>
            <a:ext cx="1059" cy="67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4C89DF-BAC3-4918-862A-6FD90988C483}"/>
              </a:ext>
            </a:extLst>
          </p:cNvPr>
          <p:cNvSpPr txBox="1"/>
          <p:nvPr/>
        </p:nvSpPr>
        <p:spPr>
          <a:xfrm>
            <a:off x="1105735" y="4130871"/>
            <a:ext cx="83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72066145-E9ED-47E6-BB4B-1895A6833050}"/>
              </a:ext>
            </a:extLst>
          </p:cNvPr>
          <p:cNvSpPr/>
          <p:nvPr/>
        </p:nvSpPr>
        <p:spPr>
          <a:xfrm>
            <a:off x="306283" y="4666751"/>
            <a:ext cx="2633500" cy="610077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되묻기</a:t>
            </a:r>
            <a:endParaRPr lang="en-US" altLang="ko-KR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음식이 맛있으신가요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)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63C4E6DD-F367-45CB-B4CC-7235256C1BB5}"/>
              </a:ext>
            </a:extLst>
          </p:cNvPr>
          <p:cNvSpPr/>
          <p:nvPr/>
        </p:nvSpPr>
        <p:spPr>
          <a:xfrm>
            <a:off x="6067522" y="4602142"/>
            <a:ext cx="1796119" cy="42057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맛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대해 묻기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70CFCC7C-2ED5-4CE9-B18C-B0191F180BF6}"/>
              </a:ext>
            </a:extLst>
          </p:cNvPr>
          <p:cNvSpPr/>
          <p:nvPr/>
        </p:nvSpPr>
        <p:spPr>
          <a:xfrm>
            <a:off x="3568693" y="4609089"/>
            <a:ext cx="2153965" cy="541611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spc="-15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</a:t>
            </a:r>
            <a:r>
              <a:rPr lang="en-US" altLang="ko-KR" sz="1400" spc="-15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400" spc="-15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spc="-15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spc="-15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맛</a:t>
            </a:r>
            <a:r>
              <a:rPr lang="en-US" altLang="ko-KR" sz="1400" spc="-15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400" spc="-15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있으시군요</a:t>
            </a:r>
            <a:endParaRPr lang="en-US" altLang="ko-KR" sz="1400" spc="-15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spc="-15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spc="-15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맞장구 </a:t>
            </a:r>
            <a:r>
              <a:rPr lang="en-US" altLang="ko-KR" sz="1400" spc="-15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spc="-15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E3707280-5A83-4390-BB19-FC7A8FB0870B}"/>
              </a:ext>
            </a:extLst>
          </p:cNvPr>
          <p:cNvSpPr/>
          <p:nvPr/>
        </p:nvSpPr>
        <p:spPr>
          <a:xfrm>
            <a:off x="8113659" y="4609089"/>
            <a:ext cx="2293135" cy="42057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</a:t>
            </a:r>
            <a:r>
              <a:rPr lang="en-US" altLang="ko-KR" sz="1400" spc="-15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spc="-15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</a:t>
            </a:r>
            <a:r>
              <a:rPr lang="en-US" altLang="ko-KR" sz="1400" spc="-15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400" spc="-15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맛있으신가요</a:t>
            </a:r>
            <a:r>
              <a:rPr lang="en-US" altLang="ko-KR" sz="1400" spc="-15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spc="-15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EEAB7E4F-D278-44AC-9996-8BC529E6529D}"/>
              </a:ext>
            </a:extLst>
          </p:cNvPr>
          <p:cNvSpPr/>
          <p:nvPr/>
        </p:nvSpPr>
        <p:spPr>
          <a:xfrm>
            <a:off x="3588596" y="6093792"/>
            <a:ext cx="6818198" cy="383264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음식은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어떠신가요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7EB3DB6B-59E1-4DD4-91FC-3FC54AAD6554}"/>
              </a:ext>
            </a:extLst>
          </p:cNvPr>
          <p:cNvSpPr/>
          <p:nvPr/>
        </p:nvSpPr>
        <p:spPr>
          <a:xfrm>
            <a:off x="6067522" y="5347967"/>
            <a:ext cx="4319585" cy="42057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노인의 대답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02CA5852-C317-417F-B45D-7B38B2225F7D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6970315" y="1594389"/>
            <a:ext cx="0" cy="28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2E00ECEC-32FB-485A-B470-71AC78EE4CFA}"/>
              </a:ext>
            </a:extLst>
          </p:cNvPr>
          <p:cNvCxnSpPr>
            <a:cxnSpLocks/>
          </p:cNvCxnSpPr>
          <p:nvPr/>
        </p:nvCxnSpPr>
        <p:spPr>
          <a:xfrm>
            <a:off x="6977165" y="2237053"/>
            <a:ext cx="0" cy="34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4A0D563D-4B86-430D-B794-B3E91C8406CD}"/>
              </a:ext>
            </a:extLst>
          </p:cNvPr>
          <p:cNvCxnSpPr>
            <a:cxnSpLocks/>
          </p:cNvCxnSpPr>
          <p:nvPr/>
        </p:nvCxnSpPr>
        <p:spPr>
          <a:xfrm flipH="1">
            <a:off x="4640901" y="2978743"/>
            <a:ext cx="5376" cy="43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7F79355A-46C1-48CD-9D3F-E28DC8D76E59}"/>
              </a:ext>
            </a:extLst>
          </p:cNvPr>
          <p:cNvCxnSpPr>
            <a:cxnSpLocks/>
          </p:cNvCxnSpPr>
          <p:nvPr/>
        </p:nvCxnSpPr>
        <p:spPr>
          <a:xfrm>
            <a:off x="4640901" y="3879217"/>
            <a:ext cx="1" cy="72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F1922E23-CD9A-43C3-A425-FB2050B2BF05}"/>
              </a:ext>
            </a:extLst>
          </p:cNvPr>
          <p:cNvCxnSpPr>
            <a:cxnSpLocks/>
          </p:cNvCxnSpPr>
          <p:nvPr/>
        </p:nvCxnSpPr>
        <p:spPr>
          <a:xfrm>
            <a:off x="4640901" y="5150700"/>
            <a:ext cx="0" cy="90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69F5E5F3-0CA5-4304-A54D-14422F9D3D3C}"/>
              </a:ext>
            </a:extLst>
          </p:cNvPr>
          <p:cNvCxnSpPr>
            <a:cxnSpLocks/>
          </p:cNvCxnSpPr>
          <p:nvPr/>
        </p:nvCxnSpPr>
        <p:spPr>
          <a:xfrm>
            <a:off x="843600" y="1094660"/>
            <a:ext cx="103050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28082" y="40253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ko-KR" altLang="en-US" sz="36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5167" y="373613"/>
            <a:ext cx="577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endParaRPr lang="ko-KR" altLang="en-US" sz="40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9998C1DA-5617-45A5-A8D9-6A59FD23FF20}"/>
              </a:ext>
            </a:extLst>
          </p:cNvPr>
          <p:cNvSpPr txBox="1"/>
          <p:nvPr/>
        </p:nvSpPr>
        <p:spPr>
          <a:xfrm>
            <a:off x="2517626" y="454976"/>
            <a:ext cx="1926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en-US" altLang="ko-KR" sz="28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Flowchart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14C89DF-BAC3-4918-862A-6FD90988C483}"/>
              </a:ext>
            </a:extLst>
          </p:cNvPr>
          <p:cNvSpPr txBox="1"/>
          <p:nvPr/>
        </p:nvSpPr>
        <p:spPr>
          <a:xfrm>
            <a:off x="183555" y="2753907"/>
            <a:ext cx="308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x) 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food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돼지고기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 ,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</a:rPr>
              <a:t>소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고기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’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등의 종류가 있음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14C89DF-BAC3-4918-862A-6FD90988C483}"/>
              </a:ext>
            </a:extLst>
          </p:cNvPr>
          <p:cNvSpPr txBox="1"/>
          <p:nvPr/>
        </p:nvSpPr>
        <p:spPr>
          <a:xfrm>
            <a:off x="268617" y="5350734"/>
            <a:ext cx="308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맛있으신가요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9016D8C0-27DA-4DE7-93E1-BE2269A694E3}"/>
              </a:ext>
            </a:extLst>
          </p:cNvPr>
          <p:cNvCxnSpPr>
            <a:cxnSpLocks/>
          </p:cNvCxnSpPr>
          <p:nvPr/>
        </p:nvCxnSpPr>
        <p:spPr>
          <a:xfrm>
            <a:off x="6979789" y="5022713"/>
            <a:ext cx="0" cy="28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9016D8C0-27DA-4DE7-93E1-BE2269A694E3}"/>
              </a:ext>
            </a:extLst>
          </p:cNvPr>
          <p:cNvCxnSpPr>
            <a:cxnSpLocks/>
          </p:cNvCxnSpPr>
          <p:nvPr/>
        </p:nvCxnSpPr>
        <p:spPr>
          <a:xfrm>
            <a:off x="9260226" y="5037573"/>
            <a:ext cx="0" cy="28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37" idx="3"/>
            <a:endCxn id="33" idx="1"/>
          </p:cNvCxnSpPr>
          <p:nvPr/>
        </p:nvCxnSpPr>
        <p:spPr>
          <a:xfrm flipV="1">
            <a:off x="2946769" y="3626028"/>
            <a:ext cx="980052" cy="1439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34" idx="1"/>
          </p:cNvCxnSpPr>
          <p:nvPr/>
        </p:nvCxnSpPr>
        <p:spPr>
          <a:xfrm>
            <a:off x="5446751" y="3622303"/>
            <a:ext cx="763598" cy="37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6980783" y="1710853"/>
            <a:ext cx="4002000" cy="4979001"/>
            <a:chOff x="6970800" y="1735564"/>
            <a:chExt cx="4002000" cy="4979001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6970800" y="6477056"/>
              <a:ext cx="0" cy="228544"/>
            </a:xfrm>
            <a:prstGeom prst="line">
              <a:avLst/>
            </a:prstGeom>
            <a:ln>
              <a:solidFill>
                <a:srgbClr val="F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977165" y="6714565"/>
              <a:ext cx="3995635" cy="0"/>
            </a:xfrm>
            <a:prstGeom prst="line">
              <a:avLst/>
            </a:prstGeom>
            <a:ln>
              <a:solidFill>
                <a:srgbClr val="F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10972800" y="1735564"/>
              <a:ext cx="0" cy="4970036"/>
            </a:xfrm>
            <a:prstGeom prst="line">
              <a:avLst/>
            </a:prstGeom>
            <a:ln>
              <a:solidFill>
                <a:srgbClr val="F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H="1">
              <a:off x="6997695" y="1735564"/>
              <a:ext cx="3975105" cy="0"/>
            </a:xfrm>
            <a:prstGeom prst="straightConnector1">
              <a:avLst/>
            </a:prstGeom>
            <a:ln>
              <a:solidFill>
                <a:srgbClr val="FF3F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514C89DF-BAC3-4918-862A-6FD90988C483}"/>
              </a:ext>
            </a:extLst>
          </p:cNvPr>
          <p:cNvSpPr txBox="1"/>
          <p:nvPr/>
        </p:nvSpPr>
        <p:spPr>
          <a:xfrm>
            <a:off x="10183771" y="1341851"/>
            <a:ext cx="95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3F3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 smtClean="0">
                <a:solidFill>
                  <a:srgbClr val="FF3F3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반복</a:t>
            </a:r>
            <a:endParaRPr lang="ko-KR" altLang="en-US" sz="1400" dirty="0">
              <a:solidFill>
                <a:srgbClr val="FF3F3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5722658" y="4879894"/>
            <a:ext cx="344864" cy="678359"/>
            <a:chOff x="5722658" y="4914360"/>
            <a:chExt cx="344864" cy="678359"/>
          </a:xfrm>
        </p:grpSpPr>
        <p:cxnSp>
          <p:nvCxnSpPr>
            <p:cNvPr id="76" name="직선 연결선 75"/>
            <p:cNvCxnSpPr>
              <a:stCxn id="66" idx="1"/>
            </p:cNvCxnSpPr>
            <p:nvPr/>
          </p:nvCxnSpPr>
          <p:spPr>
            <a:xfrm flipH="1" flipV="1">
              <a:off x="5925671" y="5592718"/>
              <a:ext cx="14185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5925671" y="4914361"/>
              <a:ext cx="0" cy="67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endCxn id="52" idx="3"/>
            </p:cNvCxnSpPr>
            <p:nvPr/>
          </p:nvCxnSpPr>
          <p:spPr>
            <a:xfrm flipH="1">
              <a:off x="5722658" y="4914360"/>
              <a:ext cx="20301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514C89DF-BAC3-4918-862A-6FD90988C483}"/>
              </a:ext>
            </a:extLst>
          </p:cNvPr>
          <p:cNvSpPr txBox="1"/>
          <p:nvPr/>
        </p:nvSpPr>
        <p:spPr>
          <a:xfrm>
            <a:off x="1962844" y="1228264"/>
            <a:ext cx="83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Case1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514C89DF-BAC3-4918-862A-6FD90988C483}"/>
              </a:ext>
            </a:extLst>
          </p:cNvPr>
          <p:cNvSpPr txBox="1"/>
          <p:nvPr/>
        </p:nvSpPr>
        <p:spPr>
          <a:xfrm>
            <a:off x="1962844" y="1401760"/>
            <a:ext cx="83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Case2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514C89DF-BAC3-4918-862A-6FD90988C483}"/>
              </a:ext>
            </a:extLst>
          </p:cNvPr>
          <p:cNvSpPr txBox="1"/>
          <p:nvPr/>
        </p:nvSpPr>
        <p:spPr>
          <a:xfrm>
            <a:off x="1964596" y="1572847"/>
            <a:ext cx="83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Case3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514C89DF-BAC3-4918-862A-6FD90988C483}"/>
              </a:ext>
            </a:extLst>
          </p:cNvPr>
          <p:cNvSpPr txBox="1"/>
          <p:nvPr/>
        </p:nvSpPr>
        <p:spPr>
          <a:xfrm>
            <a:off x="6130399" y="3149106"/>
            <a:ext cx="83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Case1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514C89DF-BAC3-4918-862A-6FD90988C483}"/>
              </a:ext>
            </a:extLst>
          </p:cNvPr>
          <p:cNvSpPr txBox="1"/>
          <p:nvPr/>
        </p:nvSpPr>
        <p:spPr>
          <a:xfrm>
            <a:off x="3868527" y="3142652"/>
            <a:ext cx="83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Case3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514C89DF-BAC3-4918-862A-6FD90988C483}"/>
              </a:ext>
            </a:extLst>
          </p:cNvPr>
          <p:cNvSpPr txBox="1"/>
          <p:nvPr/>
        </p:nvSpPr>
        <p:spPr>
          <a:xfrm>
            <a:off x="8412290" y="3141072"/>
            <a:ext cx="83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Case2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4A0D563D-4B86-430D-B794-B3E91C8406CD}"/>
              </a:ext>
            </a:extLst>
          </p:cNvPr>
          <p:cNvCxnSpPr>
            <a:cxnSpLocks/>
          </p:cNvCxnSpPr>
          <p:nvPr/>
        </p:nvCxnSpPr>
        <p:spPr>
          <a:xfrm flipH="1">
            <a:off x="6992493" y="2989106"/>
            <a:ext cx="5376" cy="43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4A0D563D-4B86-430D-B794-B3E91C8406CD}"/>
              </a:ext>
            </a:extLst>
          </p:cNvPr>
          <p:cNvCxnSpPr>
            <a:cxnSpLocks/>
          </p:cNvCxnSpPr>
          <p:nvPr/>
        </p:nvCxnSpPr>
        <p:spPr>
          <a:xfrm flipH="1">
            <a:off x="9254955" y="2987841"/>
            <a:ext cx="5376" cy="43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7F79355A-46C1-48CD-9D3F-E28DC8D76E59}"/>
              </a:ext>
            </a:extLst>
          </p:cNvPr>
          <p:cNvCxnSpPr>
            <a:cxnSpLocks/>
          </p:cNvCxnSpPr>
          <p:nvPr/>
        </p:nvCxnSpPr>
        <p:spPr>
          <a:xfrm>
            <a:off x="6995181" y="3855564"/>
            <a:ext cx="1" cy="72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7F79355A-46C1-48CD-9D3F-E28DC8D76E59}"/>
              </a:ext>
            </a:extLst>
          </p:cNvPr>
          <p:cNvCxnSpPr>
            <a:cxnSpLocks/>
          </p:cNvCxnSpPr>
          <p:nvPr/>
        </p:nvCxnSpPr>
        <p:spPr>
          <a:xfrm>
            <a:off x="9247471" y="3863451"/>
            <a:ext cx="1" cy="72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272" y="1218349"/>
            <a:ext cx="2002852" cy="12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FD29831-E3A6-421B-9219-1D948CA5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395535"/>
            <a:ext cx="3733800" cy="619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4D70D0-7A0B-498E-9DC6-2FDAADCFC899}"/>
              </a:ext>
            </a:extLst>
          </p:cNvPr>
          <p:cNvSpPr txBox="1"/>
          <p:nvPr/>
        </p:nvSpPr>
        <p:spPr>
          <a:xfrm>
            <a:off x="382314" y="2174285"/>
            <a:ext cx="71994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문장을 입력하고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트위터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분석기를 사용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형용사 뽑기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-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명사인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삼겹살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형용사인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맛있네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뽑는다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삼겹살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food_list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저장되어 있으므로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food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삼겹살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채우기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 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맛있네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food_list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존재하지 않기 때문에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형용사를 뽑아도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food_list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채워지지 않음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CE5B639-2551-4EE4-80F7-4A0164EE0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244" y="1391258"/>
            <a:ext cx="4384968" cy="6720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B8F059B-9DA2-4F22-9AC2-213D47E1D035}"/>
              </a:ext>
            </a:extLst>
          </p:cNvPr>
          <p:cNvSpPr txBox="1"/>
          <p:nvPr/>
        </p:nvSpPr>
        <p:spPr>
          <a:xfrm>
            <a:off x="6230799" y="2169633"/>
            <a:ext cx="596120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문장을 입력하고 </a:t>
            </a:r>
            <a:r>
              <a:rPr lang="ko-KR" altLang="en-US" sz="16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코모란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분석기를 사용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형용사 뽑기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삼겹살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맛있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뽑는다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맛있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taste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저장되어 있는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맛있다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포함됨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taste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맛있다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채우기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6EF80A-9E27-441C-B7A8-EBB1489C9467}"/>
              </a:ext>
            </a:extLst>
          </p:cNvPr>
          <p:cNvSpPr txBox="1"/>
          <p:nvPr/>
        </p:nvSpPr>
        <p:spPr>
          <a:xfrm>
            <a:off x="6724614" y="5881014"/>
            <a:ext cx="366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E09921D0-B311-4387-9654-4590C0F1DC17}"/>
              </a:ext>
            </a:extLst>
          </p:cNvPr>
          <p:cNvCxnSpPr>
            <a:cxnSpLocks/>
          </p:cNvCxnSpPr>
          <p:nvPr/>
        </p:nvCxnSpPr>
        <p:spPr>
          <a:xfrm>
            <a:off x="843600" y="1200164"/>
            <a:ext cx="103050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8082" y="40253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ko-KR" altLang="en-US" sz="36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5167" y="373613"/>
            <a:ext cx="577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endParaRPr lang="ko-KR" altLang="en-US" sz="40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998C1DA-5617-45A5-A8D9-6A59FD23FF20}"/>
              </a:ext>
            </a:extLst>
          </p:cNvPr>
          <p:cNvSpPr txBox="1"/>
          <p:nvPr/>
        </p:nvSpPr>
        <p:spPr>
          <a:xfrm>
            <a:off x="2517626" y="454976"/>
            <a:ext cx="3746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28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음식과 맛으로 분류 </a:t>
            </a:r>
            <a:r>
              <a:rPr lang="en-US" altLang="ko-KR" sz="28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화살표: 오른쪽 15">
            <a:extLst>
              <a:ext uri="{FF2B5EF4-FFF2-40B4-BE49-F238E27FC236}">
                <a16:creationId xmlns:a16="http://schemas.microsoft.com/office/drawing/2014/main" xmlns="" id="{1FBB9011-E0A8-4678-9733-883456FB989E}"/>
              </a:ext>
            </a:extLst>
          </p:cNvPr>
          <p:cNvSpPr/>
          <p:nvPr/>
        </p:nvSpPr>
        <p:spPr>
          <a:xfrm>
            <a:off x="457201" y="5920476"/>
            <a:ext cx="304363" cy="2737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36EF80A-9E27-441C-B7A8-EBB1489C9467}"/>
              </a:ext>
            </a:extLst>
          </p:cNvPr>
          <p:cNvSpPr txBox="1"/>
          <p:nvPr/>
        </p:nvSpPr>
        <p:spPr>
          <a:xfrm>
            <a:off x="761564" y="5881015"/>
            <a:ext cx="574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음식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트위터로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&lt;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맛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코모란을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사용해 형태소 분석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669" y="5862924"/>
            <a:ext cx="3339946" cy="82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3786E6-7C93-4E7D-81AF-B0551780101C}"/>
              </a:ext>
            </a:extLst>
          </p:cNvPr>
          <p:cNvSpPr txBox="1"/>
          <p:nvPr/>
        </p:nvSpPr>
        <p:spPr>
          <a:xfrm>
            <a:off x="735167" y="2243222"/>
            <a:ext cx="1092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한글 자모 분해 패키지인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hgtk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문장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단어를 자모단위로 쪼개고 특수문자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44F3E54-DCCC-4549-95C8-173C7BDF5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41" y="2686045"/>
            <a:ext cx="1454125" cy="6487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AA6BD8F-6D2E-4E17-8C3B-0EFD1E315D7B}"/>
              </a:ext>
            </a:extLst>
          </p:cNvPr>
          <p:cNvSpPr txBox="1"/>
          <p:nvPr/>
        </p:nvSpPr>
        <p:spPr>
          <a:xfrm>
            <a:off x="735167" y="3439077"/>
            <a:ext cx="1092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자음 개수를 세고 그 수를 제곱하여 더한 후 루트를 취함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vector(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숫자형태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바꿈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F02AAA5-73E5-4741-BA91-62F8AA052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41" y="3968999"/>
            <a:ext cx="3511525" cy="1521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E5E2B6C-E76B-4FC4-B9F0-680F956B1A2D}"/>
              </a:ext>
            </a:extLst>
          </p:cNvPr>
          <p:cNvSpPr txBox="1"/>
          <p:nvPr/>
        </p:nvSpPr>
        <p:spPr>
          <a:xfrm>
            <a:off x="735167" y="5632677"/>
            <a:ext cx="10705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단어 사이의 코사인 유사도를 사용하여 유사도를 계산하여 가장 유사도가 높은 단어를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뽑아내기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823CD01-5B52-4656-BF96-C917DB8FE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932" y="6096371"/>
            <a:ext cx="2723249" cy="506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36A403F3-E54A-45B1-834D-79F398B89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1263" y="6086053"/>
            <a:ext cx="1303192" cy="661321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18733F0E-F6EB-476A-91CD-3D42BDF0A091}"/>
              </a:ext>
            </a:extLst>
          </p:cNvPr>
          <p:cNvCxnSpPr>
            <a:cxnSpLocks/>
          </p:cNvCxnSpPr>
          <p:nvPr/>
        </p:nvCxnSpPr>
        <p:spPr>
          <a:xfrm>
            <a:off x="847641" y="1182579"/>
            <a:ext cx="103050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8082" y="40253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ko-KR" altLang="en-US" sz="36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5167" y="373613"/>
            <a:ext cx="577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endParaRPr lang="ko-KR" altLang="en-US" sz="40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998C1DA-5617-45A5-A8D9-6A59FD23FF20}"/>
              </a:ext>
            </a:extLst>
          </p:cNvPr>
          <p:cNvSpPr txBox="1"/>
          <p:nvPr/>
        </p:nvSpPr>
        <p:spPr>
          <a:xfrm>
            <a:off x="2517626" y="454976"/>
            <a:ext cx="3746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28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음식과 맛으로 분류 </a:t>
            </a:r>
            <a:r>
              <a:rPr lang="en-US" altLang="ko-KR" sz="28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화살표: 오른쪽 15">
            <a:extLst>
              <a:ext uri="{FF2B5EF4-FFF2-40B4-BE49-F238E27FC236}">
                <a16:creationId xmlns="" xmlns:a16="http://schemas.microsoft.com/office/drawing/2014/main" id="{1FBB9011-E0A8-4678-9733-883456FB989E}"/>
              </a:ext>
            </a:extLst>
          </p:cNvPr>
          <p:cNvSpPr/>
          <p:nvPr/>
        </p:nvSpPr>
        <p:spPr>
          <a:xfrm>
            <a:off x="6545754" y="3471503"/>
            <a:ext cx="304363" cy="2737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998C1DA-5617-45A5-A8D9-6A59FD23FF20}"/>
              </a:ext>
            </a:extLst>
          </p:cNvPr>
          <p:cNvSpPr txBox="1"/>
          <p:nvPr/>
        </p:nvSpPr>
        <p:spPr>
          <a:xfrm>
            <a:off x="735167" y="1373948"/>
            <a:ext cx="1022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r>
              <a:rPr lang="en-US" altLang="ko-KR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문제 </a:t>
            </a:r>
            <a:r>
              <a:rPr lang="en-US" altLang="ko-KR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노인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en-US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부정확한 발음</a:t>
            </a:r>
            <a:r>
              <a:rPr lang="ko-KR" altLang="en-US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인해 </a:t>
            </a:r>
            <a:r>
              <a:rPr lang="en-US" altLang="ko-KR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단어와 일치하지 않는다고 판단되는 경우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998C1DA-5617-45A5-A8D9-6A59FD23FF20}"/>
              </a:ext>
            </a:extLst>
          </p:cNvPr>
          <p:cNvSpPr txBox="1"/>
          <p:nvPr/>
        </p:nvSpPr>
        <p:spPr>
          <a:xfrm>
            <a:off x="2398518" y="1744077"/>
            <a:ext cx="3214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ex) ‘</a:t>
            </a: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삼겹살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’</a:t>
            </a: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‘</a:t>
            </a:r>
            <a:r>
              <a:rPr lang="ko-KR" altLang="en-US" sz="14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삼급살</a:t>
            </a:r>
            <a:r>
              <a:rPr lang="en-US" altLang="ko-KR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’ </a:t>
            </a: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인식한 경우 </a:t>
            </a:r>
            <a:endParaRPr lang="en-US" altLang="ko-KR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6" name="화살표: 오른쪽 15">
            <a:extLst>
              <a:ext uri="{FF2B5EF4-FFF2-40B4-BE49-F238E27FC236}">
                <a16:creationId xmlns="" xmlns:a16="http://schemas.microsoft.com/office/drawing/2014/main" id="{1FBB9011-E0A8-4678-9733-883456FB989E}"/>
              </a:ext>
            </a:extLst>
          </p:cNvPr>
          <p:cNvSpPr/>
          <p:nvPr/>
        </p:nvSpPr>
        <p:spPr>
          <a:xfrm>
            <a:off x="4206984" y="6217452"/>
            <a:ext cx="304363" cy="2737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2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F9739E9-8775-430E-B700-BC79B379E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29" y="1722273"/>
            <a:ext cx="3076575" cy="847725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F90D2021-68AE-4619-888E-DC4F3571BACE}"/>
              </a:ext>
            </a:extLst>
          </p:cNvPr>
          <p:cNvCxnSpPr>
            <a:cxnSpLocks/>
          </p:cNvCxnSpPr>
          <p:nvPr/>
        </p:nvCxnSpPr>
        <p:spPr>
          <a:xfrm>
            <a:off x="847641" y="1182579"/>
            <a:ext cx="103050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29" y="3212122"/>
            <a:ext cx="3076575" cy="12089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39" y="4958878"/>
            <a:ext cx="2966353" cy="175487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1510" y="3212122"/>
            <a:ext cx="1268653" cy="1111165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998C1DA-5617-45A5-A8D9-6A59FD23FF20}"/>
              </a:ext>
            </a:extLst>
          </p:cNvPr>
          <p:cNvSpPr txBox="1"/>
          <p:nvPr/>
        </p:nvSpPr>
        <p:spPr>
          <a:xfrm>
            <a:off x="8721145" y="2779377"/>
            <a:ext cx="327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 smtClean="0">
                <a:solidFill>
                  <a:srgbClr val="00002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  </a:t>
            </a:r>
            <a:r>
              <a:rPr lang="ko-KR" altLang="en-US" sz="1600" spc="-150" dirty="0" err="1" smtClean="0">
                <a:solidFill>
                  <a:srgbClr val="00002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유사도를</a:t>
            </a:r>
            <a:r>
              <a:rPr lang="ko-KR" altLang="en-US" sz="1600" spc="-150" dirty="0" smtClean="0">
                <a:solidFill>
                  <a:srgbClr val="00002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이용해 음성인식 오류 개선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998C1DA-5617-45A5-A8D9-6A59FD23FF20}"/>
              </a:ext>
            </a:extLst>
          </p:cNvPr>
          <p:cNvSpPr txBox="1"/>
          <p:nvPr/>
        </p:nvSpPr>
        <p:spPr>
          <a:xfrm>
            <a:off x="3097842" y="2771871"/>
            <a:ext cx="2286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 smtClean="0">
                <a:solidFill>
                  <a:srgbClr val="00002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  DB</a:t>
            </a:r>
            <a:r>
              <a:rPr lang="ko-KR" altLang="en-US" sz="1600" spc="-150" dirty="0" smtClean="0">
                <a:solidFill>
                  <a:srgbClr val="00002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와의 </a:t>
            </a:r>
            <a:r>
              <a:rPr lang="en-US" altLang="ko-KR" sz="1600" spc="-150" dirty="0" smtClean="0">
                <a:solidFill>
                  <a:srgbClr val="00002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Matching </a:t>
            </a:r>
            <a:r>
              <a:rPr lang="ko-KR" altLang="en-US" sz="1600" spc="-150" dirty="0" smtClean="0">
                <a:solidFill>
                  <a:srgbClr val="00002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</a:t>
            </a:r>
            <a:r>
              <a:rPr lang="ko-KR" altLang="en-US" sz="1600" spc="-150" dirty="0" smtClean="0">
                <a:solidFill>
                  <a:srgbClr val="00002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이용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998C1DA-5617-45A5-A8D9-6A59FD23FF20}"/>
              </a:ext>
            </a:extLst>
          </p:cNvPr>
          <p:cNvSpPr txBox="1"/>
          <p:nvPr/>
        </p:nvSpPr>
        <p:spPr>
          <a:xfrm>
            <a:off x="2517626" y="454976"/>
            <a:ext cx="1994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28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예제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998C1DA-5617-45A5-A8D9-6A59FD23FF20}"/>
              </a:ext>
            </a:extLst>
          </p:cNvPr>
          <p:cNvSpPr txBox="1"/>
          <p:nvPr/>
        </p:nvSpPr>
        <p:spPr>
          <a:xfrm>
            <a:off x="703908" y="1272440"/>
            <a:ext cx="365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 식사 </a:t>
            </a:r>
            <a:r>
              <a:rPr lang="en-US" altLang="ko-KR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Intent </a:t>
            </a:r>
            <a:r>
              <a:rPr lang="ko-KR" altLang="en-US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가진 질문으로 시작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998C1DA-5617-45A5-A8D9-6A59FD23FF20}"/>
              </a:ext>
            </a:extLst>
          </p:cNvPr>
          <p:cNvSpPr txBox="1"/>
          <p:nvPr/>
        </p:nvSpPr>
        <p:spPr>
          <a:xfrm>
            <a:off x="703908" y="2763988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맑은 고딕" panose="020B0503020000020004" pitchFamily="50" charset="-127"/>
              </a:rPr>
              <a:t>②  음식과 맛으로 분류 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</a:rPr>
              <a:t>1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998C1DA-5617-45A5-A8D9-6A59FD23FF20}"/>
              </a:ext>
            </a:extLst>
          </p:cNvPr>
          <p:cNvSpPr txBox="1"/>
          <p:nvPr/>
        </p:nvSpPr>
        <p:spPr>
          <a:xfrm>
            <a:off x="2479903" y="3525391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Food : None , Taste : 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맛있다</a:t>
            </a:r>
            <a:endParaRPr lang="en-US" altLang="ko-KR" sz="1400" b="1" dirty="0">
              <a:solidFill>
                <a:schemeClr val="accent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998C1DA-5617-45A5-A8D9-6A59FD23FF20}"/>
              </a:ext>
            </a:extLst>
          </p:cNvPr>
          <p:cNvSpPr txBox="1"/>
          <p:nvPr/>
        </p:nvSpPr>
        <p:spPr>
          <a:xfrm>
            <a:off x="703908" y="4549677"/>
            <a:ext cx="523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 </a:t>
            </a:r>
            <a:r>
              <a:rPr lang="en-US" altLang="ko-KR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Entity </a:t>
            </a:r>
            <a:r>
              <a:rPr lang="ko-KR" altLang="en-US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모두 채워졌으므로 다른 음식에 대한 질문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998C1DA-5617-45A5-A8D9-6A59FD23FF20}"/>
              </a:ext>
            </a:extLst>
          </p:cNvPr>
          <p:cNvSpPr txBox="1"/>
          <p:nvPr/>
        </p:nvSpPr>
        <p:spPr>
          <a:xfrm>
            <a:off x="2375708" y="5932427"/>
            <a:ext cx="2505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Food : 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삼겹살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, Taste : 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맛있다</a:t>
            </a:r>
            <a:endParaRPr lang="en-US" altLang="ko-KR" sz="1400" b="1" dirty="0">
              <a:solidFill>
                <a:schemeClr val="accent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998C1DA-5617-45A5-A8D9-6A59FD23FF20}"/>
              </a:ext>
            </a:extLst>
          </p:cNvPr>
          <p:cNvSpPr txBox="1"/>
          <p:nvPr/>
        </p:nvSpPr>
        <p:spPr>
          <a:xfrm>
            <a:off x="5978639" y="2763988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- 1</a:t>
            </a:r>
            <a:r>
              <a:rPr lang="ko-KR" altLang="en-US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  </a:t>
            </a:r>
            <a:r>
              <a:rPr lang="ko-KR" altLang="en-US" spc="-150" dirty="0">
                <a:solidFill>
                  <a:srgbClr val="00002F"/>
                </a:solidFill>
                <a:latin typeface="맑은 고딕" panose="020B0503020000020004" pitchFamily="50" charset="-127"/>
              </a:rPr>
              <a:t>음식과 맛으로 분류 </a:t>
            </a:r>
            <a:r>
              <a:rPr lang="en-US" altLang="ko-KR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2 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998C1DA-5617-45A5-A8D9-6A59FD23FF20}"/>
              </a:ext>
            </a:extLst>
          </p:cNvPr>
          <p:cNvSpPr txBox="1"/>
          <p:nvPr/>
        </p:nvSpPr>
        <p:spPr>
          <a:xfrm>
            <a:off x="7982891" y="3528098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Food : 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우엉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, Taste : 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맛있다</a:t>
            </a:r>
            <a:endParaRPr lang="en-US" altLang="ko-KR" sz="1400" b="1" dirty="0">
              <a:solidFill>
                <a:schemeClr val="accent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50925" y="3665483"/>
            <a:ext cx="262255" cy="12612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650925" y="3823113"/>
            <a:ext cx="262255" cy="12612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428082" y="40253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ko-KR" altLang="en-US" sz="36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5167" y="373613"/>
            <a:ext cx="577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endParaRPr lang="ko-KR" altLang="en-US" sz="40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82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3385</TotalTime>
  <Words>942</Words>
  <Application>Microsoft Office PowerPoint</Application>
  <PresentationFormat>와이드스크린</PresentationFormat>
  <Paragraphs>223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맑은 고딕</vt:lpstr>
      <vt:lpstr>맑은 고딕 Semilight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meeree</cp:lastModifiedBy>
  <cp:revision>63</cp:revision>
  <dcterms:created xsi:type="dcterms:W3CDTF">2017-05-29T09:12:16Z</dcterms:created>
  <dcterms:modified xsi:type="dcterms:W3CDTF">2018-07-30T08:12:10Z</dcterms:modified>
</cp:coreProperties>
</file>