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B915E-06A9-4128-B424-949771D2611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52342-4620-4F80-8090-7580C42E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6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52342-4620-4F80-8090-7580C42EBA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4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C856-4744-4640-A439-DC30CAC1EB26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58D6-8FC4-4D6B-9635-C24E0A282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C856-4744-4640-A439-DC30CAC1EB26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58D6-8FC4-4D6B-9635-C24E0A282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7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C856-4744-4640-A439-DC30CAC1EB26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58D6-8FC4-4D6B-9635-C24E0A282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C856-4744-4640-A439-DC30CAC1EB26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58D6-8FC4-4D6B-9635-C24E0A282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C856-4744-4640-A439-DC30CAC1EB26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58D6-8FC4-4D6B-9635-C24E0A282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C856-4744-4640-A439-DC30CAC1EB26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58D6-8FC4-4D6B-9635-C24E0A282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C856-4744-4640-A439-DC30CAC1EB26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58D6-8FC4-4D6B-9635-C24E0A282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2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C856-4744-4640-A439-DC30CAC1EB26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58D6-8FC4-4D6B-9635-C24E0A282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4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C856-4744-4640-A439-DC30CAC1EB26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58D6-8FC4-4D6B-9635-C24E0A282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2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C856-4744-4640-A439-DC30CAC1EB26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58D6-8FC4-4D6B-9635-C24E0A282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C856-4744-4640-A439-DC30CAC1EB26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58D6-8FC4-4D6B-9635-C24E0A282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4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FC856-4744-4640-A439-DC30CAC1EB26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258D6-8FC4-4D6B-9635-C24E0A282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6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Active ChatBot-2</a:t>
            </a:r>
            <a:r>
              <a:rPr lang="ko-KR" altLang="en-US" dirty="0" smtClean="0"/>
              <a:t>주차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건국대학교 전민규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71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우울증 탐지</a:t>
            </a:r>
            <a:r>
              <a:rPr lang="en-US" altLang="ko-KR" sz="3200" b="1" dirty="0" smtClean="0">
                <a:latin typeface="+mn-ea"/>
                <a:ea typeface="+mn-ea"/>
              </a:rPr>
              <a:t>- case 2. </a:t>
            </a:r>
            <a:r>
              <a:rPr lang="ko-KR" altLang="en-US" sz="3200" b="1" dirty="0" smtClean="0">
                <a:latin typeface="+mn-ea"/>
                <a:ea typeface="+mn-ea"/>
              </a:rPr>
              <a:t>간접적</a:t>
            </a:r>
            <a:r>
              <a:rPr lang="en-US" altLang="ko-KR" sz="3200" b="1" dirty="0" smtClean="0">
                <a:latin typeface="+mn-ea"/>
                <a:ea typeface="+mn-ea"/>
              </a:rPr>
              <a:t>(1)</a:t>
            </a:r>
            <a:endParaRPr 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우울증에 관련된 말만 </a:t>
            </a:r>
            <a:r>
              <a:rPr lang="ko-KR" altLang="en-US" dirty="0" err="1" smtClean="0"/>
              <a:t>하는건</a:t>
            </a:r>
            <a:r>
              <a:rPr lang="ko-KR" altLang="en-US" dirty="0" smtClean="0"/>
              <a:t> 오히려 우울증을 부가 </a:t>
            </a:r>
            <a:r>
              <a:rPr lang="ko-KR" altLang="en-US" dirty="0" err="1" smtClean="0"/>
              <a:t>시킬수도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일상 말뭉치도 많이 필요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일상적인 말을 걸어 그에 대한 대답과 우울증 진단 말뭉치와의 유사도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계산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dirty="0" smtClean="0"/>
              <a:t>(</a:t>
            </a:r>
            <a:r>
              <a:rPr lang="ko-KR" altLang="en-US" dirty="0" smtClean="0"/>
              <a:t>학창시절 이야기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첫사랑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정치 등 여러 카테고리의 말뭉치에서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꺼내어 질문</a:t>
            </a:r>
            <a:r>
              <a:rPr lang="en-US" altLang="ko-KR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ko-KR" altLang="en-US" dirty="0" smtClean="0"/>
              <a:t>유사도가 높은 것</a:t>
            </a:r>
            <a:r>
              <a:rPr lang="en-US" altLang="ko-KR" dirty="0" smtClean="0"/>
              <a:t>(0.7</a:t>
            </a:r>
            <a:r>
              <a:rPr lang="ko-KR" altLang="en-US" dirty="0" smtClean="0"/>
              <a:t>정도보다 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뽑아내어 우울증 스코어를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유사도가 </a:t>
            </a:r>
            <a:r>
              <a:rPr lang="en-US" altLang="ko-KR" dirty="0" smtClean="0"/>
              <a:t>0~1</a:t>
            </a:r>
            <a:r>
              <a:rPr lang="ko-KR" altLang="en-US" dirty="0" smtClean="0"/>
              <a:t>로 나오므로 </a:t>
            </a:r>
            <a:r>
              <a:rPr lang="ko-KR" altLang="en-US" dirty="0" err="1" smtClean="0"/>
              <a:t>유사도에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을 곱하고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를 붙여서 </a:t>
            </a:r>
            <a:r>
              <a:rPr lang="en-US" altLang="ko-KR" dirty="0" smtClean="0"/>
              <a:t>score DB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저장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우울증 탐지 </a:t>
            </a:r>
            <a:r>
              <a:rPr lang="en-US" altLang="ko-KR" sz="3200" b="1" dirty="0" smtClean="0">
                <a:latin typeface="+mn-ea"/>
                <a:ea typeface="+mn-ea"/>
              </a:rPr>
              <a:t>– case3. </a:t>
            </a:r>
            <a:r>
              <a:rPr lang="ko-KR" altLang="en-US" sz="3200" b="1" dirty="0" smtClean="0">
                <a:latin typeface="+mn-ea"/>
                <a:ea typeface="+mn-ea"/>
              </a:rPr>
              <a:t>간접적</a:t>
            </a:r>
            <a:r>
              <a:rPr lang="en-US" altLang="ko-KR" sz="3200" b="1" dirty="0" smtClean="0">
                <a:latin typeface="+mn-ea"/>
                <a:ea typeface="+mn-ea"/>
              </a:rPr>
              <a:t>(2)</a:t>
            </a:r>
            <a:endParaRPr 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682271"/>
          </a:xfrm>
        </p:spPr>
        <p:txBody>
          <a:bodyPr/>
          <a:lstStyle/>
          <a:p>
            <a:r>
              <a:rPr lang="ko-KR" altLang="en-US" dirty="0" smtClean="0"/>
              <a:t>간접적</a:t>
            </a:r>
            <a:r>
              <a:rPr lang="en-US" altLang="ko-KR" dirty="0" smtClean="0"/>
              <a:t>(1)</a:t>
            </a:r>
            <a:r>
              <a:rPr lang="ko-KR" altLang="en-US" dirty="0" smtClean="0"/>
              <a:t>에 해당하지 않지만 부정적인 말을 자주할 수 있음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우울증 환자는 부정적 감정을 표현하는 단어를 많이 씀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dirty="0" smtClean="0"/>
              <a:t>&gt; </a:t>
            </a:r>
            <a:r>
              <a:rPr lang="ko-KR" altLang="en-US" dirty="0" smtClean="0"/>
              <a:t>감성분석을 하자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706"/>
          </a:xfrm>
        </p:spPr>
        <p:txBody>
          <a:bodyPr/>
          <a:lstStyle/>
          <a:p>
            <a:r>
              <a:rPr lang="ko-KR" altLang="en-US" dirty="0" smtClean="0"/>
              <a:t>감성분석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07832"/>
            <a:ext cx="10515600" cy="5069131"/>
          </a:xfrm>
        </p:spPr>
        <p:txBody>
          <a:bodyPr/>
          <a:lstStyle/>
          <a:p>
            <a:r>
              <a:rPr lang="en-US" dirty="0" smtClean="0"/>
              <a:t>CNN</a:t>
            </a:r>
            <a:r>
              <a:rPr lang="ko-KR" altLang="en-US" dirty="0" smtClean="0"/>
              <a:t>을 통해 입력으로 들어온 </a:t>
            </a:r>
            <a:r>
              <a:rPr lang="ko-KR" altLang="en-US" dirty="0" err="1" smtClean="0"/>
              <a:t>임베딩된</a:t>
            </a:r>
            <a:r>
              <a:rPr lang="ko-KR" altLang="en-US" dirty="0" smtClean="0"/>
              <a:t> 텍스트의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들을 뽑아내고 이를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에 넣어 대화 상황에서의 문맥이 반영되도록 함</a:t>
            </a:r>
            <a:endParaRPr lang="en-US" altLang="ko-KR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" y="2475400"/>
            <a:ext cx="10187354" cy="332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4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모델 선정 이유</a:t>
            </a:r>
            <a:endParaRPr lang="en-US" altLang="ko-KR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8170"/>
            <a:ext cx="10515600" cy="499879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LSTM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분류에 필요한 텍스트를 입력 받는 데 있어  전적으로 </a:t>
            </a:r>
            <a:r>
              <a:rPr lang="ko-KR" altLang="en-US" dirty="0" err="1" smtClean="0"/>
              <a:t>임베딩에</a:t>
            </a:r>
            <a:r>
              <a:rPr lang="ko-KR" altLang="en-US" dirty="0" smtClean="0"/>
              <a:t> 의존하므로 어휘적 특징들을 충분히 포착하기 어려움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임베딩</a:t>
            </a:r>
            <a:r>
              <a:rPr lang="ko-KR" altLang="en-US" dirty="0" smtClean="0"/>
              <a:t> 모델에서 충분하나 양의 말뭉치와 효과적인 학습이 이루어지지 못하면 성능이 매우 떨어짐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CNN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r>
              <a:rPr lang="ko-KR" altLang="en-US" dirty="0" smtClean="0"/>
              <a:t>한 번에 한 발화의 텍스트 만을 입력으로 받기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대화 상황에서 현재 발화를 분류하는데 활용될 수 있는 이전 발화들의 정보를 반영하기 어려움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합쳐보자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85894"/>
            <a:ext cx="10515600" cy="5791069"/>
          </a:xfrm>
        </p:spPr>
        <p:txBody>
          <a:bodyPr/>
          <a:lstStyle/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smtClean="0"/>
              <a:t>데이터 부족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보통 발화에서는 감성 사전에서 나타나는 구체적인 어휘들을 사용해 자신의 감정을 표현할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간접적이고 상황적인 표현을 통해 감정을 나타내는 경우도 많다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해결</a:t>
            </a:r>
            <a:endParaRPr lang="en-US" altLang="ko-KR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ko-KR" altLang="en-US" dirty="0" smtClean="0"/>
              <a:t>대량의 원시 말뭉치들을 사용하여 이미 학습된 </a:t>
            </a:r>
            <a:r>
              <a:rPr lang="en-US" altLang="ko-KR" dirty="0" smtClean="0"/>
              <a:t>word embedding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(word2vec)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를 뽑아 새로운 데이터로 추가적 학습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r>
              <a:rPr lang="ko-KR" altLang="en-US" dirty="0" smtClean="0"/>
              <a:t>활용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5476875" cy="346673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35" y="1690688"/>
            <a:ext cx="4436404" cy="34667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377343"/>
            <a:ext cx="9354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단어들의 앞뒤 말을 고려하여 벡터로 변환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단어들 간의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계산할 수 있고 유사도가 높은 순의 단어들을 뽑을 수 있음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9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형태소로 나누는 이유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데이터가 충분하다면 어절 단위로도 분석이 가능하지만 데이터가 충분하지 않음</a:t>
            </a:r>
            <a:endParaRPr lang="en-US" altLang="ko-KR" dirty="0" smtClean="0"/>
          </a:p>
          <a:p>
            <a:r>
              <a:rPr lang="ko-KR" altLang="en-US" dirty="0" smtClean="0"/>
              <a:t>품사에 태그</a:t>
            </a:r>
            <a:r>
              <a:rPr lang="en-US" altLang="ko-KR" dirty="0" smtClean="0"/>
              <a:t>?</a:t>
            </a:r>
          </a:p>
          <a:p>
            <a:pPr>
              <a:buFontTx/>
              <a:buChar char="-"/>
            </a:pPr>
            <a:r>
              <a:rPr lang="ko-KR" altLang="en-US" dirty="0" smtClean="0"/>
              <a:t>선택의 문제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품사를 </a:t>
            </a:r>
            <a:r>
              <a:rPr lang="ko-KR" altLang="en-US" dirty="0" err="1" smtClean="0"/>
              <a:t>태깅해두면</a:t>
            </a:r>
            <a:r>
              <a:rPr lang="ko-KR" altLang="en-US" smtClean="0"/>
              <a:t> 동음이의어를 구분할 수 있다는 장점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28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94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01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8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60007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1. </a:t>
            </a:r>
            <a:r>
              <a:rPr lang="ko-KR" altLang="en-US" sz="3600" b="1" dirty="0" smtClean="0"/>
              <a:t>데이터</a:t>
            </a:r>
            <a:endParaRPr lang="en-US" sz="36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89000"/>
            <a:ext cx="3419475" cy="18288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36850"/>
            <a:ext cx="5172075" cy="2219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49" y="889000"/>
            <a:ext cx="3752850" cy="1847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0699" y="3201849"/>
            <a:ext cx="3592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</a:t>
            </a:r>
            <a:r>
              <a:rPr lang="en-US" altLang="ko-KR" dirty="0" smtClean="0"/>
              <a:t>1 : 16362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</a:t>
            </a:r>
            <a:r>
              <a:rPr lang="en-US" altLang="ko-KR" dirty="0" smtClean="0"/>
              <a:t>2 : 428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</a:t>
            </a:r>
            <a:r>
              <a:rPr lang="en-US" altLang="ko-KR" dirty="0"/>
              <a:t>3</a:t>
            </a:r>
            <a:r>
              <a:rPr lang="en-US" altLang="ko-KR" dirty="0" smtClean="0"/>
              <a:t> : 25328(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-&gt; 42118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2166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02" y="695325"/>
            <a:ext cx="5616221" cy="4351338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08" y="695325"/>
            <a:ext cx="4661754" cy="43513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5302" y="4971163"/>
            <a:ext cx="5616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우울증 상담 커뮤니티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506308" y="5109662"/>
            <a:ext cx="466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트위터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우울증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카테고리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11728" y="5386661"/>
            <a:ext cx="10656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우울증 상담 커뮤니티가 매우 적고 병원 등도 환자들의 개인정보 등으로 인해 정보를 공개하지 않음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데이터 부족</a:t>
            </a:r>
            <a:r>
              <a:rPr lang="en-US" altLang="ko-KR" sz="1200" dirty="0" smtClean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트위터의</a:t>
            </a:r>
            <a:r>
              <a:rPr lang="ko-KR" altLang="en-US" sz="1200" dirty="0" smtClean="0"/>
              <a:t> 경우 데이터를 한정적으로 제공하고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크롤링</a:t>
            </a:r>
            <a:r>
              <a:rPr lang="ko-KR" altLang="en-US" sz="1200" dirty="0" smtClean="0"/>
              <a:t> 결과 중복된 문장들이 뽑아짐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072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7" y="310295"/>
            <a:ext cx="4948325" cy="26439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677" y="3217985"/>
            <a:ext cx="5087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저번주에</a:t>
            </a:r>
            <a:r>
              <a:rPr lang="ko-KR" altLang="en-US" dirty="0" smtClean="0"/>
              <a:t> 만들어놓은 모델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국립 </a:t>
            </a:r>
            <a:r>
              <a:rPr lang="ko-KR" altLang="en-US" dirty="0" err="1" smtClean="0"/>
              <a:t>국어원에서</a:t>
            </a:r>
            <a:r>
              <a:rPr lang="ko-KR" altLang="en-US" dirty="0" smtClean="0"/>
              <a:t> 단어를 검색하면 자동으로 데이터를 뽑아올 수 있는 모델</a:t>
            </a:r>
            <a:endParaRPr lang="en-US" altLang="ko-KR" dirty="0" smtClean="0"/>
          </a:p>
          <a:p>
            <a:r>
              <a:rPr lang="en-US" dirty="0" smtClean="0"/>
              <a:t>-&gt; </a:t>
            </a:r>
            <a:r>
              <a:rPr lang="ko-KR" altLang="en-US" dirty="0" smtClean="0"/>
              <a:t>우울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슬픈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외로운 등 우울증과 관련된 말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문장 뽑기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325316"/>
            <a:ext cx="56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9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형태소 분석</a:t>
            </a:r>
            <a:endParaRPr lang="en-US" sz="32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6302"/>
            <a:ext cx="2221819" cy="4351338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24" y="1966302"/>
            <a:ext cx="3972830" cy="4351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56477" y="1966302"/>
            <a:ext cx="4672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이미 학습되어 있는 패키지 활용하여 형태소 분석 시행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조사 등에 비해</a:t>
            </a:r>
            <a:r>
              <a:rPr lang="en-US" altLang="ko-KR" dirty="0"/>
              <a:t> </a:t>
            </a:r>
            <a:r>
              <a:rPr lang="ko-KR" altLang="en-US" dirty="0" smtClean="0"/>
              <a:t>명사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형용사가 감정을 표현하는데 더 적절할 것이라 판단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9" y="545122"/>
            <a:ext cx="5882207" cy="52753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01468" y="545122"/>
            <a:ext cx="5259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우울증 진단을 위한 질문 </a:t>
            </a:r>
            <a:r>
              <a:rPr lang="en-US" altLang="ko-KR" dirty="0" smtClean="0"/>
              <a:t>120</a:t>
            </a:r>
            <a:r>
              <a:rPr lang="ko-KR" altLang="en-US" dirty="0" err="1" smtClean="0"/>
              <a:t>여개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그에 대한 간단한 해결방안 추천 </a:t>
            </a:r>
            <a:r>
              <a:rPr lang="en-US" altLang="ko-KR" dirty="0" smtClean="0"/>
              <a:t>20</a:t>
            </a:r>
            <a:r>
              <a:rPr lang="ko-KR" altLang="en-US" dirty="0" err="1" smtClean="0"/>
              <a:t>여개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가족이 환자를 돕는 법 </a:t>
            </a:r>
            <a:r>
              <a:rPr lang="ko-KR" altLang="en-US" dirty="0" err="1" smtClean="0"/>
              <a:t>몇가지를</a:t>
            </a:r>
            <a:r>
              <a:rPr lang="ko-KR" altLang="en-US" dirty="0" smtClean="0"/>
              <a:t> 우울증으로 판단되었을 경우 </a:t>
            </a:r>
            <a:r>
              <a:rPr lang="ko-KR" altLang="en-US" dirty="0" err="1" smtClean="0"/>
              <a:t>페이스북의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게시글이나</a:t>
            </a:r>
            <a:r>
              <a:rPr lang="ko-KR" altLang="en-US" dirty="0" smtClean="0"/>
              <a:t> 가족들에게 메시지를 보냄으로써 알림 가능</a:t>
            </a:r>
            <a:endParaRPr lang="en-US" altLang="ko-KR" dirty="0" smtClean="0"/>
          </a:p>
        </p:txBody>
      </p:sp>
      <p:pic>
        <p:nvPicPr>
          <p:cNvPr id="10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18" y="4610832"/>
            <a:ext cx="7486650" cy="1209675"/>
          </a:xfrm>
        </p:spPr>
      </p:pic>
    </p:spTree>
    <p:extLst>
      <p:ext uri="{BB962C8B-B14F-4D97-AF65-F5344CB8AC3E}">
        <p14:creationId xmlns:p14="http://schemas.microsoft.com/office/powerpoint/2010/main" val="28292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82711"/>
            <a:ext cx="10515600" cy="406662"/>
          </a:xfrm>
        </p:spPr>
        <p:txBody>
          <a:bodyPr>
            <a:noAutofit/>
          </a:bodyPr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우울증 탐지 </a:t>
            </a:r>
            <a:r>
              <a:rPr lang="en-US" altLang="ko-KR" sz="3200" b="1" dirty="0" smtClean="0">
                <a:latin typeface="+mn-ea"/>
                <a:ea typeface="+mn-ea"/>
              </a:rPr>
              <a:t>–</a:t>
            </a:r>
            <a:r>
              <a:rPr lang="ko-KR" altLang="en-US" sz="3200" b="1" dirty="0" smtClean="0">
                <a:latin typeface="+mn-ea"/>
                <a:ea typeface="+mn-ea"/>
              </a:rPr>
              <a:t> </a:t>
            </a:r>
            <a:r>
              <a:rPr lang="en-US" altLang="ko-KR" sz="3200" b="1" dirty="0" smtClean="0">
                <a:latin typeface="+mn-ea"/>
                <a:ea typeface="+mn-ea"/>
              </a:rPr>
              <a:t>case 1 .</a:t>
            </a:r>
            <a:r>
              <a:rPr lang="ko-KR" altLang="en-US" sz="3200" b="1" dirty="0" smtClean="0">
                <a:latin typeface="+mn-ea"/>
                <a:ea typeface="+mn-ea"/>
              </a:rPr>
              <a:t>직접적</a:t>
            </a:r>
            <a:endParaRPr lang="en-US" sz="3200" b="1" dirty="0">
              <a:latin typeface="+mn-ea"/>
              <a:ea typeface="+mn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214952"/>
            <a:ext cx="10515600" cy="529611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진단을 위한 질문과 그에 대한 긍정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부정 </a:t>
            </a:r>
            <a:r>
              <a:rPr lang="ko-KR" altLang="en-US" dirty="0" err="1" smtClean="0"/>
              <a:t>대화쌍</a:t>
            </a:r>
            <a:r>
              <a:rPr lang="ko-KR" altLang="en-US" dirty="0" smtClean="0"/>
              <a:t> 구축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랜덤한</a:t>
            </a:r>
            <a:r>
              <a:rPr lang="ko-KR" altLang="en-US" dirty="0" smtClean="0"/>
              <a:t> 시간으로 질문 말뭉치 중 하나를 말하도록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그 질문에 대한 대답의 긍정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부정을 판단하여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를 매김</a:t>
            </a:r>
            <a:endParaRPr lang="en-US" altLang="ko-KR" dirty="0" smtClean="0"/>
          </a:p>
          <a:p>
            <a:pPr marL="0" indent="0">
              <a:buNone/>
            </a:pPr>
            <a:r>
              <a:rPr lang="en-US" dirty="0" smtClean="0"/>
              <a:t>Ex) </a:t>
            </a:r>
            <a:r>
              <a:rPr lang="ko-KR" altLang="en-US" dirty="0" smtClean="0"/>
              <a:t>긍정 </a:t>
            </a:r>
            <a:r>
              <a:rPr lang="en-US" altLang="ko-KR" dirty="0" smtClean="0"/>
              <a:t>:  +5, </a:t>
            </a:r>
            <a:r>
              <a:rPr lang="ko-KR" altLang="en-US" dirty="0" smtClean="0"/>
              <a:t>부정 </a:t>
            </a:r>
            <a:r>
              <a:rPr lang="en-US" altLang="ko-KR" dirty="0" smtClean="0"/>
              <a:t>: -5, </a:t>
            </a:r>
            <a:r>
              <a:rPr lang="ko-KR" altLang="en-US" dirty="0" smtClean="0"/>
              <a:t>중립 </a:t>
            </a:r>
            <a:r>
              <a:rPr lang="en-US" altLang="ko-KR" dirty="0" smtClean="0"/>
              <a:t>: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39615"/>
            <a:ext cx="10515600" cy="573734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ko-KR" altLang="en-US" dirty="0"/>
              <a:t>주의사항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질문에 대한 답이 </a:t>
            </a:r>
            <a:r>
              <a:rPr lang="ko-KR" altLang="en-US" dirty="0" err="1"/>
              <a:t>긍정일때</a:t>
            </a:r>
            <a:r>
              <a:rPr lang="ko-KR" altLang="en-US" dirty="0"/>
              <a:t> 우울증으로 판별하는 경우도 있고 부정일 때 우울증으로 판별하는 경우도 존재함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Ex) </a:t>
            </a:r>
            <a:r>
              <a:rPr lang="ko-KR" altLang="en-US" dirty="0"/>
              <a:t>요즘 자주 피곤하신가요</a:t>
            </a:r>
            <a:r>
              <a:rPr lang="en-US" altLang="ko-KR" dirty="0"/>
              <a:t>? -&gt; yes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ko-KR" altLang="en-US" dirty="0"/>
              <a:t>생활에 만족하고 행복하신가요</a:t>
            </a:r>
            <a:r>
              <a:rPr lang="en-US" altLang="ko-KR" dirty="0"/>
              <a:t>? -&gt; no</a:t>
            </a: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ko-KR" altLang="en-US" dirty="0"/>
              <a:t>답이 </a:t>
            </a:r>
            <a:r>
              <a:rPr lang="en-US" altLang="ko-KR" dirty="0"/>
              <a:t>yes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우울증으로 판별하는 경우만으로 문장을 추리자</a:t>
            </a:r>
            <a:endParaRPr lang="en-US" altLang="ko-K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-&gt; 7</a:t>
            </a:r>
            <a:r>
              <a:rPr lang="ko-KR" altLang="en-US" dirty="0" smtClean="0"/>
              <a:t>문장을 제외하고 약 </a:t>
            </a:r>
            <a:r>
              <a:rPr lang="en-US" altLang="ko-KR" dirty="0" smtClean="0"/>
              <a:t>110</a:t>
            </a:r>
            <a:r>
              <a:rPr lang="ko-KR" altLang="en-US" dirty="0" smtClean="0"/>
              <a:t>문장만을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우울증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진단 말뭉치로 활용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3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03385"/>
            <a:ext cx="10515600" cy="547357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IBM Watson Conversation </a:t>
            </a:r>
            <a:r>
              <a:rPr lang="ko-KR" altLang="en-US" dirty="0" smtClean="0"/>
              <a:t>서비스는 대화 스크립트 내 슬롯 채우기 지원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질문에 대한 답변 </a:t>
            </a:r>
            <a:r>
              <a:rPr lang="ko-KR" altLang="en-US" dirty="0" err="1" smtClean="0"/>
              <a:t>대화쌍을</a:t>
            </a:r>
            <a:r>
              <a:rPr lang="ko-KR" altLang="en-US" dirty="0" smtClean="0"/>
              <a:t> 구성함으로써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대화를 이어지도록 할 수 있는 방안을 구현하며 생각해볼 예정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66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562</Words>
  <Application>Microsoft Office PowerPoint</Application>
  <PresentationFormat>와이드스크린</PresentationFormat>
  <Paragraphs>79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Office 테마</vt:lpstr>
      <vt:lpstr>Active ChatBot-2주차</vt:lpstr>
      <vt:lpstr>1. 데이터</vt:lpstr>
      <vt:lpstr>PowerPoint 프레젠테이션</vt:lpstr>
      <vt:lpstr>PowerPoint 프레젠테이션</vt:lpstr>
      <vt:lpstr>형태소 분석</vt:lpstr>
      <vt:lpstr>PowerPoint 프레젠테이션</vt:lpstr>
      <vt:lpstr>우울증 탐지 – case 1 .직접적</vt:lpstr>
      <vt:lpstr>PowerPoint 프레젠테이션</vt:lpstr>
      <vt:lpstr>PowerPoint 프레젠테이션</vt:lpstr>
      <vt:lpstr>우울증 탐지- case 2. 간접적(1)</vt:lpstr>
      <vt:lpstr>우울증 탐지 – case3. 간접적(2)</vt:lpstr>
      <vt:lpstr>감성분석</vt:lpstr>
      <vt:lpstr>모델 선정 이유</vt:lpstr>
      <vt:lpstr>PowerPoint 프레젠테이션</vt:lpstr>
      <vt:lpstr>Word2vec활용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ChatBot-2주차</dc:title>
  <dc:creator>imrc</dc:creator>
  <cp:lastModifiedBy>imrc</cp:lastModifiedBy>
  <cp:revision>31</cp:revision>
  <dcterms:created xsi:type="dcterms:W3CDTF">2018-07-10T04:22:04Z</dcterms:created>
  <dcterms:modified xsi:type="dcterms:W3CDTF">2018-07-13T07:00:49Z</dcterms:modified>
</cp:coreProperties>
</file>