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1" r:id="rId3"/>
    <p:sldId id="262" r:id="rId5"/>
    <p:sldId id="263" r:id="rId6"/>
    <p:sldId id="264" r:id="rId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72f9f47a6e_0_2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f9f47a6e_0_2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6bbffc1087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bbffc1087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8321ff2b2a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21ff2b2a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8321ff2b2a_6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21ff2b2a_6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hyperlink" Target="http://rlcard.org/" TargetMode="External"/><Relationship Id="rId1" Type="http://schemas.openxmlformats.org/officeDocument/2006/relationships/hyperlink" Target="https://github.com/ymkymkymkymx/Some-useless-codes"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84" name="Shape 84"/>
        <p:cNvGrpSpPr/>
        <p:nvPr/>
      </p:nvGrpSpPr>
      <p:grpSpPr>
        <a:xfrm>
          <a:off x="0" y="0"/>
          <a:ext cx="0" cy="0"/>
          <a:chOff x="0" y="0"/>
          <a:chExt cx="0" cy="0"/>
        </a:xfrm>
      </p:grpSpPr>
      <p:sp>
        <p:nvSpPr>
          <p:cNvPr id="85" name="Google Shape;85;p18"/>
          <p:cNvSpPr txBox="1"/>
          <p:nvPr/>
        </p:nvSpPr>
        <p:spPr>
          <a:xfrm>
            <a:off x="1331700" y="1152650"/>
            <a:ext cx="6480600" cy="132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800">
                <a:solidFill>
                  <a:srgbClr val="00FFFF"/>
                </a:solidFill>
              </a:rPr>
              <a:t>Backend Progress</a:t>
            </a:r>
            <a:endParaRPr sz="4800">
              <a:solidFill>
                <a:srgbClr val="00FFFF"/>
              </a:solidFill>
            </a:endParaRPr>
          </a:p>
          <a:p>
            <a:pPr marL="0" lvl="0" indent="0" algn="ctr" rtl="0">
              <a:spcBef>
                <a:spcPts val="0"/>
              </a:spcBef>
              <a:spcAft>
                <a:spcPts val="0"/>
              </a:spcAft>
              <a:buNone/>
            </a:pPr>
            <a:endParaRPr sz="4800">
              <a:solidFill>
                <a:srgbClr val="00FFFF"/>
              </a:solidFill>
            </a:endParaRPr>
          </a:p>
          <a:p>
            <a:pPr marL="0" lvl="0" indent="0" algn="ctr" rtl="0">
              <a:spcBef>
                <a:spcPts val="0"/>
              </a:spcBef>
              <a:spcAft>
                <a:spcPts val="0"/>
              </a:spcAft>
              <a:buNone/>
            </a:pPr>
            <a:r>
              <a:rPr lang="en-GB" sz="2400">
                <a:solidFill>
                  <a:srgbClr val="00FFFF"/>
                </a:solidFill>
              </a:rPr>
              <a:t>Tim Li | Minke Yu</a:t>
            </a:r>
            <a:endParaRPr sz="2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rPr>
              <a:t>Backend Progress</a:t>
            </a:r>
            <a:endParaRPr>
              <a:solidFill>
                <a:srgbClr val="00FFFF"/>
              </a:solidFill>
            </a:endParaRPr>
          </a:p>
        </p:txBody>
      </p:sp>
      <p:sp>
        <p:nvSpPr>
          <p:cNvPr id="91" name="Google Shape;91;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CFE2F3"/>
              </a:buClr>
              <a:buSzPts val="1800"/>
              <a:buChar char="●"/>
            </a:pPr>
            <a:r>
              <a:rPr lang="en-GB">
                <a:solidFill>
                  <a:srgbClr val="CFE2F3"/>
                </a:solidFill>
              </a:rPr>
              <a:t>Our goal for this semester is to build up some small games in foreign language for people to play and learn. e.g. card games with numbers ‘1,2,3,4...’ expressed in foreign language ‘一，二，三，四...’</a:t>
            </a:r>
            <a:endParaRPr>
              <a:solidFill>
                <a:srgbClr val="CFE2F3"/>
              </a:solidFill>
            </a:endParaRPr>
          </a:p>
          <a:p>
            <a:pPr marL="457200" lvl="0" indent="-342900" algn="l" rtl="0">
              <a:spcBef>
                <a:spcPts val="0"/>
              </a:spcBef>
              <a:spcAft>
                <a:spcPts val="0"/>
              </a:spcAft>
              <a:buClr>
                <a:srgbClr val="CFE2F3"/>
              </a:buClr>
              <a:buSzPts val="1800"/>
              <a:buChar char="●"/>
            </a:pPr>
            <a:r>
              <a:rPr lang="en-GB">
                <a:solidFill>
                  <a:srgbClr val="CFE2F3"/>
                </a:solidFill>
              </a:rPr>
              <a:t>We also implemented some agents for interactive games.</a:t>
            </a:r>
            <a:endParaRPr>
              <a:solidFill>
                <a:srgbClr val="CFE2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Mark Yu</a:t>
            </a:r>
            <a:endParaRPr lang="en-GB"/>
          </a:p>
        </p:txBody>
      </p:sp>
      <p:sp>
        <p:nvSpPr>
          <p:cNvPr id="97" name="Google Shape;97;p20"/>
          <p:cNvSpPr txBox="1"/>
          <p:nvPr>
            <p:ph type="body" idx="1"/>
          </p:nvPr>
        </p:nvSpPr>
        <p:spPr>
          <a:xfrm>
            <a:off x="311700" y="1152475"/>
            <a:ext cx="8520600" cy="3733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UNO game</a:t>
            </a:r>
            <a:endParaRPr lang="en-GB"/>
          </a:p>
          <a:p>
            <a:pPr marL="457200" lvl="0" indent="-342900" algn="l" rtl="0">
              <a:spcBef>
                <a:spcPts val="0"/>
              </a:spcBef>
              <a:spcAft>
                <a:spcPts val="0"/>
              </a:spcAft>
              <a:buSzPts val="1800"/>
              <a:buChar char="●"/>
            </a:pPr>
            <a:r>
              <a:rPr lang="en-GB"/>
              <a:t>UNO deep-q learning AI </a:t>
            </a:r>
            <a:endParaRPr lang="en-GB"/>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Resource: </a:t>
            </a:r>
            <a:endParaRPr lang="en-GB"/>
          </a:p>
          <a:p>
            <a:pPr marL="0" lvl="0" indent="0" algn="l" rtl="0">
              <a:spcBef>
                <a:spcPts val="1600"/>
              </a:spcBef>
              <a:spcAft>
                <a:spcPts val="1600"/>
              </a:spcAft>
              <a:buNone/>
            </a:pPr>
            <a:r>
              <a:rPr lang="en-GB"/>
              <a:t>Temporary repository: </a:t>
            </a:r>
            <a:r>
              <a:rPr lang="en-GB" u="sng">
                <a:solidFill>
                  <a:schemeClr val="hlink"/>
                </a:solidFill>
                <a:hlinkClick r:id="rId1"/>
              </a:rPr>
              <a:t>https://github.com/ymkymkymkymx/Some-useless-codes</a:t>
            </a:r>
            <a:endParaRPr lang="en-GB" u="sng">
              <a:solidFill>
                <a:schemeClr val="hlink"/>
              </a:solidFill>
              <a:hlinkClick r:id="rId1"/>
            </a:endParaRPr>
          </a:p>
        </p:txBody>
      </p:sp>
      <p:sp>
        <p:nvSpPr>
          <p:cNvPr id="98" name="Google Shape;98;p20"/>
          <p:cNvSpPr txBox="1"/>
          <p:nvPr/>
        </p:nvSpPr>
        <p:spPr>
          <a:xfrm>
            <a:off x="1581925" y="4043700"/>
            <a:ext cx="2060400" cy="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u="sng">
                <a:solidFill>
                  <a:schemeClr val="hlink"/>
                </a:solidFill>
                <a:hlinkClick r:id="rId2"/>
              </a:rPr>
              <a:t>http://rlcard.org/</a:t>
            </a:r>
            <a:endParaRPr lang="en-GB" sz="1800" u="sng">
              <a:solidFill>
                <a:schemeClr val="hlink"/>
              </a:solidFill>
              <a:hlinkClick r:id="rId2"/>
            </a:endParaRPr>
          </a:p>
        </p:txBody>
      </p:sp>
      <p:pic>
        <p:nvPicPr>
          <p:cNvPr id="99" name="Google Shape;99;p20"/>
          <p:cNvPicPr preferRelativeResize="0"/>
          <p:nvPr/>
        </p:nvPicPr>
        <p:blipFill>
          <a:blip r:embed="rId3"/>
          <a:stretch>
            <a:fillRect/>
          </a:stretch>
        </p:blipFill>
        <p:spPr>
          <a:xfrm>
            <a:off x="236250" y="1973425"/>
            <a:ext cx="8699650" cy="189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6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training graphs</a:t>
            </a:r>
            <a:endParaRPr lang="en-GB"/>
          </a:p>
        </p:txBody>
      </p:sp>
      <p:sp>
        <p:nvSpPr>
          <p:cNvPr id="105" name="Google Shape;105;p21"/>
          <p:cNvSpPr txBox="1"/>
          <p:nvPr>
            <p:ph type="body" idx="1"/>
          </p:nvPr>
        </p:nvSpPr>
        <p:spPr>
          <a:xfrm>
            <a:off x="4914000" y="3707463"/>
            <a:ext cx="3918300" cy="75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Train dqn with random agent</a:t>
            </a:r>
            <a:endParaRPr lang="en-GB"/>
          </a:p>
        </p:txBody>
      </p:sp>
      <p:pic>
        <p:nvPicPr>
          <p:cNvPr id="106" name="Google Shape;106;p21"/>
          <p:cNvPicPr preferRelativeResize="0"/>
          <p:nvPr/>
        </p:nvPicPr>
        <p:blipFill>
          <a:blip r:embed="rId1"/>
          <a:stretch>
            <a:fillRect/>
          </a:stretch>
        </p:blipFill>
        <p:spPr>
          <a:xfrm>
            <a:off x="311713" y="662275"/>
            <a:ext cx="3918275" cy="2938700"/>
          </a:xfrm>
          <a:prstGeom prst="rect">
            <a:avLst/>
          </a:prstGeom>
          <a:noFill/>
          <a:ln>
            <a:noFill/>
          </a:ln>
        </p:spPr>
      </p:pic>
      <p:pic>
        <p:nvPicPr>
          <p:cNvPr id="107" name="Google Shape;107;p21"/>
          <p:cNvPicPr preferRelativeResize="0"/>
          <p:nvPr/>
        </p:nvPicPr>
        <p:blipFill>
          <a:blip r:embed="rId2"/>
          <a:stretch>
            <a:fillRect/>
          </a:stretch>
        </p:blipFill>
        <p:spPr>
          <a:xfrm>
            <a:off x="4862312" y="623500"/>
            <a:ext cx="4021675" cy="3016250"/>
          </a:xfrm>
          <a:prstGeom prst="rect">
            <a:avLst/>
          </a:prstGeom>
          <a:noFill/>
          <a:ln>
            <a:noFill/>
          </a:ln>
        </p:spPr>
      </p:pic>
      <p:sp>
        <p:nvSpPr>
          <p:cNvPr id="108" name="Google Shape;108;p21"/>
          <p:cNvSpPr txBox="1"/>
          <p:nvPr>
            <p:ph type="body" idx="1"/>
          </p:nvPr>
        </p:nvSpPr>
        <p:spPr>
          <a:xfrm>
            <a:off x="311700" y="3600975"/>
            <a:ext cx="3918300" cy="75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Train two dqn agent against each other at the same time</a:t>
            </a:r>
            <a:endParaRPr lang="en-GB"/>
          </a:p>
        </p:txBody>
      </p:sp>
      <p:sp>
        <p:nvSpPr>
          <p:cNvPr id="109" name="Google Shape;109;p21"/>
          <p:cNvSpPr txBox="1"/>
          <p:nvPr>
            <p:ph type="body" idx="1"/>
          </p:nvPr>
        </p:nvSpPr>
        <p:spPr>
          <a:xfrm>
            <a:off x="235750" y="4352475"/>
            <a:ext cx="8520600" cy="65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Although intuitively the model of dqn against dqn should be stronger, when I put the two models against each other, model against random agent came out on top</a:t>
            </a:r>
            <a:endParaRPr lang="en-GB"/>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WPS 演示</Application>
  <PresentationFormat/>
  <Paragraphs>30</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Arial</vt:lpstr>
      <vt:lpstr>Alfa Slab One</vt:lpstr>
      <vt:lpstr>微软雅黑</vt:lpstr>
      <vt:lpstr>Arial Unicode MS</vt:lpstr>
      <vt:lpstr>Simple Dark</vt:lpstr>
      <vt:lpstr>PowerPoint 演示文稿</vt:lpstr>
      <vt:lpstr>Backend Progress</vt:lpstr>
      <vt:lpstr>Mark Yu</vt:lpstr>
      <vt:lpstr>Some training graphs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yumin</cp:lastModifiedBy>
  <cp:revision>1</cp:revision>
  <dcterms:created xsi:type="dcterms:W3CDTF">2020-04-11T22:07:09Z</dcterms:created>
  <dcterms:modified xsi:type="dcterms:W3CDTF">2020-04-11T22:07:10Z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