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7"/>
  </p:notesMasterIdLst>
  <p:handoutMasterIdLst>
    <p:handoutMasterId r:id="rId28"/>
  </p:handoutMasterIdLst>
  <p:sldIdLst>
    <p:sldId id="1429" r:id="rId5"/>
    <p:sldId id="1387" r:id="rId6"/>
    <p:sldId id="1391" r:id="rId7"/>
    <p:sldId id="1388" r:id="rId8"/>
    <p:sldId id="1392" r:id="rId9"/>
    <p:sldId id="1523" r:id="rId10"/>
    <p:sldId id="1520" r:id="rId11"/>
    <p:sldId id="1506" r:id="rId12"/>
    <p:sldId id="1507" r:id="rId13"/>
    <p:sldId id="1508" r:id="rId14"/>
    <p:sldId id="1509" r:id="rId15"/>
    <p:sldId id="1512" r:id="rId16"/>
    <p:sldId id="1513" r:id="rId17"/>
    <p:sldId id="1524" r:id="rId18"/>
    <p:sldId id="1525" r:id="rId19"/>
    <p:sldId id="1526" r:id="rId20"/>
    <p:sldId id="1528" r:id="rId21"/>
    <p:sldId id="1529" r:id="rId22"/>
    <p:sldId id="1531" r:id="rId23"/>
    <p:sldId id="1535" r:id="rId24"/>
    <p:sldId id="1256" r:id="rId25"/>
    <p:sldId id="1204" r:id="rId26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weihuanjiezjhw" initials="w" lastIdx="4" clrIdx="3">
    <p:extLst>
      <p:ext uri="{19B8F6BF-5375-455C-9EA6-DF929625EA0E}">
        <p15:presenceInfo xmlns:p15="http://schemas.microsoft.com/office/powerpoint/2012/main" userId="S-1-5-21-147214757-305610072-1517763936-5663994" providerId="AD"/>
      </p:ext>
    </p:extLst>
  </p:cmAuthor>
  <p:cmAuthor id="4" name="huangyusizjhw" initials="h" lastIdx="23" clrIdx="4">
    <p:extLst>
      <p:ext uri="{19B8F6BF-5375-455C-9EA6-DF929625EA0E}">
        <p15:presenceInfo xmlns:p15="http://schemas.microsoft.com/office/powerpoint/2012/main" userId="S-1-5-21-147214757-305610072-1517763936-4636961" providerId="AD"/>
      </p:ext>
    </p:extLst>
  </p:cmAuthor>
  <p:cmAuthor id="5" name="shuqian (C)" initials="s(" lastIdx="14" clrIdx="5">
    <p:extLst>
      <p:ext uri="{19B8F6BF-5375-455C-9EA6-DF929625EA0E}">
        <p15:presenceInfo xmlns:p15="http://schemas.microsoft.com/office/powerpoint/2012/main" userId="S-1-5-21-147214757-305610072-1517763936-6059623" providerId="AD"/>
      </p:ext>
    </p:extLst>
  </p:cmAuthor>
  <p:cmAuthor id="6" name="Liguojun (Liguojun, IPTV STB)" initials="L(IS" lastIdx="7" clrIdx="6">
    <p:extLst>
      <p:ext uri="{19B8F6BF-5375-455C-9EA6-DF929625EA0E}">
        <p15:presenceInfo xmlns:p15="http://schemas.microsoft.com/office/powerpoint/2012/main" userId="S-1-5-21-147214757-305610072-1517763936-4416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FF"/>
    <a:srgbClr val="0000FF"/>
    <a:srgbClr val="FFFFCC"/>
    <a:srgbClr val="990000"/>
    <a:srgbClr val="C0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7770" autoAdjust="0"/>
  </p:normalViewPr>
  <p:slideViewPr>
    <p:cSldViewPr showGuides="1">
      <p:cViewPr varScale="1">
        <p:scale>
          <a:sx n="48" d="100"/>
          <a:sy n="48" d="100"/>
        </p:scale>
        <p:origin x="72" y="3462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5" d="100"/>
          <a:sy n="75" d="100"/>
        </p:scale>
        <p:origin x="2034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28572495587324E-2"/>
          <c:y val="8.2172743003433468E-2"/>
          <c:w val="0.90792408956692916"/>
          <c:h val="0.761638794190526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TPS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4612</c:v>
                </c:pt>
                <c:pt idx="1">
                  <c:v>6679</c:v>
                </c:pt>
                <c:pt idx="2">
                  <c:v>10166</c:v>
                </c:pt>
                <c:pt idx="3">
                  <c:v>10975</c:v>
                </c:pt>
                <c:pt idx="4">
                  <c:v>8221</c:v>
                </c:pt>
                <c:pt idx="5">
                  <c:v>6800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6751360"/>
        <c:axId val="466752448"/>
      </c:barChart>
      <c:catAx>
        <c:axId val="46675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752448"/>
        <c:crosses val="autoZero"/>
        <c:auto val="1"/>
        <c:lblAlgn val="ctr"/>
        <c:lblOffset val="100"/>
        <c:noMultiLvlLbl val="0"/>
      </c:catAx>
      <c:valAx>
        <c:axId val="46675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75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4514995782771513E-3"/>
          <c:y val="0.92037113784958369"/>
          <c:w val="9.0276875347509625E-2"/>
          <c:h val="7.7807199911224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6022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0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416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8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3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7870BE4-3551-44E6-A99C-53108BEE0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3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24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9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978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33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69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44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66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18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bs.huaweicloud.com/forum/thread-22606-1-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huaweicloud.com/kunpen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b="1" dirty="0"/>
              <a:t>软件迁移</a:t>
            </a:r>
            <a:r>
              <a:rPr lang="zh-CN" altLang="zh-CN" b="1" dirty="0" smtClean="0"/>
              <a:t>原理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迁移常见问题及解决思路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软件调优举例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 smtClean="0"/>
              <a:t>语言中调用汇编指令编译错误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08063" y="1514624"/>
            <a:ext cx="10418337" cy="4403427"/>
            <a:chOff x="767406" y="1601641"/>
            <a:chExt cx="10765198" cy="4403427"/>
          </a:xfrm>
        </p:grpSpPr>
        <p:grpSp>
          <p:nvGrpSpPr>
            <p:cNvPr id="3" name="组合 2"/>
            <p:cNvGrpSpPr/>
            <p:nvPr/>
          </p:nvGrpSpPr>
          <p:grpSpPr>
            <a:xfrm>
              <a:off x="767408" y="1601641"/>
              <a:ext cx="10765196" cy="1222839"/>
              <a:chOff x="632285" y="1328605"/>
              <a:chExt cx="10765196" cy="122283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41497" y="1720447"/>
                <a:ext cx="107559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C/C</a:t>
                </a:r>
                <a:r>
                  <a:rPr lang="en-US" altLang="zh-CN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++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代码在编译时遇到如下提示：</a:t>
                </a:r>
                <a:endPara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错误信息：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error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impossible constraint in 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</a:t>
                </a:r>
                <a:r>
                  <a:rPr lang="en-US" altLang="zh-CN" sz="1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asm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’ 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__</a:t>
                </a:r>
                <a:r>
                  <a:rPr lang="en-US" altLang="zh-CN" sz="1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asm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__ __volatile__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120"/>
              <p:cNvSpPr>
                <a:spLocks noChangeArrowheads="1"/>
              </p:cNvSpPr>
              <p:nvPr/>
            </p:nvSpPr>
            <p:spPr bwMode="auto">
              <a:xfrm>
                <a:off x="632286" y="1328605"/>
                <a:ext cx="2268251" cy="381048"/>
              </a:xfrm>
              <a:prstGeom prst="rect">
                <a:avLst/>
              </a:prstGeom>
              <a:solidFill>
                <a:srgbClr val="00B0F0"/>
              </a:solidFill>
              <a:ln w="63500" cap="flat" cmpd="sng" algn="ctr">
                <a:noFill/>
                <a:prstDash val="solid"/>
              </a:ln>
              <a:effectLst>
                <a:outerShdw blurRad="279400" dist="63500" dir="2700000" algn="t" rotWithShape="0">
                  <a:prstClr val="black">
                    <a:alpha val="35000"/>
                  </a:prstClr>
                </a:outerShdw>
              </a:effectLst>
              <a:extLst/>
            </p:spPr>
            <p:txBody>
              <a:bodyPr lIns="0" rIns="0" rtlCol="0" anchor="ctr"/>
              <a:lstStyle/>
              <a:p>
                <a:pPr algn="ctr" defTabSz="91383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问题现象</a:t>
                </a: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632285" y="1721817"/>
                <a:ext cx="10765196" cy="822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67407" y="3176972"/>
              <a:ext cx="10765196" cy="1222839"/>
              <a:chOff x="632285" y="1328605"/>
              <a:chExt cx="10765196" cy="122283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41497" y="1720447"/>
                <a:ext cx="107559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代码中使用汇编指令，而汇编指令与</a:t>
                </a:r>
                <a:r>
                  <a:rPr lang="en-US" altLang="zh-CN" sz="1600" kern="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cpu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指令集强相关。在</a:t>
                </a:r>
                <a:r>
                  <a:rPr lang="en-US" altLang="zh-CN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x86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架构</a:t>
                </a:r>
                <a:r>
                  <a:rPr lang="en-US" altLang="zh-CN" sz="1600" kern="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cpu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中的汇编指令需要修改为鲲鹏处理器平台的指令才能编译通过，实现功能替换。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120"/>
              <p:cNvSpPr>
                <a:spLocks noChangeArrowheads="1"/>
              </p:cNvSpPr>
              <p:nvPr/>
            </p:nvSpPr>
            <p:spPr bwMode="auto">
              <a:xfrm>
                <a:off x="632286" y="1328605"/>
                <a:ext cx="2268251" cy="381048"/>
              </a:xfrm>
              <a:prstGeom prst="rect">
                <a:avLst/>
              </a:prstGeom>
              <a:solidFill>
                <a:srgbClr val="92D050"/>
              </a:solidFill>
              <a:ln w="63500" cap="flat" cmpd="sng" algn="ctr">
                <a:noFill/>
                <a:prstDash val="solid"/>
              </a:ln>
              <a:effectLst>
                <a:outerShdw blurRad="279400" dist="63500" dir="2700000" algn="t" rotWithShape="0">
                  <a:prstClr val="black">
                    <a:alpha val="35000"/>
                  </a:prstClr>
                </a:outerShdw>
              </a:effectLst>
              <a:extLst/>
            </p:spPr>
            <p:txBody>
              <a:bodyPr lIns="0" rIns="0" rtlCol="0" anchor="ctr"/>
              <a:lstStyle/>
              <a:p>
                <a:pPr algn="ctr" defTabSz="91383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原因分析</a:t>
                </a: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632285" y="1721817"/>
                <a:ext cx="10765196" cy="822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67406" y="4782229"/>
              <a:ext cx="10765196" cy="1222839"/>
              <a:chOff x="632285" y="1328605"/>
              <a:chExt cx="10765196" cy="122283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41497" y="1720447"/>
                <a:ext cx="107559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本例中的代码调用了</a:t>
                </a:r>
                <a:r>
                  <a:rPr lang="en-US" altLang="zh-CN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x86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平台的汇编指令，修改为鲲鹏处理器对应的指令即可；</a:t>
                </a:r>
                <a:endPara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部分功能可以修改为使用编译器自带的</a:t>
                </a:r>
                <a:r>
                  <a:rPr lang="en-US" altLang="zh-CN" sz="1600" kern="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builtin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函数，在基本不降低性能的前提下，提升代码的可移植性。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0"/>
              <p:cNvSpPr>
                <a:spLocks noChangeArrowheads="1"/>
              </p:cNvSpPr>
              <p:nvPr/>
            </p:nvSpPr>
            <p:spPr bwMode="auto">
              <a:xfrm>
                <a:off x="632286" y="1328605"/>
                <a:ext cx="2268251" cy="381048"/>
              </a:xfrm>
              <a:prstGeom prst="rect">
                <a:avLst/>
              </a:prstGeom>
              <a:solidFill>
                <a:srgbClr val="FFC000"/>
              </a:solidFill>
              <a:ln w="63500" cap="flat" cmpd="sng" algn="ctr">
                <a:noFill/>
                <a:prstDash val="solid"/>
              </a:ln>
              <a:effectLst>
                <a:outerShdw blurRad="279400" dist="63500" dir="2700000" algn="t" rotWithShape="0">
                  <a:prstClr val="black">
                    <a:alpha val="35000"/>
                  </a:prstClr>
                </a:outerShdw>
              </a:effectLst>
              <a:extLst/>
            </p:spPr>
            <p:txBody>
              <a:bodyPr lIns="0" rIns="0" rtlCol="0" anchor="ctr"/>
              <a:lstStyle/>
              <a:p>
                <a:pPr algn="ctr" defTabSz="91383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解决方案</a:t>
                </a: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632285" y="1721817"/>
                <a:ext cx="10765196" cy="822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37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编译错误：无法识别</a:t>
            </a:r>
            <a:r>
              <a:rPr lang="en-US" altLang="zh-CN" dirty="0" smtClean="0"/>
              <a:t>-m64</a:t>
            </a:r>
            <a:r>
              <a:rPr lang="zh-CN" altLang="en-US" dirty="0" smtClean="0"/>
              <a:t>编译选项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436" y="1601641"/>
            <a:ext cx="10453427" cy="4395880"/>
            <a:chOff x="767406" y="1601641"/>
            <a:chExt cx="10765198" cy="4395880"/>
          </a:xfrm>
        </p:grpSpPr>
        <p:grpSp>
          <p:nvGrpSpPr>
            <p:cNvPr id="3" name="组合 2"/>
            <p:cNvGrpSpPr/>
            <p:nvPr/>
          </p:nvGrpSpPr>
          <p:grpSpPr>
            <a:xfrm>
              <a:off x="767408" y="1601641"/>
              <a:ext cx="10765196" cy="1222839"/>
              <a:chOff x="632285" y="1328605"/>
              <a:chExt cx="10765196" cy="122283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41497" y="1720447"/>
                <a:ext cx="107559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C/C</a:t>
                </a:r>
                <a:r>
                  <a:rPr lang="en-US" altLang="zh-CN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++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代码在编译时遇到如下提示：</a:t>
                </a:r>
                <a:endPara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错误信息：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gcc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error: unrecognized command line option ‘-m64’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120"/>
              <p:cNvSpPr>
                <a:spLocks noChangeArrowheads="1"/>
              </p:cNvSpPr>
              <p:nvPr/>
            </p:nvSpPr>
            <p:spPr bwMode="auto">
              <a:xfrm>
                <a:off x="632286" y="1328605"/>
                <a:ext cx="2268251" cy="381048"/>
              </a:xfrm>
              <a:prstGeom prst="rect">
                <a:avLst/>
              </a:prstGeom>
              <a:solidFill>
                <a:srgbClr val="00B0F0"/>
              </a:solidFill>
              <a:ln w="63500" cap="flat" cmpd="sng" algn="ctr">
                <a:noFill/>
                <a:prstDash val="solid"/>
              </a:ln>
              <a:effectLst>
                <a:outerShdw blurRad="279400" dist="63500" dir="2700000" algn="t" rotWithShape="0">
                  <a:prstClr val="black">
                    <a:alpha val="35000"/>
                  </a:prstClr>
                </a:outerShdw>
              </a:effectLst>
              <a:extLst/>
            </p:spPr>
            <p:txBody>
              <a:bodyPr lIns="0" rIns="0" rtlCol="0" anchor="ctr"/>
              <a:lstStyle/>
              <a:p>
                <a:pPr algn="ctr" defTabSz="91383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问题现象</a:t>
                </a: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632285" y="1721817"/>
                <a:ext cx="10765196" cy="822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67407" y="3176972"/>
              <a:ext cx="10765196" cy="1222839"/>
              <a:chOff x="632285" y="1328605"/>
              <a:chExt cx="10765196" cy="122283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41497" y="1720447"/>
                <a:ext cx="107559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-m64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x86 64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位应用编译选项，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m64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选项设置</a:t>
                </a:r>
                <a:r>
                  <a:rPr lang="en-US" altLang="zh-CN" sz="1600" kern="1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int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为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32bits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及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long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、指针为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64 bits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，为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AMD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x86 64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架构生成代码。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在鲲鹏处理器平台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无法支持。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120"/>
              <p:cNvSpPr>
                <a:spLocks noChangeArrowheads="1"/>
              </p:cNvSpPr>
              <p:nvPr/>
            </p:nvSpPr>
            <p:spPr bwMode="auto">
              <a:xfrm>
                <a:off x="632286" y="1328605"/>
                <a:ext cx="2268251" cy="381048"/>
              </a:xfrm>
              <a:prstGeom prst="rect">
                <a:avLst/>
              </a:prstGeom>
              <a:solidFill>
                <a:srgbClr val="92D050"/>
              </a:solidFill>
              <a:ln w="63500" cap="flat" cmpd="sng" algn="ctr">
                <a:noFill/>
                <a:prstDash val="solid"/>
              </a:ln>
              <a:effectLst>
                <a:outerShdw blurRad="279400" dist="63500" dir="2700000" algn="t" rotWithShape="0">
                  <a:prstClr val="black">
                    <a:alpha val="35000"/>
                  </a:prstClr>
                </a:outerShdw>
              </a:effectLst>
              <a:extLst/>
            </p:spPr>
            <p:txBody>
              <a:bodyPr lIns="0" rIns="0" rtlCol="0" anchor="ctr"/>
              <a:lstStyle/>
              <a:p>
                <a:pPr algn="ctr" defTabSz="91383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原因分析</a:t>
                </a: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632285" y="1721817"/>
                <a:ext cx="10765196" cy="822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67406" y="4782229"/>
              <a:ext cx="10765196" cy="1215292"/>
              <a:chOff x="632285" y="1328605"/>
              <a:chExt cx="10765196" cy="121529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41497" y="1720447"/>
                <a:ext cx="107559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将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鲲鹏处理器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平台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对应的编译选项设置为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</a:t>
                </a:r>
                <a:r>
                  <a:rPr lang="en-US" altLang="zh-CN" sz="1600" kern="1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mabi</a:t>
                </a:r>
                <a:r>
                  <a:rPr lang="en-US" altLang="zh-CN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=lp64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，重新编译即可。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0"/>
              <p:cNvSpPr>
                <a:spLocks noChangeArrowheads="1"/>
              </p:cNvSpPr>
              <p:nvPr/>
            </p:nvSpPr>
            <p:spPr bwMode="auto">
              <a:xfrm>
                <a:off x="632286" y="1328605"/>
                <a:ext cx="2268251" cy="381048"/>
              </a:xfrm>
              <a:prstGeom prst="rect">
                <a:avLst/>
              </a:prstGeom>
              <a:solidFill>
                <a:srgbClr val="FFC000"/>
              </a:solidFill>
              <a:ln w="63500" cap="flat" cmpd="sng" algn="ctr">
                <a:noFill/>
                <a:prstDash val="solid"/>
              </a:ln>
              <a:effectLst>
                <a:outerShdw blurRad="279400" dist="63500" dir="2700000" algn="t" rotWithShape="0">
                  <a:prstClr val="black">
                    <a:alpha val="35000"/>
                  </a:prstClr>
                </a:outerShdw>
              </a:effectLst>
              <a:extLst/>
            </p:spPr>
            <p:txBody>
              <a:bodyPr lIns="0" rIns="0" rtlCol="0" anchor="ctr"/>
              <a:lstStyle/>
              <a:p>
                <a:pPr algn="ctr" defTabSz="91383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解决方案</a:t>
                </a: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632285" y="1721817"/>
                <a:ext cx="10765196" cy="822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75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10477864" cy="640800"/>
          </a:xfrm>
        </p:spPr>
        <p:txBody>
          <a:bodyPr/>
          <a:lstStyle/>
          <a:p>
            <a:r>
              <a:rPr lang="zh-CN" altLang="en-US" dirty="0" smtClean="0"/>
              <a:t>超出整型取值范围时浮点型转整型与</a:t>
            </a:r>
            <a:r>
              <a:rPr lang="en-US" altLang="zh-CN" dirty="0" smtClean="0"/>
              <a:t>x86</a:t>
            </a:r>
            <a:r>
              <a:rPr lang="zh-CN" altLang="en-US" dirty="0" smtClean="0"/>
              <a:t>不一致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89529" y="1592796"/>
            <a:ext cx="4788532" cy="2045343"/>
            <a:chOff x="632285" y="1355764"/>
            <a:chExt cx="5217114" cy="1929220"/>
          </a:xfrm>
        </p:grpSpPr>
        <p:sp>
          <p:nvSpPr>
            <p:cNvPr id="4" name="矩形 3"/>
            <p:cNvSpPr/>
            <p:nvPr/>
          </p:nvSpPr>
          <p:spPr>
            <a:xfrm>
              <a:off x="641498" y="1720447"/>
              <a:ext cx="51485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C/C++</a:t>
              </a:r>
              <a:r>
                <a:rPr lang="zh-CN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双精度浮点型数转整型数据时，如果超出了整型的取值范围</a:t>
              </a:r>
              <a:r>
                <a:rPr lang="zh-CN" altLang="zh-CN" sz="1200" kern="100" dirty="0" smtClean="0">
                  <a:latin typeface="+mn-ea"/>
                  <a:ea typeface="+mn-ea"/>
                  <a:cs typeface="Arial" panose="020B0604020202020204" pitchFamily="34" charset="0"/>
                </a:rPr>
                <a:t>，</a:t>
              </a:r>
              <a:r>
                <a:rPr lang="zh-CN" altLang="en-US" sz="1200" kern="100" dirty="0" smtClean="0">
                  <a:latin typeface="+mn-ea"/>
                  <a:ea typeface="+mn-ea"/>
                  <a:cs typeface="Arial" panose="020B0604020202020204" pitchFamily="34" charset="0"/>
                </a:rPr>
                <a:t>鲲鹏处理器</a:t>
              </a:r>
              <a:r>
                <a:rPr lang="zh-CN" altLang="zh-CN" sz="1200" kern="100" dirty="0" smtClean="0">
                  <a:latin typeface="+mn-ea"/>
                  <a:ea typeface="+mn-ea"/>
                  <a:cs typeface="Arial" panose="020B0604020202020204" pitchFamily="34" charset="0"/>
                </a:rPr>
                <a:t>的</a:t>
              </a:r>
              <a:r>
                <a:rPr lang="zh-CN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表现与</a:t>
              </a:r>
              <a:r>
                <a:rPr lang="en-US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x86</a:t>
              </a:r>
              <a:r>
                <a:rPr lang="zh-CN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平台的表现</a:t>
              </a:r>
              <a:r>
                <a:rPr lang="zh-CN" altLang="zh-CN" sz="1200" kern="100" dirty="0" smtClean="0">
                  <a:latin typeface="+mn-ea"/>
                  <a:ea typeface="+mn-ea"/>
                  <a:cs typeface="Arial" panose="020B0604020202020204" pitchFamily="34" charset="0"/>
                </a:rPr>
                <a:t>不同</a:t>
              </a:r>
              <a:r>
                <a:rPr lang="zh-CN" altLang="en-US" sz="1200" kern="100" dirty="0" smtClean="0">
                  <a:latin typeface="+mn-ea"/>
                  <a:ea typeface="+mn-ea"/>
                  <a:cs typeface="Arial" panose="020B0604020202020204" pitchFamily="34" charset="0"/>
                </a:rPr>
                <a:t>。测试代码如下：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2285" y="2392432"/>
              <a:ext cx="5208221" cy="8925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pPr marL="266700">
                <a:spcAft>
                  <a:spcPts val="0"/>
                </a:spcAft>
              </a:pPr>
              <a:r>
                <a:rPr lang="en-US" altLang="zh-CN" kern="0" dirty="0">
                  <a:solidFill>
                    <a:srgbClr val="C678DD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long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 aa </a:t>
              </a:r>
              <a:r>
                <a:rPr lang="en-US" altLang="zh-CN" kern="0" dirty="0">
                  <a:solidFill>
                    <a:srgbClr val="C678DD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=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 (</a:t>
              </a:r>
              <a:r>
                <a:rPr lang="en-US" altLang="zh-CN" kern="0" dirty="0">
                  <a:solidFill>
                    <a:srgbClr val="C678DD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long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)</a:t>
              </a:r>
              <a:r>
                <a:rPr lang="en-US" altLang="zh-CN" kern="0" dirty="0">
                  <a:solidFill>
                    <a:srgbClr val="D19A66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0x7FFFFFFFFFFFFFFF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; </a:t>
              </a:r>
              <a:endPara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66700">
                <a:spcAft>
                  <a:spcPts val="0"/>
                </a:spcAft>
              </a:pPr>
              <a:r>
                <a:rPr lang="en-US" altLang="zh-CN" kern="0" dirty="0">
                  <a:solidFill>
                    <a:srgbClr val="C678DD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long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 bb; </a:t>
              </a:r>
              <a:endPara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66700">
                <a:spcAft>
                  <a:spcPts val="0"/>
                </a:spcAft>
              </a:pP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bb </a:t>
              </a:r>
              <a:r>
                <a:rPr lang="en-US" altLang="zh-CN" kern="0" dirty="0">
                  <a:solidFill>
                    <a:srgbClr val="C678DD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=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 (</a:t>
              </a:r>
              <a:r>
                <a:rPr lang="en-US" altLang="zh-CN" kern="0" dirty="0">
                  <a:solidFill>
                    <a:srgbClr val="C678DD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long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)(aa</a:t>
              </a:r>
              <a:r>
                <a:rPr lang="en-US" altLang="zh-CN" kern="0" dirty="0">
                  <a:solidFill>
                    <a:srgbClr val="C678DD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*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(</a:t>
              </a:r>
              <a:r>
                <a:rPr lang="en-US" altLang="zh-CN" kern="0" dirty="0">
                  <a:solidFill>
                    <a:srgbClr val="C678DD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double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)</a:t>
              </a:r>
              <a:r>
                <a:rPr lang="en-US" altLang="zh-CN" kern="0" dirty="0">
                  <a:solidFill>
                    <a:srgbClr val="D19A66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10</a:t>
              </a:r>
              <a:r>
                <a:rPr lang="en-US" altLang="zh-CN" kern="0" dirty="0">
                  <a:solidFill>
                    <a:srgbClr val="BBBBBB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); </a:t>
              </a:r>
              <a:r>
                <a:rPr lang="en-US" altLang="zh-CN" i="1" kern="0" dirty="0">
                  <a:solidFill>
                    <a:srgbClr val="5C637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// long-&gt;double-&gt;long </a:t>
              </a:r>
              <a:endPara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66700">
                <a:spcAft>
                  <a:spcPts val="0"/>
                </a:spcAft>
              </a:pPr>
              <a:r>
                <a:rPr lang="en-US" altLang="zh-CN" i="1" kern="0" dirty="0" smtClean="0">
                  <a:solidFill>
                    <a:srgbClr val="92D05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// x86	:  </a:t>
              </a:r>
              <a:r>
                <a:rPr lang="en-US" altLang="zh-CN" i="1" kern="0" dirty="0">
                  <a:solidFill>
                    <a:srgbClr val="92D05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aa=9223372036854775807, bb=-922337203685477580</a:t>
              </a:r>
              <a:r>
                <a:rPr lang="en-US" altLang="zh-CN" sz="1100" b="1" i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8</a:t>
              </a:r>
              <a:r>
                <a:rPr lang="en-US" altLang="zh-CN" sz="1100" i="1" kern="0" dirty="0">
                  <a:solidFill>
                    <a:srgbClr val="92D05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lang="zh-CN" altLang="zh-CN" sz="11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66700">
                <a:spcAft>
                  <a:spcPts val="0"/>
                </a:spcAft>
              </a:pPr>
              <a:r>
                <a:rPr lang="en-US" altLang="zh-CN" i="1" kern="0" dirty="0" smtClean="0">
                  <a:solidFill>
                    <a:srgbClr val="92D05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// </a:t>
              </a:r>
              <a:r>
                <a:rPr lang="en-US" altLang="zh-CN" i="1" kern="0" dirty="0" err="1" smtClean="0">
                  <a:solidFill>
                    <a:srgbClr val="92D05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Kunpeng</a:t>
              </a:r>
              <a:r>
                <a:rPr lang="en-US" altLang="zh-CN" i="1" kern="0" dirty="0" smtClean="0">
                  <a:solidFill>
                    <a:srgbClr val="92D05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 :aa=9223372036854775807</a:t>
              </a:r>
              <a:r>
                <a:rPr lang="en-US" altLang="zh-CN" i="1" kern="0" dirty="0">
                  <a:solidFill>
                    <a:srgbClr val="92D05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, bb=922337203685477580</a:t>
              </a:r>
              <a:r>
                <a:rPr lang="en-US" altLang="zh-CN" sz="1100" b="1" i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7</a:t>
              </a:r>
              <a:endParaRPr lang="zh-CN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120"/>
            <p:cNvSpPr>
              <a:spLocks noChangeArrowheads="1"/>
            </p:cNvSpPr>
            <p:nvPr/>
          </p:nvSpPr>
          <p:spPr bwMode="auto">
            <a:xfrm>
              <a:off x="632286" y="1355764"/>
              <a:ext cx="5217113" cy="381048"/>
            </a:xfrm>
            <a:prstGeom prst="rect">
              <a:avLst/>
            </a:prstGeom>
            <a:solidFill>
              <a:srgbClr val="00B0F0"/>
            </a:solidFill>
            <a:ln w="63500" cap="flat" cmpd="sng" algn="ctr">
              <a:noFill/>
              <a:prstDash val="solid"/>
            </a:ln>
            <a:effectLst>
              <a:outerShdw blurRad="279400" dist="63500" dir="2700000" algn="t" rotWithShape="0">
                <a:prstClr val="black">
                  <a:alpha val="35000"/>
                </a:prstClr>
              </a:outerShdw>
            </a:effectLst>
            <a:extLst/>
          </p:spPr>
          <p:txBody>
            <a:bodyPr lIns="0" rIns="0" rtlCol="0" anchor="ctr"/>
            <a:lstStyle/>
            <a:p>
              <a:pPr algn="ctr" defTabSz="91383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kern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问题现象</a:t>
              </a:r>
              <a:endParaRPr lang="zh-CN" altLang="en-US" sz="16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32285" y="1721816"/>
              <a:ext cx="5208221" cy="1563168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05620" y="3881280"/>
            <a:ext cx="4733903" cy="2248020"/>
            <a:chOff x="632285" y="1355764"/>
            <a:chExt cx="5217114" cy="1947326"/>
          </a:xfrm>
        </p:grpSpPr>
        <p:sp>
          <p:nvSpPr>
            <p:cNvPr id="10" name="矩形 9"/>
            <p:cNvSpPr/>
            <p:nvPr/>
          </p:nvSpPr>
          <p:spPr>
            <a:xfrm>
              <a:off x="632286" y="1760619"/>
              <a:ext cx="52079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x86</a:t>
              </a:r>
              <a:r>
                <a:rPr lang="zh-CN" altLang="en-US" sz="1200" kern="100" dirty="0">
                  <a:latin typeface="+mn-ea"/>
                  <a:ea typeface="+mn-ea"/>
                  <a:cs typeface="Arial" panose="020B0604020202020204" pitchFamily="34" charset="0"/>
                </a:rPr>
                <a:t>（指令集）中的浮点到整型的转换指令，定义了一个</a:t>
              </a:r>
              <a:r>
                <a:rPr lang="en-US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indefinite integer value——“</a:t>
              </a:r>
              <a:r>
                <a:rPr lang="zh-CN" altLang="en-US" sz="1200" kern="100" dirty="0">
                  <a:latin typeface="+mn-ea"/>
                  <a:ea typeface="+mn-ea"/>
                  <a:cs typeface="Arial" panose="020B0604020202020204" pitchFamily="34" charset="0"/>
                </a:rPr>
                <a:t>不确定数值”（</a:t>
              </a:r>
              <a:r>
                <a:rPr lang="en-US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64bit</a:t>
              </a:r>
              <a:r>
                <a:rPr lang="zh-CN" altLang="en-US" sz="1200" kern="100" dirty="0">
                  <a:latin typeface="+mn-ea"/>
                  <a:ea typeface="+mn-ea"/>
                  <a:cs typeface="Arial" panose="020B0604020202020204" pitchFamily="34" charset="0"/>
                </a:rPr>
                <a:t>：</a:t>
              </a:r>
              <a:r>
                <a:rPr lang="en-US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0x8000000000000000</a:t>
              </a:r>
              <a:r>
                <a:rPr lang="zh-CN" altLang="en-US" sz="1200" kern="100" dirty="0">
                  <a:latin typeface="+mn-ea"/>
                  <a:ea typeface="+mn-ea"/>
                  <a:cs typeface="Arial" panose="020B0604020202020204" pitchFamily="34" charset="0"/>
                </a:rPr>
                <a:t>），大多数情况下</a:t>
              </a:r>
              <a:r>
                <a:rPr lang="en-US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x86</a:t>
              </a:r>
              <a:r>
                <a:rPr lang="zh-CN" altLang="en-US" sz="1200" kern="100" dirty="0">
                  <a:latin typeface="+mn-ea"/>
                  <a:ea typeface="+mn-ea"/>
                  <a:cs typeface="Arial" panose="020B0604020202020204" pitchFamily="34" charset="0"/>
                </a:rPr>
                <a:t>平台确实都在遵循这个原则，但是在从</a:t>
              </a:r>
              <a:r>
                <a:rPr lang="en-US" altLang="zh-CN" sz="1200" kern="100" dirty="0">
                  <a:latin typeface="+mn-ea"/>
                  <a:ea typeface="+mn-ea"/>
                  <a:cs typeface="Arial" panose="020B0604020202020204" pitchFamily="34" charset="0"/>
                </a:rPr>
                <a:t>double</a:t>
              </a:r>
              <a:r>
                <a:rPr lang="zh-CN" altLang="en-US" sz="1200" kern="100" dirty="0">
                  <a:latin typeface="+mn-ea"/>
                  <a:ea typeface="+mn-ea"/>
                  <a:cs typeface="Arial" panose="020B0604020202020204" pitchFamily="34" charset="0"/>
                </a:rPr>
                <a:t>向无符号整型转换时，又出现了不同的结果。鲲鹏的处理则非常清晰和简单，在上溢出或下溢出时，保留整型能表示的最大值或</a:t>
              </a:r>
              <a:r>
                <a:rPr lang="zh-CN" altLang="en-US" sz="1200" kern="100" dirty="0" smtClean="0">
                  <a:latin typeface="+mn-ea"/>
                  <a:ea typeface="+mn-ea"/>
                  <a:cs typeface="Arial" panose="020B0604020202020204" pitchFamily="34" charset="0"/>
                </a:rPr>
                <a:t>最小值。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" name="矩形 120"/>
            <p:cNvSpPr>
              <a:spLocks noChangeArrowheads="1"/>
            </p:cNvSpPr>
            <p:nvPr/>
          </p:nvSpPr>
          <p:spPr bwMode="auto">
            <a:xfrm>
              <a:off x="632286" y="1355764"/>
              <a:ext cx="5217113" cy="38104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</a:ln>
            <a:effectLst>
              <a:outerShdw blurRad="279400" dist="63500" dir="2700000" algn="t" rotWithShape="0">
                <a:prstClr val="black">
                  <a:alpha val="35000"/>
                </a:prstClr>
              </a:outerShdw>
            </a:effectLst>
            <a:extLst/>
          </p:spPr>
          <p:txBody>
            <a:bodyPr lIns="0" rIns="0" rtlCol="0" anchor="ctr"/>
            <a:lstStyle/>
            <a:p>
              <a:pPr algn="ctr" defTabSz="91383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kern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原因分析</a:t>
              </a:r>
              <a:endParaRPr lang="zh-CN" altLang="en-US" sz="16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32285" y="1739922"/>
              <a:ext cx="5217114" cy="1563168"/>
            </a:xfrm>
            <a:prstGeom prst="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5862533" y="2132855"/>
          <a:ext cx="2716561" cy="1763321"/>
        </p:xfrm>
        <a:graphic>
          <a:graphicData uri="http://schemas.openxmlformats.org/drawingml/2006/table">
            <a:tbl>
              <a:tblPr firstRow="1" firstCol="1" bandRow="1"/>
              <a:tblGrid>
                <a:gridCol w="443548"/>
                <a:gridCol w="832853"/>
                <a:gridCol w="1440160"/>
              </a:tblGrid>
              <a:tr h="3494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CPU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double</a:t>
                      </a: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值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转为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变量保留值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4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x86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正值超出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x86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负值超出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鲲鹏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正值超出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0x7FFFFFFFFFFFFFFF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鲲鹏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负值超出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8659113" y="2132855"/>
          <a:ext cx="2808937" cy="1763321"/>
        </p:xfrm>
        <a:graphic>
          <a:graphicData uri="http://schemas.openxmlformats.org/drawingml/2006/table">
            <a:tbl>
              <a:tblPr firstRow="1" firstCol="1" bandRow="1"/>
              <a:tblGrid>
                <a:gridCol w="504680"/>
                <a:gridCol w="975517"/>
                <a:gridCol w="1328740"/>
              </a:tblGrid>
              <a:tr h="3494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CPU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double</a:t>
                      </a: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值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转为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变量保留值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4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x86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正值超出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x86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负值超出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鲲鹏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正值超出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0x7FFFFFFFFFFFFFFF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鲲鹏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负值超出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5860536" y="4047078"/>
          <a:ext cx="2719740" cy="1800122"/>
        </p:xfrm>
        <a:graphic>
          <a:graphicData uri="http://schemas.openxmlformats.org/drawingml/2006/table">
            <a:tbl>
              <a:tblPr firstRow="1" firstCol="1" bandRow="1"/>
              <a:tblGrid>
                <a:gridCol w="443548"/>
                <a:gridCol w="836032"/>
                <a:gridCol w="1440160"/>
              </a:tblGrid>
              <a:tr h="3567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CPU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double</a:t>
                      </a: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值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转为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变量保留值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7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x86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正值超出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7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x86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负值超出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7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鲲鹏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正值超出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0x7FFFFFFFFFFFFFFF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9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鲲鹏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负值超出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8659113" y="4041146"/>
          <a:ext cx="2801483" cy="1800122"/>
        </p:xfrm>
        <a:graphic>
          <a:graphicData uri="http://schemas.openxmlformats.org/drawingml/2006/table">
            <a:tbl>
              <a:tblPr firstRow="1" firstCol="1" bandRow="1"/>
              <a:tblGrid>
                <a:gridCol w="443548"/>
                <a:gridCol w="989783"/>
                <a:gridCol w="1368152"/>
              </a:tblGrid>
              <a:tr h="3567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CPU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double</a:t>
                      </a: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值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转为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b="1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变量保留值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7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x86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正值超出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7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x86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负值超出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7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鲲鹏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正值超出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0x7FFFFFFFFFFFFFFF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9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鲲鹏</a:t>
                      </a:r>
                      <a:endParaRPr lang="zh-CN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负值超出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long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范围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0x8000000000000000</a:t>
                      </a:r>
                      <a:endParaRPr lang="zh-CN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 bwMode="auto">
          <a:xfrm>
            <a:off x="5860536" y="1600907"/>
            <a:ext cx="5612328" cy="38104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类型超出整型取值范围向整型转换参照表</a:t>
            </a:r>
          </a:p>
        </p:txBody>
      </p:sp>
    </p:spTree>
    <p:extLst>
      <p:ext uri="{BB962C8B-B14F-4D97-AF65-F5344CB8AC3E}">
        <p14:creationId xmlns:p14="http://schemas.microsoft.com/office/powerpoint/2010/main" val="6331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10477864" cy="640800"/>
          </a:xfrm>
        </p:spPr>
        <p:txBody>
          <a:bodyPr/>
          <a:lstStyle/>
          <a:p>
            <a:r>
              <a:rPr lang="zh-CN" altLang="zh-CN" dirty="0"/>
              <a:t>对结构体中的变量进行原子操作时程序异常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78682" y="1628800"/>
            <a:ext cx="5112568" cy="4708412"/>
            <a:chOff x="632285" y="1355764"/>
            <a:chExt cx="5217114" cy="4708412"/>
          </a:xfrm>
        </p:grpSpPr>
        <p:sp>
          <p:nvSpPr>
            <p:cNvPr id="4" name="矩形 3"/>
            <p:cNvSpPr/>
            <p:nvPr/>
          </p:nvSpPr>
          <p:spPr>
            <a:xfrm>
              <a:off x="641498" y="1768648"/>
              <a:ext cx="5148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kern="100" dirty="0">
                  <a:latin typeface="+mn-ea"/>
                  <a:ea typeface="+mn-ea"/>
                  <a:cs typeface="Arial" panose="020B0604020202020204" pitchFamily="34" charset="0"/>
                </a:rPr>
                <a:t>程序调用原子操作函数对结构体中的变量进行原子操作，程序</a:t>
              </a:r>
              <a:r>
                <a:rPr lang="en-US" altLang="zh-CN" sz="1400" kern="100" dirty="0" err="1">
                  <a:latin typeface="+mn-ea"/>
                  <a:ea typeface="+mn-ea"/>
                  <a:cs typeface="Arial" panose="020B0604020202020204" pitchFamily="34" charset="0"/>
                </a:rPr>
                <a:t>coredump</a:t>
              </a:r>
              <a:r>
                <a:rPr lang="zh-CN" altLang="en-US" sz="1400" kern="100" dirty="0">
                  <a:latin typeface="+mn-ea"/>
                  <a:ea typeface="+mn-ea"/>
                  <a:cs typeface="Arial" panose="020B0604020202020204" pitchFamily="34" charset="0"/>
                </a:rPr>
                <a:t>，堆栈如下：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2285" y="2410538"/>
              <a:ext cx="5208221" cy="36471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Program received signal SIGBUS, Bus error.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0x000000000040083c in main () at /root/test/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src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/main.c:19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19          __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sync_add_and_fetch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(&amp;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a.count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, step);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(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gdb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) disassemble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Dump of assembler code for function main: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0x0000000000400824 &lt;+0&gt;:     sub 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sp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,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sp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, #0x10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0x0000000000400828 &lt;+4&gt;: 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mov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  x0, #0x1                        // #1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0x000000000040082c &lt;+8&gt;: 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str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  x0, [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sp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, #8]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0x0000000000400830 &lt;+12&gt;: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adrp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 x0, 0x420000 &lt;__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libc_start_main@got.plt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&gt;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0x0000000000400834 &lt;+16&gt;: 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add x0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, x0, #0x31 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将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变量的地址放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入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x0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寄存器 </a:t>
              </a:r>
            </a:p>
            <a:p>
              <a:pPr marL="266700">
                <a:spcAft>
                  <a:spcPts val="0"/>
                </a:spcAft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0x0000000000400838 &lt;+20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&gt;: </a:t>
              </a:r>
              <a:r>
                <a:rPr lang="en-US" altLang="zh-CN" b="1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ldr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x1, [</a:t>
              </a:r>
              <a:r>
                <a:rPr lang="en-US" altLang="zh-CN" b="1" kern="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sp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, #8] 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指定</a:t>
              </a:r>
              <a:r>
                <a:rPr lang="en-US" altLang="zh-CN" b="1" kern="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ldxr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取数据的长度（此处为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8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字节）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=&gt; 0x000000000040083c &lt;+24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&gt;: </a:t>
              </a:r>
              <a:r>
                <a:rPr lang="en-US" altLang="zh-CN" b="1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ldxr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x2, [x0] 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//</a:t>
              </a:r>
              <a:r>
                <a:rPr lang="en-US" altLang="zh-CN" b="1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ldxr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从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x0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寄存器指向的内存地址中取值 </a:t>
              </a:r>
            </a:p>
            <a:p>
              <a:pPr marL="266700">
                <a:spcAft>
                  <a:spcPts val="0"/>
                </a:spcAft>
              </a:pPr>
              <a:r>
                <a:rPr lang="zh-CN" altLang="en-US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0x0000000000400840 &lt;+28&gt;:    add     x2, x2, x1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0x0000000000400844 &lt;+32&gt;: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stlxr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w3, x2, [x0]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0x0000000000400848 &lt;+36&gt;: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cbnz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 w3, 0x40083c &lt;main+24&gt;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0x000000000040084c &lt;+40&gt;: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dmb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ish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0x0000000000400850 &lt;+44&gt;: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mov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  w0, #0x0                        // #0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0x0000000000400854 &lt;+48&gt;:    add    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sp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, 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sp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, #0x10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  0x0000000000400858 &lt;+52&gt;:    ret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End of assembler dump.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(</a:t>
              </a:r>
              <a:r>
                <a:rPr lang="en-US" altLang="zh-CN" sz="900" kern="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gdb</a:t>
              </a: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) p /x $x0 </a:t>
              </a:r>
            </a:p>
            <a:p>
              <a:pPr marL="266700">
                <a:spcAft>
                  <a:spcPts val="0"/>
                </a:spcAft>
              </a:pP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$4 = 0x420039 // x0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寄存器存放的变量地址不在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8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字节地址对齐处</a:t>
              </a:r>
            </a:p>
          </p:txBody>
        </p:sp>
        <p:sp>
          <p:nvSpPr>
            <p:cNvPr id="6" name="矩形 120"/>
            <p:cNvSpPr>
              <a:spLocks noChangeArrowheads="1"/>
            </p:cNvSpPr>
            <p:nvPr/>
          </p:nvSpPr>
          <p:spPr bwMode="auto">
            <a:xfrm>
              <a:off x="632286" y="1355764"/>
              <a:ext cx="5217113" cy="381048"/>
            </a:xfrm>
            <a:prstGeom prst="rect">
              <a:avLst/>
            </a:prstGeom>
            <a:solidFill>
              <a:srgbClr val="00B0F0"/>
            </a:solidFill>
            <a:ln w="63500" cap="flat" cmpd="sng" algn="ctr">
              <a:noFill/>
              <a:prstDash val="solid"/>
            </a:ln>
            <a:effectLst>
              <a:outerShdw blurRad="279400" dist="63500" dir="2700000" algn="t" rotWithShape="0">
                <a:prstClr val="black">
                  <a:alpha val="35000"/>
                </a:prstClr>
              </a:outerShdw>
            </a:effectLst>
            <a:extLst/>
          </p:spPr>
          <p:txBody>
            <a:bodyPr lIns="0" rIns="0" rtlCol="0" anchor="ctr"/>
            <a:lstStyle/>
            <a:p>
              <a:pPr algn="ctr" defTabSz="91383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kern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问题现象</a:t>
              </a:r>
              <a:endParaRPr lang="zh-CN" altLang="en-US" sz="16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32285" y="1721815"/>
              <a:ext cx="5208221" cy="4342361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95763" y="1628800"/>
            <a:ext cx="5217114" cy="2188132"/>
            <a:chOff x="632285" y="1355764"/>
            <a:chExt cx="5217114" cy="2188132"/>
          </a:xfrm>
        </p:grpSpPr>
        <p:sp>
          <p:nvSpPr>
            <p:cNvPr id="10" name="矩形 9"/>
            <p:cNvSpPr/>
            <p:nvPr/>
          </p:nvSpPr>
          <p:spPr>
            <a:xfrm>
              <a:off x="632286" y="1760619"/>
              <a:ext cx="5207900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100" dirty="0" smtClean="0">
                  <a:latin typeface="+mn-ea"/>
                  <a:ea typeface="+mn-ea"/>
                  <a:cs typeface="Arial" panose="020B0604020202020204" pitchFamily="34" charset="0"/>
                </a:rPr>
                <a:t>鲲鹏处理器对</a:t>
              </a:r>
              <a:r>
                <a:rPr lang="zh-CN" altLang="en-US" sz="1400" kern="100" dirty="0">
                  <a:latin typeface="+mn-ea"/>
                  <a:ea typeface="+mn-ea"/>
                  <a:cs typeface="Arial" panose="020B0604020202020204" pitchFamily="34" charset="0"/>
                </a:rPr>
                <a:t>变量的原子操作、锁操作等用到了</a:t>
              </a:r>
              <a:r>
                <a:rPr lang="en-US" altLang="zh-CN" sz="1400" kern="100" dirty="0" err="1">
                  <a:latin typeface="+mn-ea"/>
                  <a:ea typeface="+mn-ea"/>
                  <a:cs typeface="Arial" panose="020B0604020202020204" pitchFamily="34" charset="0"/>
                </a:rPr>
                <a:t>ldaxr</a:t>
              </a:r>
              <a:r>
                <a:rPr lang="zh-CN" altLang="en-US" sz="1400" kern="100" dirty="0">
                  <a:latin typeface="+mn-ea"/>
                  <a:ea typeface="+mn-ea"/>
                  <a:cs typeface="Arial" panose="020B0604020202020204" pitchFamily="34" charset="0"/>
                </a:rPr>
                <a:t>、</a:t>
              </a:r>
              <a:r>
                <a:rPr lang="en-US" altLang="zh-CN" sz="1400" kern="100" dirty="0" err="1">
                  <a:latin typeface="+mn-ea"/>
                  <a:ea typeface="+mn-ea"/>
                  <a:cs typeface="Arial" panose="020B0604020202020204" pitchFamily="34" charset="0"/>
                </a:rPr>
                <a:t>stlxr</a:t>
              </a:r>
              <a:r>
                <a:rPr lang="zh-CN" altLang="en-US" sz="1400" kern="100" dirty="0">
                  <a:latin typeface="+mn-ea"/>
                  <a:ea typeface="+mn-ea"/>
                  <a:cs typeface="Arial" panose="020B0604020202020204" pitchFamily="34" charset="0"/>
                </a:rPr>
                <a:t>等指令，这些指令要求变量地址必须按变量长度对齐，否则执行指令会触发异常，导致程序</a:t>
              </a:r>
              <a:r>
                <a:rPr lang="en-US" altLang="zh-CN" sz="1400" kern="100" dirty="0" err="1">
                  <a:latin typeface="+mn-ea"/>
                  <a:ea typeface="+mn-ea"/>
                  <a:cs typeface="Arial" panose="020B0604020202020204" pitchFamily="34" charset="0"/>
                </a:rPr>
                <a:t>coredump</a:t>
              </a:r>
              <a:r>
                <a:rPr lang="zh-CN" altLang="en-US" sz="1400" kern="100" dirty="0">
                  <a:latin typeface="+mn-ea"/>
                  <a:ea typeface="+mn-ea"/>
                  <a:cs typeface="Arial" panose="020B0604020202020204" pitchFamily="34" charset="0"/>
                </a:rPr>
                <a:t>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latin typeface="+mn-ea"/>
                  <a:ea typeface="+mn-ea"/>
                  <a:cs typeface="Arial" panose="020B0604020202020204" pitchFamily="34" charset="0"/>
                </a:rPr>
                <a:t>一般是因为代码中对结构体进行强制字节对齐，导致变量地址不在对齐位置上，对这些变量进行原子操作、锁操作等会触发问题。</a:t>
              </a:r>
            </a:p>
          </p:txBody>
        </p:sp>
        <p:sp>
          <p:nvSpPr>
            <p:cNvPr id="12" name="矩形 120"/>
            <p:cNvSpPr>
              <a:spLocks noChangeArrowheads="1"/>
            </p:cNvSpPr>
            <p:nvPr/>
          </p:nvSpPr>
          <p:spPr bwMode="auto">
            <a:xfrm>
              <a:off x="632286" y="1355764"/>
              <a:ext cx="5217113" cy="38104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</a:ln>
            <a:effectLst>
              <a:outerShdw blurRad="279400" dist="63500" dir="2700000" algn="t" rotWithShape="0">
                <a:prstClr val="black">
                  <a:alpha val="35000"/>
                </a:prstClr>
              </a:outerShdw>
            </a:effectLst>
            <a:extLst/>
          </p:spPr>
          <p:txBody>
            <a:bodyPr lIns="0" rIns="0" rtlCol="0" anchor="ctr"/>
            <a:lstStyle/>
            <a:p>
              <a:pPr algn="ctr" defTabSz="91383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kern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原因分析</a:t>
              </a:r>
              <a:endParaRPr lang="zh-CN" altLang="en-US" sz="16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32285" y="1739921"/>
              <a:ext cx="5217114" cy="1803975"/>
            </a:xfrm>
            <a:prstGeom prst="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95762" y="4305121"/>
            <a:ext cx="5217116" cy="2025606"/>
            <a:chOff x="5647690" y="4277228"/>
            <a:chExt cx="5217116" cy="2025606"/>
          </a:xfrm>
        </p:grpSpPr>
        <p:sp>
          <p:nvSpPr>
            <p:cNvPr id="24" name="矩形 23"/>
            <p:cNvSpPr/>
            <p:nvPr/>
          </p:nvSpPr>
          <p:spPr bwMode="auto">
            <a:xfrm>
              <a:off x="5647692" y="4284043"/>
              <a:ext cx="5217114" cy="38104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5647691" y="4277228"/>
              <a:ext cx="5217114" cy="2025606"/>
            </a:xfrm>
            <a:prstGeom prst="rec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47690" y="4672297"/>
              <a:ext cx="52079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latin typeface="+mn-ea"/>
                  <a:ea typeface="+mn-ea"/>
                  <a:cs typeface="Arial" panose="020B0604020202020204" pitchFamily="34" charset="0"/>
                </a:rPr>
                <a:t>代码中搜索“</a:t>
              </a:r>
              <a:r>
                <a:rPr lang="en-US" altLang="zh-CN" sz="1400" kern="100" dirty="0">
                  <a:latin typeface="+mn-ea"/>
                  <a:ea typeface="+mn-ea"/>
                  <a:cs typeface="Arial" panose="020B0604020202020204" pitchFamily="34" charset="0"/>
                </a:rPr>
                <a:t>#pragma pack”</a:t>
              </a:r>
              <a:r>
                <a:rPr lang="zh-CN" altLang="en-US" sz="1400" kern="100" dirty="0">
                  <a:latin typeface="+mn-ea"/>
                  <a:ea typeface="+mn-ea"/>
                  <a:cs typeface="Arial" panose="020B0604020202020204" pitchFamily="34" charset="0"/>
                </a:rPr>
                <a:t>关键字（该宏改变了编译器默认的对齐方式），找到使用了字节对齐的结构体，如果结构体中变量会被作为原子操作、自旋锁、互斥锁、信号量、读写锁的输入参数，则需要修改代码保证这些变量按变量长度对齐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0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软件迁移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原理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迁移常见问题及解决思路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软件调优举例</a:t>
            </a:r>
            <a:endParaRPr lang="en-US" altLang="zh-C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NUMA</a:t>
            </a:r>
            <a:endParaRPr lang="zh-CN" altLang="en-US" dirty="0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0"/>
          </p:nvPr>
        </p:nvSpPr>
        <p:spPr>
          <a:xfrm>
            <a:off x="1052447" y="3819208"/>
            <a:ext cx="4843203" cy="1868173"/>
          </a:xfrm>
        </p:spPr>
        <p:txBody>
          <a:bodyPr/>
          <a:lstStyle/>
          <a:p>
            <a:r>
              <a:rPr lang="zh-CN" altLang="en-US" sz="1600" dirty="0" smtClean="0"/>
              <a:t>物理上，一个</a:t>
            </a:r>
            <a:r>
              <a:rPr lang="en-US" altLang="zh-CN" sz="1600" dirty="0" smtClean="0"/>
              <a:t>DDR</a:t>
            </a:r>
            <a:r>
              <a:rPr lang="zh-CN" altLang="en-US" sz="1600" dirty="0" smtClean="0"/>
              <a:t>只挂载在一个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上，其它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要访问这个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上的</a:t>
            </a:r>
            <a:r>
              <a:rPr lang="en-US" altLang="zh-CN" sz="1600" dirty="0" smtClean="0"/>
              <a:t>DDR</a:t>
            </a:r>
            <a:r>
              <a:rPr lang="zh-CN" altLang="en-US" sz="1600" dirty="0" smtClean="0"/>
              <a:t>需要通过片内总线（如图中的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）或片间总线（如图中的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）进行通信，内存访问延迟从低到高为：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   NUMA</a:t>
            </a:r>
            <a:r>
              <a:rPr lang="zh-CN" altLang="en-US" sz="1600" dirty="0" smtClean="0">
                <a:solidFill>
                  <a:srgbClr val="C00000"/>
                </a:solidFill>
              </a:rPr>
              <a:t>内 </a:t>
            </a:r>
            <a:r>
              <a:rPr lang="en-US" altLang="zh-CN" sz="1600" dirty="0" smtClean="0">
                <a:solidFill>
                  <a:srgbClr val="C00000"/>
                </a:solidFill>
              </a:rPr>
              <a:t>&lt; </a:t>
            </a:r>
            <a:r>
              <a:rPr lang="zh-CN" altLang="en-US" sz="1600" dirty="0" smtClean="0">
                <a:solidFill>
                  <a:srgbClr val="C00000"/>
                </a:solidFill>
              </a:rPr>
              <a:t>跨</a:t>
            </a:r>
            <a:r>
              <a:rPr lang="en-US" altLang="zh-CN" sz="1600" dirty="0">
                <a:solidFill>
                  <a:srgbClr val="C00000"/>
                </a:solidFill>
              </a:rPr>
              <a:t>NUMA</a:t>
            </a:r>
            <a:r>
              <a:rPr lang="zh-CN" altLang="en-US" sz="1600" dirty="0">
                <a:solidFill>
                  <a:srgbClr val="C00000"/>
                </a:solidFill>
              </a:rPr>
              <a:t>不跨</a:t>
            </a:r>
            <a:r>
              <a:rPr lang="en-US" altLang="zh-CN" sz="1600" dirty="0" smtClean="0">
                <a:solidFill>
                  <a:srgbClr val="C00000"/>
                </a:solidFill>
              </a:rPr>
              <a:t>socket &lt;</a:t>
            </a:r>
            <a:r>
              <a:rPr lang="zh-CN" altLang="en-US" sz="1600" dirty="0" smtClean="0">
                <a:solidFill>
                  <a:srgbClr val="C00000"/>
                </a:solidFill>
              </a:rPr>
              <a:t> 跨</a:t>
            </a:r>
            <a:r>
              <a:rPr lang="en-US" altLang="zh-CN" sz="1600" dirty="0" smtClean="0">
                <a:solidFill>
                  <a:srgbClr val="C00000"/>
                </a:solidFill>
              </a:rPr>
              <a:t>socket</a:t>
            </a:r>
            <a:endParaRPr lang="zh-CN" altLang="en-US" sz="1600" dirty="0"/>
          </a:p>
        </p:txBody>
      </p:sp>
      <p:grpSp>
        <p:nvGrpSpPr>
          <p:cNvPr id="5" name="画布 7"/>
          <p:cNvGrpSpPr/>
          <p:nvPr/>
        </p:nvGrpSpPr>
        <p:grpSpPr>
          <a:xfrm>
            <a:off x="6153777" y="3239515"/>
            <a:ext cx="5274310" cy="3629025"/>
            <a:chOff x="0" y="0"/>
            <a:chExt cx="5274310" cy="3629025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274310" cy="3629025"/>
            </a:xfrm>
            <a:prstGeom prst="rect">
              <a:avLst/>
            </a:prstGeom>
          </p:spPr>
        </p:sp>
        <p:sp>
          <p:nvSpPr>
            <p:cNvPr id="8" name="矩形 7"/>
            <p:cNvSpPr/>
            <p:nvPr/>
          </p:nvSpPr>
          <p:spPr>
            <a:xfrm>
              <a:off x="36196" y="800101"/>
              <a:ext cx="516254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sz="1050">
                  <a:solidFill>
                    <a:srgbClr val="000000"/>
                  </a:solidFill>
                  <a:cs typeface="Times New Roman" panose="02020603050405020304" pitchFamily="18" charset="0"/>
                </a:rPr>
                <a:t>DDR</a:t>
              </a:r>
              <a:endParaRPr lang="zh-CN" altLang="en-US" sz="1200">
                <a:solidFill>
                  <a:srgbClr val="FFFFFF"/>
                </a:solidFill>
                <a:cs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29539" y="357189"/>
              <a:ext cx="3564889" cy="1114425"/>
              <a:chOff x="619989" y="1143000"/>
              <a:chExt cx="3564889" cy="1114425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19989" y="1143000"/>
                <a:ext cx="3564889" cy="1114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t">
                  <a:spcBef>
                    <a:spcPct val="0"/>
                  </a:spcBef>
                </a:pPr>
                <a:r>
                  <a:rPr lang="en-US" sz="1050" kern="1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socket</a:t>
                </a:r>
                <a:endParaRPr lang="zh-CN" altLang="en-US" sz="1050" kern="100">
                  <a:solidFill>
                    <a:srgbClr val="FFFFFF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856275" y="1457325"/>
                <a:ext cx="1304925" cy="581025"/>
                <a:chOff x="1227750" y="0"/>
                <a:chExt cx="1304925" cy="581025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227750" y="0"/>
                  <a:ext cx="1304925" cy="5810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fontAlgn="t">
                    <a:spcBef>
                      <a:spcPct val="0"/>
                    </a:spcBef>
                  </a:pPr>
                  <a:r>
                    <a:rPr lang="en-US" sz="1050" kern="10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node</a:t>
                  </a:r>
                  <a:endParaRPr lang="zh-CN" altLang="en-US" sz="1050" kern="100">
                    <a:solidFill>
                      <a:srgbClr val="FFFFFF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2" name="组合 41"/>
                <p:cNvGrpSpPr/>
                <p:nvPr/>
              </p:nvGrpSpPr>
              <p:grpSpPr>
                <a:xfrm>
                  <a:off x="1352550" y="227330"/>
                  <a:ext cx="1075350" cy="315595"/>
                  <a:chOff x="1276350" y="665480"/>
                  <a:chExt cx="1075350" cy="315595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1276350" y="666750"/>
                    <a:ext cx="495300" cy="3143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t">
                      <a:spcBef>
                        <a:spcPct val="0"/>
                      </a:spcBef>
                    </a:pPr>
                    <a:r>
                      <a:rPr lang="en-US" sz="1050" kern="10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core</a:t>
                    </a:r>
                    <a:endParaRPr lang="zh-CN" altLang="en-US" sz="1050" kern="100">
                      <a:solidFill>
                        <a:srgbClr val="FFFFFF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1856400" y="665480"/>
                    <a:ext cx="495300" cy="3143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t">
                      <a:spcBef>
                        <a:spcPct val="0"/>
                      </a:spcBef>
                    </a:pPr>
                    <a:r>
                      <a:rPr lang="en-US" sz="105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core</a:t>
                    </a:r>
                    <a:endParaRPr lang="zh-CN" altLang="en-US" sz="1200">
                      <a:solidFill>
                        <a:srgbClr val="FFFFFF"/>
                      </a:solidFill>
                      <a:cs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5" name="组合 34"/>
              <p:cNvGrpSpPr/>
              <p:nvPr/>
            </p:nvGrpSpPr>
            <p:grpSpPr>
              <a:xfrm>
                <a:off x="2523150" y="1457325"/>
                <a:ext cx="1304925" cy="581025"/>
                <a:chOff x="0" y="0"/>
                <a:chExt cx="1304925" cy="581025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0" y="0"/>
                  <a:ext cx="1304925" cy="5810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fontAlgn="t">
                    <a:spcBef>
                      <a:spcPct val="0"/>
                    </a:spcBef>
                  </a:pPr>
                  <a:r>
                    <a:rPr lang="en-US" sz="105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node</a:t>
                  </a:r>
                  <a:endParaRPr lang="zh-CN" altLang="en-US" sz="1200">
                    <a:solidFill>
                      <a:srgbClr val="FFFFFF"/>
                    </a:solidFill>
                    <a:cs typeface="宋体" panose="02010600030101010101" pitchFamily="2" charset="-122"/>
                  </a:endParaRPr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124800" y="227330"/>
                  <a:ext cx="1075350" cy="315595"/>
                  <a:chOff x="124800" y="227330"/>
                  <a:chExt cx="1075350" cy="315595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124800" y="228600"/>
                    <a:ext cx="495300" cy="3143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t">
                      <a:spcBef>
                        <a:spcPct val="0"/>
                      </a:spcBef>
                    </a:pPr>
                    <a:r>
                      <a:rPr lang="en-US" sz="105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core</a:t>
                    </a:r>
                    <a:endParaRPr lang="zh-CN" altLang="en-US" sz="1200">
                      <a:solidFill>
                        <a:srgbClr val="FFFFFF"/>
                      </a:solidFill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704850" y="227330"/>
                    <a:ext cx="495300" cy="3143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t">
                      <a:spcBef>
                        <a:spcPct val="0"/>
                      </a:spcBef>
                    </a:pPr>
                    <a:r>
                      <a:rPr lang="en-US" sz="105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core</a:t>
                    </a:r>
                    <a:endParaRPr lang="zh-CN" altLang="en-US" sz="1200">
                      <a:solidFill>
                        <a:srgbClr val="FFFFFF"/>
                      </a:solidFill>
                      <a:cs typeface="宋体" panose="02010600030101010101" pitchFamily="2" charset="-122"/>
                    </a:endParaRPr>
                  </a:p>
                </p:txBody>
              </p:sp>
            </p:grpSp>
          </p:grpSp>
          <p:cxnSp>
            <p:nvCxnSpPr>
              <p:cNvPr id="36" name="直接箭头连接符 35"/>
              <p:cNvCxnSpPr>
                <a:stCxn id="41" idx="3"/>
                <a:endCxn id="37" idx="1"/>
              </p:cNvCxnSpPr>
              <p:nvPr/>
            </p:nvCxnSpPr>
            <p:spPr>
              <a:xfrm>
                <a:off x="2161200" y="1747838"/>
                <a:ext cx="361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830173" y="2081214"/>
              <a:ext cx="3564255" cy="1114425"/>
              <a:chOff x="0" y="0"/>
              <a:chExt cx="3564889" cy="111442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0"/>
                <a:ext cx="3564889" cy="1114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t">
                  <a:spcBef>
                    <a:spcPct val="0"/>
                  </a:spcBef>
                </a:pPr>
                <a:r>
                  <a:rPr lang="en-US" sz="105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socket</a:t>
                </a:r>
                <a:endParaRPr lang="zh-CN" altLang="en-US" sz="1200">
                  <a:solidFill>
                    <a:srgbClr val="FFFFFF"/>
                  </a:solidFill>
                  <a:cs typeface="宋体" panose="02010600030101010101" pitchFamily="2" charset="-122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249214" y="314325"/>
                <a:ext cx="1304925" cy="581025"/>
                <a:chOff x="249214" y="314325"/>
                <a:chExt cx="1304925" cy="581025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249214" y="314325"/>
                  <a:ext cx="1304925" cy="5810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fontAlgn="t">
                    <a:spcBef>
                      <a:spcPct val="0"/>
                    </a:spcBef>
                  </a:pPr>
                  <a:r>
                    <a:rPr lang="en-US" sz="105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node</a:t>
                  </a:r>
                  <a:endParaRPr lang="zh-CN" altLang="en-US" sz="1200">
                    <a:solidFill>
                      <a:srgbClr val="FFFFFF"/>
                    </a:solidFill>
                    <a:cs typeface="宋体" panose="02010600030101010101" pitchFamily="2" charset="-122"/>
                  </a:endParaRPr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>
                  <a:off x="374014" y="541655"/>
                  <a:ext cx="1075350" cy="315595"/>
                  <a:chOff x="374014" y="541655"/>
                  <a:chExt cx="1075350" cy="31559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374014" y="542925"/>
                    <a:ext cx="495300" cy="3143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t">
                      <a:spcBef>
                        <a:spcPct val="0"/>
                      </a:spcBef>
                    </a:pPr>
                    <a:r>
                      <a:rPr lang="en-US" sz="105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core</a:t>
                    </a:r>
                    <a:endParaRPr lang="zh-CN" altLang="en-US" sz="1200">
                      <a:solidFill>
                        <a:srgbClr val="FFFFFF"/>
                      </a:solidFill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954064" y="541655"/>
                    <a:ext cx="495300" cy="3143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t">
                      <a:spcBef>
                        <a:spcPct val="0"/>
                      </a:spcBef>
                    </a:pPr>
                    <a:r>
                      <a:rPr lang="en-US" sz="105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core</a:t>
                    </a:r>
                    <a:endParaRPr lang="zh-CN" altLang="en-US" sz="1200">
                      <a:solidFill>
                        <a:srgbClr val="FFFFFF"/>
                      </a:solidFill>
                      <a:cs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1916089" y="314325"/>
                <a:ext cx="1304925" cy="581025"/>
                <a:chOff x="1916089" y="314325"/>
                <a:chExt cx="1304925" cy="581025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916089" y="314325"/>
                  <a:ext cx="1304925" cy="5810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fontAlgn="t">
                    <a:spcBef>
                      <a:spcPct val="0"/>
                    </a:spcBef>
                  </a:pPr>
                  <a:r>
                    <a:rPr lang="en-US" sz="105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node</a:t>
                  </a:r>
                  <a:endParaRPr lang="zh-CN" altLang="en-US" sz="1200">
                    <a:solidFill>
                      <a:srgbClr val="FFFFFF"/>
                    </a:solidFill>
                    <a:cs typeface="宋体" panose="02010600030101010101" pitchFamily="2" charset="-122"/>
                  </a:endParaRPr>
                </a:p>
              </p:txBody>
            </p:sp>
            <p:grpSp>
              <p:nvGrpSpPr>
                <p:cNvPr id="26" name="组合 25"/>
                <p:cNvGrpSpPr/>
                <p:nvPr/>
              </p:nvGrpSpPr>
              <p:grpSpPr>
                <a:xfrm>
                  <a:off x="2040889" y="541655"/>
                  <a:ext cx="1075350" cy="315595"/>
                  <a:chOff x="2040889" y="541655"/>
                  <a:chExt cx="1075350" cy="315595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2040889" y="542925"/>
                    <a:ext cx="495300" cy="3143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t">
                      <a:spcBef>
                        <a:spcPct val="0"/>
                      </a:spcBef>
                    </a:pPr>
                    <a:r>
                      <a:rPr lang="en-US" sz="105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core</a:t>
                    </a:r>
                    <a:endParaRPr lang="zh-CN" altLang="en-US" sz="1200">
                      <a:solidFill>
                        <a:srgbClr val="FFFFFF"/>
                      </a:solidFill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2620939" y="541655"/>
                    <a:ext cx="495300" cy="3143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t">
                      <a:spcBef>
                        <a:spcPct val="0"/>
                      </a:spcBef>
                    </a:pPr>
                    <a:r>
                      <a:rPr lang="en-US" sz="105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a:t>core</a:t>
                    </a:r>
                    <a:endParaRPr lang="zh-CN" altLang="en-US" sz="1200">
                      <a:solidFill>
                        <a:srgbClr val="FFFFFF"/>
                      </a:solidFill>
                      <a:cs typeface="宋体" panose="02010600030101010101" pitchFamily="2" charset="-122"/>
                    </a:endParaRPr>
                  </a:p>
                </p:txBody>
              </p:sp>
            </p:grpSp>
          </p:grpSp>
          <p:cxnSp>
            <p:nvCxnSpPr>
              <p:cNvPr id="24" name="直接箭头连接符 23"/>
              <p:cNvCxnSpPr>
                <a:stCxn id="29" idx="3"/>
              </p:cNvCxnSpPr>
              <p:nvPr/>
            </p:nvCxnSpPr>
            <p:spPr>
              <a:xfrm>
                <a:off x="1554139" y="604838"/>
                <a:ext cx="361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4675800" y="800101"/>
              <a:ext cx="515620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sz="1050">
                  <a:solidFill>
                    <a:srgbClr val="000000"/>
                  </a:solidFill>
                  <a:cs typeface="Times New Roman" panose="02020603050405020304" pitchFamily="18" charset="0"/>
                </a:rPr>
                <a:t>DDR</a:t>
              </a:r>
              <a:endParaRPr lang="zh-CN" altLang="en-US" sz="1200">
                <a:solidFill>
                  <a:srgbClr val="FFFFFF"/>
                </a:solidFill>
                <a:cs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41" idx="1"/>
            </p:cNvCxnSpPr>
            <p:nvPr/>
          </p:nvCxnSpPr>
          <p:spPr>
            <a:xfrm>
              <a:off x="552450" y="962026"/>
              <a:ext cx="51337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37" idx="3"/>
              <a:endCxn id="11" idx="1"/>
            </p:cNvCxnSpPr>
            <p:nvPr/>
          </p:nvCxnSpPr>
          <p:spPr>
            <a:xfrm flipV="1">
              <a:off x="4037625" y="962026"/>
              <a:ext cx="63817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7125" y="2523151"/>
              <a:ext cx="515620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sz="1050">
                  <a:solidFill>
                    <a:srgbClr val="000000"/>
                  </a:solidFill>
                  <a:cs typeface="Times New Roman" panose="02020603050405020304" pitchFamily="18" charset="0"/>
                </a:rPr>
                <a:t>DDR</a:t>
              </a:r>
              <a:endParaRPr lang="zh-CN" altLang="en-US" sz="1200">
                <a:solidFill>
                  <a:srgbClr val="FFFFFF"/>
                </a:solidFill>
                <a:cs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stCxn id="14" idx="3"/>
              <a:endCxn id="29" idx="1"/>
            </p:cNvCxnSpPr>
            <p:nvPr/>
          </p:nvCxnSpPr>
          <p:spPr>
            <a:xfrm>
              <a:off x="552745" y="2685076"/>
              <a:ext cx="526598" cy="9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701540" y="2523151"/>
              <a:ext cx="515620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sz="1050">
                  <a:solidFill>
                    <a:srgbClr val="000000"/>
                  </a:solidFill>
                  <a:cs typeface="Times New Roman" panose="02020603050405020304" pitchFamily="18" charset="0"/>
                </a:rPr>
                <a:t>DDR</a:t>
              </a:r>
              <a:endParaRPr lang="zh-CN" altLang="en-US" sz="1200">
                <a:solidFill>
                  <a:srgbClr val="FFFFFF"/>
                </a:solidFill>
                <a:cs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stCxn id="25" idx="3"/>
              <a:endCxn id="16" idx="1"/>
            </p:cNvCxnSpPr>
            <p:nvPr/>
          </p:nvCxnSpPr>
          <p:spPr>
            <a:xfrm flipV="1">
              <a:off x="4050614" y="2685076"/>
              <a:ext cx="650926" cy="9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33" idx="2"/>
              <a:endCxn id="21" idx="0"/>
            </p:cNvCxnSpPr>
            <p:nvPr/>
          </p:nvCxnSpPr>
          <p:spPr>
            <a:xfrm>
              <a:off x="2611984" y="1471614"/>
              <a:ext cx="317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26"/>
            <p:cNvSpPr txBox="1"/>
            <p:nvPr/>
          </p:nvSpPr>
          <p:spPr>
            <a:xfrm>
              <a:off x="2430530" y="714932"/>
              <a:ext cx="305774" cy="25717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fontAlgn="t">
                <a:spcBef>
                  <a:spcPct val="0"/>
                </a:spcBef>
              </a:pPr>
              <a:r>
                <a:rPr lang="en-US" sz="105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  <a:endParaRPr lang="zh-CN" altLang="en-US" sz="1050" kern="1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27"/>
            <p:cNvSpPr txBox="1"/>
            <p:nvPr/>
          </p:nvSpPr>
          <p:spPr>
            <a:xfrm>
              <a:off x="2376264" y="1639416"/>
              <a:ext cx="2571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just">
                <a:spcAft>
                  <a:spcPts val="0"/>
                </a:spcAft>
                <a:defRPr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fontAlgn="t"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ea typeface="微软雅黑"/>
                </a:rPr>
                <a:t>2</a:t>
              </a:r>
              <a:endParaRPr lang="zh-CN" altLang="en-US" dirty="0">
                <a:solidFill>
                  <a:srgbClr val="000000"/>
                </a:solidFill>
                <a:ea typeface="微软雅黑"/>
              </a:endParaRPr>
            </a:p>
          </p:txBody>
        </p:sp>
      </p:grpSp>
      <p:sp>
        <p:nvSpPr>
          <p:cNvPr id="48" name="文本占位符 54"/>
          <p:cNvSpPr txBox="1">
            <a:spLocks/>
          </p:cNvSpPr>
          <p:nvPr/>
        </p:nvSpPr>
        <p:spPr bwMode="auto">
          <a:xfrm>
            <a:off x="1018071" y="1233488"/>
            <a:ext cx="10454792" cy="239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buClr>
                <a:srgbClr val="FFFFFF">
                  <a:lumMod val="50000"/>
                </a:srgbClr>
              </a:buClr>
            </a:pPr>
            <a:r>
              <a:rPr lang="zh-CN" altLang="en-US" sz="1600" kern="0" dirty="0" smtClean="0">
                <a:solidFill>
                  <a:srgbClr val="000000"/>
                </a:solidFill>
              </a:rPr>
              <a:t>背景知识：</a:t>
            </a:r>
            <a:endParaRPr lang="en-US" altLang="zh-CN" sz="1600" kern="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FFFFFF">
                  <a:lumMod val="50000"/>
                </a:srgbClr>
              </a:buClr>
              <a:buNone/>
            </a:pPr>
            <a:r>
              <a:rPr lang="en-US" altLang="zh-CN" sz="1600" b="1" kern="0" dirty="0" smtClean="0">
                <a:solidFill>
                  <a:srgbClr val="000000"/>
                </a:solidFill>
              </a:rPr>
              <a:t>DDR</a:t>
            </a:r>
            <a:r>
              <a:rPr lang="en-US" altLang="zh-CN" sz="1600" b="1" kern="0" dirty="0">
                <a:solidFill>
                  <a:srgbClr val="000000"/>
                </a:solidFill>
              </a:rPr>
              <a:t> :</a:t>
            </a:r>
            <a:r>
              <a:rPr lang="en-US" altLang="zh-CN" sz="1600" b="1" dirty="0"/>
              <a:t> </a:t>
            </a:r>
            <a:r>
              <a:rPr lang="en-US" altLang="zh-CN" sz="1600" dirty="0"/>
              <a:t>Double Data Rate SDRAM</a:t>
            </a:r>
            <a:r>
              <a:rPr lang="zh-CN" altLang="en-US" sz="1600" dirty="0"/>
              <a:t>，双倍速率</a:t>
            </a:r>
            <a:r>
              <a:rPr lang="en-US" altLang="zh-CN" sz="1600" dirty="0" smtClean="0"/>
              <a:t>SDRAM</a:t>
            </a:r>
            <a:r>
              <a:rPr lang="zh-CN" altLang="en-US" sz="1600" dirty="0" smtClean="0"/>
              <a:t>。就是我们常说的内存条。</a:t>
            </a:r>
            <a:endParaRPr lang="en-US" altLang="zh-CN" sz="1600" dirty="0" smtClean="0"/>
          </a:p>
          <a:p>
            <a:pPr marL="0" indent="0">
              <a:buClr>
                <a:srgbClr val="FFFFFF">
                  <a:lumMod val="50000"/>
                </a:srgbClr>
              </a:buClr>
              <a:buNone/>
            </a:pPr>
            <a:r>
              <a:rPr lang="en-US" altLang="zh-CN" sz="1600" b="1" kern="0" dirty="0" smtClean="0">
                <a:solidFill>
                  <a:srgbClr val="000000"/>
                </a:solidFill>
              </a:rPr>
              <a:t>Socket</a:t>
            </a:r>
            <a:r>
              <a:rPr lang="zh-CN" altLang="en-US" sz="1600" b="1" kern="0" dirty="0" smtClean="0">
                <a:solidFill>
                  <a:srgbClr val="000000"/>
                </a:solidFill>
              </a:rPr>
              <a:t>：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中文翻译为插槽，这里</a:t>
            </a:r>
            <a:r>
              <a:rPr lang="zh-CN" altLang="en-US" sz="1600" kern="0" dirty="0">
                <a:solidFill>
                  <a:srgbClr val="000000"/>
                </a:solidFill>
              </a:rPr>
              <a:t>代表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一颗可以在主板上独立插拔的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。一个主板上可以放多个</a:t>
            </a:r>
            <a:r>
              <a:rPr lang="en-US" altLang="zh-CN" sz="1600" dirty="0" smtClean="0"/>
              <a:t>Socket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Clr>
                <a:srgbClr val="FFFFFF">
                  <a:lumMod val="50000"/>
                </a:srgbClr>
              </a:buClr>
              <a:buNone/>
            </a:pPr>
            <a:r>
              <a:rPr lang="en-US" altLang="zh-CN" sz="1600" b="1" kern="0" dirty="0">
                <a:solidFill>
                  <a:srgbClr val="000000"/>
                </a:solidFill>
              </a:rPr>
              <a:t>NUMA</a:t>
            </a:r>
            <a:r>
              <a:rPr lang="en-US" altLang="zh-CN" sz="1600" kern="0" dirty="0">
                <a:solidFill>
                  <a:srgbClr val="C00000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</a:rPr>
              <a:t>node</a:t>
            </a:r>
            <a:r>
              <a:rPr lang="zh-CN" altLang="en-US" sz="1600" b="1" kern="0" dirty="0">
                <a:solidFill>
                  <a:srgbClr val="000000"/>
                </a:solidFill>
              </a:rPr>
              <a:t>：</a:t>
            </a:r>
            <a:r>
              <a:rPr lang="zh-CN" altLang="en-US" sz="1600" kern="0" dirty="0">
                <a:solidFill>
                  <a:srgbClr val="000000"/>
                </a:solidFill>
              </a:rPr>
              <a:t>一个逻辑概念，属于同一个</a:t>
            </a:r>
            <a:r>
              <a:rPr lang="en-US" altLang="zh-CN" sz="1600" kern="0" dirty="0">
                <a:solidFill>
                  <a:srgbClr val="000000"/>
                </a:solidFill>
              </a:rPr>
              <a:t>node</a:t>
            </a:r>
            <a:r>
              <a:rPr lang="zh-CN" altLang="en-US" sz="1600" kern="0" dirty="0">
                <a:solidFill>
                  <a:srgbClr val="000000"/>
                </a:solidFill>
              </a:rPr>
              <a:t>的</a:t>
            </a:r>
            <a:r>
              <a:rPr lang="en-US" altLang="zh-CN" sz="1600" kern="0" dirty="0">
                <a:solidFill>
                  <a:srgbClr val="000000"/>
                </a:solidFill>
              </a:rPr>
              <a:t>core</a:t>
            </a:r>
            <a:r>
              <a:rPr lang="zh-CN" altLang="en-US" sz="1600" kern="0" dirty="0">
                <a:solidFill>
                  <a:srgbClr val="000000"/>
                </a:solidFill>
              </a:rPr>
              <a:t>共享一些资源，如内存控制器</a:t>
            </a:r>
            <a:r>
              <a:rPr lang="zh-CN" altLang="en-US" sz="1600" dirty="0" smtClean="0"/>
              <a:t>。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Socket</a:t>
            </a:r>
            <a:r>
              <a:rPr lang="zh-CN" altLang="en-US" sz="1600" dirty="0" smtClean="0"/>
              <a:t>可以包含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个或多个 </a:t>
            </a:r>
            <a:r>
              <a:rPr lang="en-US" altLang="zh-CN" sz="1600" dirty="0" smtClean="0"/>
              <a:t>NUMA node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Clr>
                <a:srgbClr val="FFFFFF">
                  <a:lumMod val="50000"/>
                </a:srgbClr>
              </a:buClr>
              <a:buNone/>
            </a:pPr>
            <a:r>
              <a:rPr lang="en-US" altLang="zh-CN" sz="1600" b="1" dirty="0" smtClean="0"/>
              <a:t>Core</a:t>
            </a:r>
            <a:r>
              <a:rPr lang="zh-CN" altLang="en-US" sz="1600" b="1" dirty="0" smtClean="0"/>
              <a:t>：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个独立的硬件执行单元，有独立的</a:t>
            </a:r>
            <a:r>
              <a:rPr lang="zh-CN" altLang="en-US" sz="1600" dirty="0"/>
              <a:t>算术逻辑</a:t>
            </a:r>
            <a:r>
              <a:rPr lang="zh-CN" altLang="en-US" sz="1600" dirty="0" smtClean="0"/>
              <a:t>单元和寄存器等。</a:t>
            </a:r>
            <a:r>
              <a:rPr lang="zh-CN" altLang="en-US" sz="1600" dirty="0"/>
              <a:t>一个</a:t>
            </a:r>
            <a:r>
              <a:rPr lang="en-US" altLang="zh-CN" sz="1600" dirty="0"/>
              <a:t>NUMA node</a:t>
            </a:r>
            <a:r>
              <a:rPr lang="zh-CN" altLang="en-US" sz="1600" dirty="0"/>
              <a:t>可以包含多个</a:t>
            </a:r>
            <a:r>
              <a:rPr lang="en-US" altLang="zh-CN" sz="1600" dirty="0" smtClean="0"/>
              <a:t>core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45" name="文本占位符 54"/>
          <p:cNvSpPr txBox="1">
            <a:spLocks/>
          </p:cNvSpPr>
          <p:nvPr/>
        </p:nvSpPr>
        <p:spPr bwMode="auto">
          <a:xfrm>
            <a:off x="1052447" y="5734349"/>
            <a:ext cx="4910209" cy="88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sz="1600" kern="0" dirty="0" smtClean="0"/>
              <a:t>一颗鲲鹏</a:t>
            </a:r>
            <a:r>
              <a:rPr lang="en-US" altLang="zh-CN" sz="1600" kern="0" dirty="0" smtClean="0"/>
              <a:t>920</a:t>
            </a:r>
            <a:r>
              <a:rPr lang="zh-CN" altLang="en-US" sz="1600" kern="0" dirty="0" smtClean="0"/>
              <a:t>有两个</a:t>
            </a:r>
            <a:r>
              <a:rPr lang="en-US" altLang="zh-CN" sz="1600" kern="0" dirty="0" smtClean="0"/>
              <a:t>NUMA</a:t>
            </a:r>
            <a:r>
              <a:rPr lang="zh-CN" altLang="en-US" sz="1600" kern="0" dirty="0" smtClean="0"/>
              <a:t>节点，每个节点有</a:t>
            </a:r>
            <a:r>
              <a:rPr lang="en-US" altLang="zh-CN" sz="1600" kern="0" dirty="0" smtClean="0"/>
              <a:t>4</a:t>
            </a:r>
            <a:r>
              <a:rPr lang="zh-CN" altLang="en-US" sz="1600" kern="0" dirty="0" smtClean="0"/>
              <a:t>个</a:t>
            </a:r>
            <a:r>
              <a:rPr lang="en-US" altLang="zh-CN" sz="1600" kern="0" dirty="0" smtClean="0"/>
              <a:t>DDR</a:t>
            </a:r>
            <a:r>
              <a:rPr lang="zh-CN" altLang="en-US" sz="1600" kern="0" dirty="0" smtClean="0"/>
              <a:t>通道</a:t>
            </a: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4145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NUMA</a:t>
            </a:r>
            <a:r>
              <a:rPr lang="zh-CN" altLang="en-US" smtClean="0"/>
              <a:t>优化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程序要</a:t>
            </a:r>
            <a:r>
              <a:rPr lang="zh-CN" altLang="en-US" sz="1800" dirty="0" smtClean="0">
                <a:solidFill>
                  <a:srgbClr val="C00000"/>
                </a:solidFill>
              </a:rPr>
              <a:t>避免</a:t>
            </a:r>
            <a:r>
              <a:rPr lang="zh-CN" altLang="en-US" sz="1800" dirty="0">
                <a:solidFill>
                  <a:srgbClr val="C00000"/>
                </a:solidFill>
              </a:rPr>
              <a:t>跨</a:t>
            </a:r>
            <a:r>
              <a:rPr lang="en-US" altLang="zh-CN" sz="1800" dirty="0">
                <a:solidFill>
                  <a:srgbClr val="C00000"/>
                </a:solidFill>
              </a:rPr>
              <a:t>NUMA</a:t>
            </a:r>
            <a:r>
              <a:rPr lang="zh-CN" altLang="en-US" sz="1800" dirty="0">
                <a:solidFill>
                  <a:srgbClr val="C00000"/>
                </a:solidFill>
              </a:rPr>
              <a:t>访问</a:t>
            </a:r>
            <a:r>
              <a:rPr lang="zh-CN" altLang="en-US" sz="1800" dirty="0" smtClean="0">
                <a:solidFill>
                  <a:srgbClr val="C00000"/>
                </a:solidFill>
              </a:rPr>
              <a:t>内存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/>
            <a:r>
              <a:rPr lang="zh-CN" altLang="en-US" sz="1600" dirty="0"/>
              <a:t>在网络中断的</a:t>
            </a:r>
            <a:r>
              <a:rPr lang="en-US" altLang="zh-CN" sz="1600" dirty="0"/>
              <a:t>CPU</a:t>
            </a:r>
            <a:r>
              <a:rPr lang="zh-CN" altLang="en-US" sz="1600" dirty="0"/>
              <a:t>占用高时，可以通过设置网卡中断的</a:t>
            </a:r>
            <a:r>
              <a:rPr lang="en-US" altLang="zh-CN" sz="1600" dirty="0"/>
              <a:t>CPU</a:t>
            </a:r>
            <a:r>
              <a:rPr lang="zh-CN" altLang="en-US" sz="1600" dirty="0"/>
              <a:t>亲和性，防止中断被跨</a:t>
            </a:r>
            <a:r>
              <a:rPr lang="en-US" altLang="zh-CN" sz="1600" dirty="0"/>
              <a:t>NUMA</a:t>
            </a:r>
            <a:r>
              <a:rPr lang="zh-CN" altLang="en-US" sz="1600" dirty="0"/>
              <a:t>处理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401637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cpuMask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smp_affinity_list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1600" dirty="0"/>
              <a:t>通过</a:t>
            </a:r>
            <a:r>
              <a:rPr lang="en-US" altLang="zh-CN" sz="1600" dirty="0" err="1"/>
              <a:t>numactl</a:t>
            </a:r>
            <a:r>
              <a:rPr lang="zh-CN" altLang="en-US" sz="1600" dirty="0"/>
              <a:t>启动程序，如下面的启动命令表示启动</a:t>
            </a:r>
            <a:r>
              <a:rPr lang="en-US" altLang="zh-CN" sz="1600" dirty="0"/>
              <a:t>test</a:t>
            </a:r>
            <a:r>
              <a:rPr lang="zh-CN" altLang="en-US" sz="1600" dirty="0"/>
              <a:t>程序，且只能在</a:t>
            </a:r>
            <a:r>
              <a:rPr lang="en-US" altLang="zh-CN" sz="1600" dirty="0"/>
              <a:t>core 28</a:t>
            </a:r>
            <a:r>
              <a:rPr lang="zh-CN" altLang="en-US" sz="1600" dirty="0"/>
              <a:t>到</a:t>
            </a:r>
            <a:r>
              <a:rPr lang="en-US" altLang="zh-CN" sz="1600" dirty="0"/>
              <a:t>core31</a:t>
            </a:r>
            <a:r>
              <a:rPr lang="zh-CN" altLang="en-US" sz="1600" dirty="0"/>
              <a:t>运行（</a:t>
            </a:r>
            <a:r>
              <a:rPr lang="en-US" altLang="zh-CN" sz="1600" dirty="0"/>
              <a:t>-C</a:t>
            </a:r>
            <a:r>
              <a:rPr lang="zh-CN" altLang="en-US" sz="1600" dirty="0"/>
              <a:t>控制）：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-C 28-31 ./test</a:t>
            </a:r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C/C++</a:t>
            </a:r>
            <a:r>
              <a:rPr lang="zh-CN" altLang="en-US" sz="1600" dirty="0"/>
              <a:t>代码中通过</a:t>
            </a:r>
            <a:r>
              <a:rPr lang="en-US" altLang="zh-CN" sz="1600" dirty="0" err="1"/>
              <a:t>sched_setaffinity</a:t>
            </a:r>
            <a:r>
              <a:rPr lang="zh-CN" altLang="en-US" sz="1600" dirty="0"/>
              <a:t>函数来设置线程亲和性；</a:t>
            </a:r>
          </a:p>
          <a:p>
            <a:pPr lvl="1"/>
            <a:r>
              <a:rPr lang="zh-CN" altLang="en-US" sz="1600" dirty="0"/>
              <a:t>很多开源软件已经支持在自带的配置文件中修改线程的亲和性</a:t>
            </a:r>
            <a:r>
              <a:rPr lang="en-US" altLang="zh-CN" sz="1600" dirty="0"/>
              <a:t>, </a:t>
            </a:r>
            <a:r>
              <a:rPr lang="zh-CN" altLang="en-US" sz="1600" dirty="0" smtClean="0"/>
              <a:t>如</a:t>
            </a:r>
            <a:r>
              <a:rPr lang="en-US" altLang="zh-CN" sz="1600" dirty="0" smtClean="0"/>
              <a:t>KVM</a:t>
            </a:r>
            <a:r>
              <a:rPr lang="zh-CN" altLang="en-US" sz="1600" dirty="0" smtClean="0"/>
              <a:t>开源软件，通过</a:t>
            </a:r>
            <a:r>
              <a:rPr lang="en-US" altLang="zh-CN" sz="1600" dirty="0" err="1" smtClean="0"/>
              <a:t>virsh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edit </a:t>
            </a:r>
            <a:r>
              <a:rPr lang="en-US" altLang="zh-CN" sz="1600" dirty="0" smtClean="0"/>
              <a:t>$</a:t>
            </a:r>
            <a:r>
              <a:rPr lang="en-US" altLang="zh-CN" sz="1600" dirty="0" err="1" smtClean="0"/>
              <a:t>vmname</a:t>
            </a:r>
            <a:r>
              <a:rPr lang="zh-CN" altLang="en-US" sz="1600" dirty="0" smtClean="0"/>
              <a:t>修改</a:t>
            </a:r>
            <a:r>
              <a:rPr lang="en-US" altLang="zh-CN" sz="1600" dirty="0" err="1" smtClean="0"/>
              <a:t>cpuset</a:t>
            </a:r>
            <a:r>
              <a:rPr lang="zh-CN" altLang="en-US" sz="1600" dirty="0" smtClean="0"/>
              <a:t>等参数来设置</a:t>
            </a:r>
            <a:r>
              <a:rPr lang="zh-CN" altLang="en-US" sz="1600" dirty="0"/>
              <a:t>线程的亲和性。</a:t>
            </a:r>
            <a:endParaRPr lang="en-US" altLang="zh-CN" sz="1600" dirty="0" smtClean="0"/>
          </a:p>
          <a:p>
            <a:pPr lvl="1"/>
            <a:endParaRPr lang="zh-CN" altLang="en-US" sz="1600" dirty="0"/>
          </a:p>
          <a:p>
            <a:r>
              <a:rPr lang="zh-CN" altLang="en-US" sz="1800" dirty="0"/>
              <a:t>效果：在测试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软件的</a:t>
            </a:r>
            <a:r>
              <a:rPr lang="en-US" altLang="zh-CN" sz="1800" dirty="0"/>
              <a:t>4K</a:t>
            </a:r>
            <a:r>
              <a:rPr lang="zh-CN" altLang="en-US" sz="1800" dirty="0"/>
              <a:t>随机写性能时，通过设置线程的亲和性，性能提升了</a:t>
            </a:r>
            <a:r>
              <a:rPr lang="en-US" altLang="zh-CN" sz="1800" b="1" dirty="0">
                <a:solidFill>
                  <a:srgbClr val="C00000"/>
                </a:solidFill>
              </a:rPr>
              <a:t>32% 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645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CacheLine</a:t>
            </a:r>
            <a:endParaRPr lang="en-US" altLang="zh-CN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058343" y="4226388"/>
            <a:ext cx="5295709" cy="1548596"/>
          </a:xfrm>
        </p:spPr>
        <p:txBody>
          <a:bodyPr/>
          <a:lstStyle/>
          <a:p>
            <a:r>
              <a:rPr lang="en-US" altLang="zh-CN" sz="1600" dirty="0"/>
              <a:t>L3 Cache</a:t>
            </a:r>
            <a:r>
              <a:rPr lang="zh-CN" altLang="en-US" sz="1600" dirty="0"/>
              <a:t>标识数据是否有效是</a:t>
            </a:r>
            <a:r>
              <a:rPr lang="zh-CN" altLang="en-US" sz="1600" dirty="0">
                <a:solidFill>
                  <a:srgbClr val="C00000"/>
                </a:solidFill>
              </a:rPr>
              <a:t>以</a:t>
            </a:r>
            <a:r>
              <a:rPr lang="en-US" altLang="zh-CN" sz="1600" dirty="0" err="1">
                <a:solidFill>
                  <a:srgbClr val="C00000"/>
                </a:solidFill>
              </a:rPr>
              <a:t>CacheLine</a:t>
            </a:r>
            <a:r>
              <a:rPr lang="zh-CN" altLang="en-US" sz="1600" dirty="0">
                <a:solidFill>
                  <a:srgbClr val="C00000"/>
                </a:solidFill>
              </a:rPr>
              <a:t>为单位</a:t>
            </a:r>
            <a:r>
              <a:rPr lang="zh-CN" altLang="en-US" sz="1600" dirty="0"/>
              <a:t>，数据从内存读到</a:t>
            </a:r>
            <a:r>
              <a:rPr lang="en-US" altLang="zh-CN" sz="1600" dirty="0"/>
              <a:t>L3 Cache</a:t>
            </a:r>
            <a:r>
              <a:rPr lang="zh-CN" altLang="en-US" sz="1600" dirty="0"/>
              <a:t>也是以</a:t>
            </a:r>
            <a:r>
              <a:rPr lang="en-US" altLang="zh-CN" sz="1600" dirty="0" err="1"/>
              <a:t>CacheLine</a:t>
            </a:r>
            <a:r>
              <a:rPr lang="zh-CN" altLang="en-US" sz="1600" dirty="0"/>
              <a:t>为单位。不同</a:t>
            </a:r>
            <a:r>
              <a:rPr lang="en-US" altLang="zh-CN" sz="1600" dirty="0"/>
              <a:t>CPU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L3 </a:t>
            </a:r>
            <a:r>
              <a:rPr lang="en-US" altLang="zh-CN" sz="1600" dirty="0" err="1" smtClean="0"/>
              <a:t>CacheLine</a:t>
            </a:r>
            <a:r>
              <a:rPr lang="zh-CN" altLang="en-US" sz="1600" dirty="0"/>
              <a:t>大小不一样</a:t>
            </a:r>
            <a:r>
              <a:rPr lang="zh-CN" altLang="en-US" sz="1600" dirty="0" smtClean="0"/>
              <a:t>：如</a:t>
            </a:r>
            <a:r>
              <a:rPr lang="en-US" altLang="zh-CN" sz="1600" dirty="0"/>
              <a:t>x</a:t>
            </a:r>
            <a:r>
              <a:rPr lang="en-US" altLang="zh-CN" sz="1600" dirty="0" smtClean="0"/>
              <a:t>86</a:t>
            </a:r>
            <a:r>
              <a:rPr lang="zh-CN" altLang="en-US" sz="1600" dirty="0"/>
              <a:t>为</a:t>
            </a:r>
            <a:r>
              <a:rPr lang="en-US" altLang="zh-CN" sz="1600" dirty="0"/>
              <a:t>64</a:t>
            </a:r>
            <a:r>
              <a:rPr lang="zh-CN" altLang="en-US" sz="1600" dirty="0" smtClean="0"/>
              <a:t>字节，</a:t>
            </a:r>
            <a:r>
              <a:rPr lang="en-US" altLang="zh-CN" sz="1600" dirty="0" err="1" smtClean="0"/>
              <a:t>KunPeng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920</a:t>
            </a:r>
            <a:r>
              <a:rPr lang="zh-CN" altLang="en-US" sz="1600" dirty="0"/>
              <a:t>为</a:t>
            </a:r>
            <a:r>
              <a:rPr lang="en-US" altLang="zh-CN" sz="1600" dirty="0" smtClean="0"/>
              <a:t>128</a:t>
            </a:r>
            <a:r>
              <a:rPr lang="zh-CN" altLang="en-US" sz="1600" dirty="0" smtClean="0"/>
              <a:t>字节。</a:t>
            </a:r>
            <a:endParaRPr lang="zh-CN" altLang="en-US" sz="1600" dirty="0"/>
          </a:p>
          <a:p>
            <a:endParaRPr lang="zh-CN" altLang="en-US" sz="16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20136" y="3825044"/>
            <a:ext cx="3395466" cy="2520000"/>
            <a:chOff x="1337940" y="1677294"/>
            <a:chExt cx="3395466" cy="2520000"/>
          </a:xfrm>
        </p:grpSpPr>
        <p:sp>
          <p:nvSpPr>
            <p:cNvPr id="49" name="矩形 48"/>
            <p:cNvSpPr/>
            <p:nvPr/>
          </p:nvSpPr>
          <p:spPr>
            <a:xfrm>
              <a:off x="1337940" y="1677294"/>
              <a:ext cx="516254" cy="25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sz="1050">
                  <a:solidFill>
                    <a:srgbClr val="000000"/>
                  </a:solidFill>
                  <a:cs typeface="Times New Roman" panose="02020603050405020304" pitchFamily="18" charset="0"/>
                </a:rPr>
                <a:t>DDR</a:t>
              </a:r>
              <a:endParaRPr lang="zh-CN" altLang="en-US" sz="1200">
                <a:solidFill>
                  <a:srgbClr val="FFFFFF"/>
                </a:solidFill>
                <a:cs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953591" y="1677294"/>
              <a:ext cx="1779815" cy="25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t">
                <a:spcBef>
                  <a:spcPct val="0"/>
                </a:spcBef>
              </a:pPr>
              <a:r>
                <a:rPr lang="en-US" sz="105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socket</a:t>
              </a:r>
              <a:endParaRPr lang="zh-CN" altLang="en-US" sz="1050" kern="100" dirty="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3096942" y="1917068"/>
              <a:ext cx="1496217" cy="2124000"/>
              <a:chOff x="1121887" y="-74552"/>
              <a:chExt cx="1496217" cy="212400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121887" y="-74552"/>
                <a:ext cx="1496217" cy="212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t">
                  <a:spcBef>
                    <a:spcPct val="0"/>
                  </a:spcBef>
                </a:pPr>
                <a:r>
                  <a:rPr lang="en-US" sz="105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node</a:t>
                </a:r>
                <a:endParaRPr lang="zh-CN" altLang="en-US" sz="1050" kern="100" dirty="0">
                  <a:solidFill>
                    <a:srgbClr val="FFFFFF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240625" y="249248"/>
                <a:ext cx="1256350" cy="1224136"/>
                <a:chOff x="1164425" y="687398"/>
                <a:chExt cx="1256350" cy="1224136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1164425" y="687398"/>
                  <a:ext cx="612000" cy="12241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t">
                    <a:spcBef>
                      <a:spcPct val="0"/>
                    </a:spcBef>
                  </a:pPr>
                  <a:r>
                    <a:rPr lang="en-US" sz="1050" kern="1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core</a:t>
                  </a:r>
                  <a:endParaRPr lang="zh-CN" altLang="en-US" sz="1050" kern="100" dirty="0">
                    <a:solidFill>
                      <a:srgbClr val="FFFFFF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1808775" y="687398"/>
                  <a:ext cx="612000" cy="12241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t">
                    <a:spcBef>
                      <a:spcPct val="0"/>
                    </a:spcBef>
                  </a:pPr>
                  <a:r>
                    <a:rPr lang="en-US" sz="105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core</a:t>
                  </a:r>
                  <a:endParaRPr lang="zh-CN" altLang="en-US" sz="1200" dirty="0">
                    <a:solidFill>
                      <a:srgbClr val="FFFFFF"/>
                    </a:solidFill>
                    <a:cs typeface="宋体" panose="02010600030101010101" pitchFamily="2" charset="-122"/>
                  </a:endParaRPr>
                </a:p>
              </p:txBody>
            </p:sp>
          </p:grpSp>
        </p:grpSp>
        <p:cxnSp>
          <p:nvCxnSpPr>
            <p:cNvPr id="57" name="直接箭头连接符 56"/>
            <p:cNvCxnSpPr>
              <a:stCxn id="49" idx="3"/>
              <a:endCxn id="51" idx="1"/>
            </p:cNvCxnSpPr>
            <p:nvPr/>
          </p:nvCxnSpPr>
          <p:spPr>
            <a:xfrm>
              <a:off x="1854193" y="2937294"/>
              <a:ext cx="126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287938" y="2526989"/>
              <a:ext cx="487725" cy="3619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altLang="zh-CN" sz="8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L1 Cache</a:t>
              </a:r>
              <a:endParaRPr lang="zh-CN" altLang="en-US" sz="800" kern="100" dirty="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87688" y="2960948"/>
              <a:ext cx="487725" cy="3619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altLang="zh-CN" sz="8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L2 Cache</a:t>
              </a:r>
              <a:endParaRPr lang="zh-CN" altLang="en-US" sz="800" kern="100" dirty="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16087" y="2526989"/>
              <a:ext cx="487725" cy="3619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altLang="zh-CN" sz="8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L1 Cache</a:t>
              </a:r>
              <a:endParaRPr lang="zh-CN" altLang="en-US" sz="800" kern="100" dirty="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15837" y="2961734"/>
              <a:ext cx="487725" cy="3619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altLang="zh-CN" sz="8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L2 Cache</a:t>
              </a:r>
              <a:endParaRPr lang="zh-CN" altLang="en-US" sz="800" kern="100" dirty="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251405" y="3537012"/>
              <a:ext cx="1190849" cy="3619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altLang="zh-CN" sz="8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L3 Cache</a:t>
              </a:r>
              <a:endParaRPr lang="zh-CN" altLang="en-US" sz="800" kern="100" dirty="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36726" y="2424535"/>
              <a:ext cx="1191998" cy="281015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 fontAlgn="t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C00000"/>
                  </a:solidFill>
                </a:rPr>
                <a:t>以</a:t>
              </a:r>
              <a:r>
                <a:rPr lang="en-US" altLang="zh-CN" sz="1200" dirty="0" err="1">
                  <a:solidFill>
                    <a:srgbClr val="C00000"/>
                  </a:solidFill>
                </a:rPr>
                <a:t>CacheLine</a:t>
              </a:r>
              <a:r>
                <a:rPr lang="zh-CN" altLang="en-US" sz="1200" dirty="0">
                  <a:solidFill>
                    <a:srgbClr val="C00000"/>
                  </a:solidFill>
                </a:rPr>
                <a:t>为单位</a:t>
              </a:r>
            </a:p>
          </p:txBody>
        </p:sp>
      </p:grpSp>
      <p:sp>
        <p:nvSpPr>
          <p:cNvPr id="21" name="文本占位符 54"/>
          <p:cNvSpPr txBox="1">
            <a:spLocks/>
          </p:cNvSpPr>
          <p:nvPr/>
        </p:nvSpPr>
        <p:spPr bwMode="auto">
          <a:xfrm>
            <a:off x="1018071" y="1233488"/>
            <a:ext cx="10454792" cy="157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buClr>
                <a:srgbClr val="FFFFFF">
                  <a:lumMod val="50000"/>
                </a:srgbClr>
              </a:buClr>
            </a:pPr>
            <a:r>
              <a:rPr lang="zh-CN" altLang="en-US" sz="1600" kern="0" dirty="0">
                <a:solidFill>
                  <a:srgbClr val="000000"/>
                </a:solidFill>
              </a:rPr>
              <a:t>背景知识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：</a:t>
            </a:r>
            <a:endParaRPr lang="en-US" altLang="zh-CN" sz="1600" kern="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FFFFFF">
                  <a:lumMod val="50000"/>
                </a:srgbClr>
              </a:buClr>
              <a:buNone/>
            </a:pPr>
            <a:r>
              <a:rPr lang="zh-CN" altLang="en-US" sz="1600" kern="0" dirty="0" smtClean="0">
                <a:solidFill>
                  <a:srgbClr val="000000"/>
                </a:solidFill>
              </a:rPr>
              <a:t>为了使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DDR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的访问性能匹配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的计算能力，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CPU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内部通过高速缓存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(Cache)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缓冲部分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DDR 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的数据，从而能减少对低速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DDR 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的访问</a:t>
            </a:r>
            <a:r>
              <a:rPr lang="zh-CN" altLang="en-US" sz="1600" kern="0" dirty="0">
                <a:solidFill>
                  <a:srgbClr val="000000"/>
                </a:solidFill>
              </a:rPr>
              <a:t>次数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，从而提升性能。其中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Cache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又分为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3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层：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L1 Cache,L2 Cache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和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L3 Cache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。从制造难度上看，</a:t>
            </a:r>
            <a:r>
              <a:rPr lang="en-US" altLang="zh-CN" sz="1600" kern="0" dirty="0">
                <a:solidFill>
                  <a:srgbClr val="000000"/>
                </a:solidFill>
              </a:rPr>
              <a:t> L1 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Cache&gt;L2 Cache&gt;L3 Cache&gt;DDR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。从性能上看，</a:t>
            </a:r>
            <a:r>
              <a:rPr lang="en-US" altLang="zh-CN" sz="1600" kern="0" dirty="0">
                <a:solidFill>
                  <a:srgbClr val="000000"/>
                </a:solidFill>
              </a:rPr>
              <a:t> L1 Cache&gt;L2 Cache&gt;L3 </a:t>
            </a:r>
            <a:r>
              <a:rPr lang="en-US" altLang="zh-CN" sz="1600" kern="0" dirty="0" smtClean="0">
                <a:solidFill>
                  <a:srgbClr val="000000"/>
                </a:solidFill>
              </a:rPr>
              <a:t>Cache&gt;DDR</a:t>
            </a:r>
            <a:r>
              <a:rPr lang="zh-CN" altLang="en-US" sz="1600" kern="0" dirty="0" smtClean="0">
                <a:solidFill>
                  <a:srgbClr val="000000"/>
                </a:solidFill>
              </a:rPr>
              <a:t>。</a:t>
            </a:r>
            <a:endParaRPr lang="zh-CN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CacheLine</a:t>
            </a:r>
            <a:r>
              <a:rPr lang="zh-CN" altLang="en-US" smtClean="0"/>
              <a:t>优化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原因：</a:t>
            </a:r>
            <a:r>
              <a:rPr lang="zh-CN" altLang="en-US" sz="1800" dirty="0" smtClean="0">
                <a:solidFill>
                  <a:srgbClr val="C00000"/>
                </a:solidFill>
              </a:rPr>
              <a:t>上一节讲到的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CacheLine</a:t>
            </a:r>
            <a:r>
              <a:rPr lang="zh-CN" altLang="en-US" sz="1800" dirty="0" smtClean="0">
                <a:solidFill>
                  <a:srgbClr val="C00000"/>
                </a:solidFill>
              </a:rPr>
              <a:t>机制会导致</a:t>
            </a:r>
            <a:r>
              <a:rPr lang="zh-CN" altLang="en-US" sz="1800" dirty="0" smtClean="0"/>
              <a:t>伪</a:t>
            </a:r>
            <a:r>
              <a:rPr lang="zh-CN" altLang="en-US" sz="1800" dirty="0"/>
              <a:t>共享（</a:t>
            </a:r>
            <a:r>
              <a:rPr lang="en-US" altLang="zh-CN" sz="1800" dirty="0"/>
              <a:t>false sharing</a:t>
            </a:r>
            <a:r>
              <a:rPr lang="zh-CN" altLang="en-US" sz="1800" dirty="0" smtClean="0"/>
              <a:t>），造成伪共享的原因</a:t>
            </a:r>
            <a:r>
              <a:rPr lang="zh-CN" altLang="en-US" sz="1800" dirty="0"/>
              <a:t>：</a:t>
            </a:r>
          </a:p>
          <a:p>
            <a:pPr lvl="1"/>
            <a:r>
              <a:rPr lang="zh-CN" altLang="en-US" sz="1600" dirty="0"/>
              <a:t>假设有如下两个变量：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readHighFreq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writeHighFreq</a:t>
            </a:r>
            <a:r>
              <a:rPr lang="zh-CN" altLang="en-US" sz="1600" dirty="0"/>
              <a:t>在同一个</a:t>
            </a:r>
            <a:r>
              <a:rPr lang="en-US" altLang="zh-CN" sz="1600" dirty="0" err="1"/>
              <a:t>CacheLine</a:t>
            </a:r>
            <a:r>
              <a:rPr lang="zh-CN" altLang="en-US" sz="1600" dirty="0"/>
              <a:t>中，其中</a:t>
            </a:r>
            <a:r>
              <a:rPr lang="en-US" altLang="zh-CN" sz="1600" dirty="0" err="1"/>
              <a:t>readHighFreq</a:t>
            </a:r>
            <a:r>
              <a:rPr lang="zh-CN" altLang="en-US" sz="1600" dirty="0"/>
              <a:t>是读频率高的变量，</a:t>
            </a:r>
            <a:r>
              <a:rPr lang="en-US" altLang="zh-CN" sz="1600" dirty="0" err="1"/>
              <a:t>writeHighFreq</a:t>
            </a:r>
            <a:r>
              <a:rPr lang="zh-CN" altLang="en-US" sz="1600" dirty="0"/>
              <a:t>为写频率高的变量。</a:t>
            </a:r>
          </a:p>
          <a:p>
            <a:pPr lvl="1"/>
            <a:r>
              <a:rPr lang="en-US" altLang="zh-CN" sz="1600" dirty="0" err="1"/>
              <a:t>writeHighFreq</a:t>
            </a:r>
            <a:r>
              <a:rPr lang="zh-CN" altLang="en-US" sz="1600" dirty="0"/>
              <a:t>被修改：其它</a:t>
            </a:r>
            <a:r>
              <a:rPr lang="en-US" altLang="zh-CN" sz="1600" dirty="0"/>
              <a:t>CPU Cache</a:t>
            </a:r>
            <a:r>
              <a:rPr lang="zh-CN" altLang="en-US" sz="1600" dirty="0"/>
              <a:t>中</a:t>
            </a:r>
            <a:r>
              <a:rPr lang="en-US" altLang="zh-CN" sz="1600" dirty="0" err="1"/>
              <a:t>writeHighFreq</a:t>
            </a:r>
            <a:r>
              <a:rPr lang="zh-CN" altLang="en-US" sz="1600" dirty="0"/>
              <a:t>所在的</a:t>
            </a:r>
            <a:r>
              <a:rPr lang="en-US" altLang="zh-CN" sz="1600" dirty="0" err="1"/>
              <a:t>CacheLine</a:t>
            </a:r>
            <a:r>
              <a:rPr lang="zh-CN" altLang="en-US" sz="1600" dirty="0"/>
              <a:t>被标识为无效状态，</a:t>
            </a:r>
          </a:p>
          <a:p>
            <a:pPr lvl="1"/>
            <a:r>
              <a:rPr lang="zh-CN" altLang="en-US" sz="1600" dirty="0"/>
              <a:t>从内存中读而不是从</a:t>
            </a:r>
            <a:r>
              <a:rPr lang="en-US" altLang="zh-CN" sz="1600" dirty="0"/>
              <a:t>CPU cache</a:t>
            </a:r>
            <a:r>
              <a:rPr lang="zh-CN" altLang="en-US" sz="1600" dirty="0"/>
              <a:t>中读</a:t>
            </a:r>
            <a:r>
              <a:rPr lang="en-US" altLang="zh-CN" sz="1600" dirty="0" err="1"/>
              <a:t>readHighFreq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readHighFreq</a:t>
            </a:r>
            <a:r>
              <a:rPr lang="zh-CN" altLang="en-US" sz="1600" dirty="0"/>
              <a:t>所在</a:t>
            </a:r>
            <a:r>
              <a:rPr lang="en-US" altLang="zh-CN" sz="1600" dirty="0" err="1"/>
              <a:t>CacheLine</a:t>
            </a:r>
            <a:r>
              <a:rPr lang="zh-CN" altLang="en-US" sz="1600" dirty="0"/>
              <a:t>已经被标识为无效状态，虽然</a:t>
            </a:r>
            <a:r>
              <a:rPr lang="en-US" altLang="zh-CN" sz="1600" dirty="0" err="1"/>
              <a:t>readHighFreq</a:t>
            </a:r>
            <a:r>
              <a:rPr lang="zh-CN" altLang="en-US" sz="1600" dirty="0"/>
              <a:t>没有被其它</a:t>
            </a:r>
            <a:r>
              <a:rPr lang="en-US" altLang="zh-CN" sz="1600" dirty="0"/>
              <a:t>core</a:t>
            </a:r>
            <a:r>
              <a:rPr lang="zh-CN" altLang="en-US" sz="1600" dirty="0"/>
              <a:t>修改，但是还是会重新从内存中导入数据到</a:t>
            </a:r>
            <a:r>
              <a:rPr lang="en-US" altLang="zh-CN" sz="1600" dirty="0"/>
              <a:t>CPU cache</a:t>
            </a:r>
            <a:r>
              <a:rPr lang="zh-CN" altLang="en-US" sz="1600" dirty="0"/>
              <a:t>，导致伪共享。</a:t>
            </a:r>
          </a:p>
          <a:p>
            <a:r>
              <a:rPr lang="zh-CN" altLang="en-US" sz="1800" dirty="0"/>
              <a:t>解决方法：将写频繁的变量，如各种锁变量声明为</a:t>
            </a:r>
            <a:r>
              <a:rPr lang="en-US" altLang="zh-CN" sz="1800" dirty="0" err="1"/>
              <a:t>CacheLine</a:t>
            </a:r>
            <a:r>
              <a:rPr lang="zh-CN" altLang="en-US" sz="1800" dirty="0"/>
              <a:t>字节对齐。</a:t>
            </a:r>
          </a:p>
          <a:p>
            <a:r>
              <a:rPr lang="zh-CN" altLang="en-US" sz="1800" dirty="0"/>
              <a:t>效果：</a:t>
            </a:r>
            <a:r>
              <a:rPr lang="en-US" altLang="zh-CN" sz="1800" dirty="0"/>
              <a:t>MySQL</a:t>
            </a:r>
            <a:r>
              <a:rPr lang="zh-CN" altLang="en-US" sz="1800" dirty="0"/>
              <a:t>数据库的锁使用</a:t>
            </a:r>
            <a:r>
              <a:rPr lang="en-US" altLang="zh-CN" sz="1800" dirty="0"/>
              <a:t>128</a:t>
            </a:r>
            <a:r>
              <a:rPr lang="zh-CN" altLang="en-US" sz="1800" dirty="0"/>
              <a:t>字节对齐后，性能提升</a:t>
            </a:r>
            <a:r>
              <a:rPr lang="en-US" altLang="zh-CN" sz="1800" b="1" dirty="0">
                <a:solidFill>
                  <a:srgbClr val="C00000"/>
                </a:solidFill>
              </a:rPr>
              <a:t>5%</a:t>
            </a:r>
            <a:r>
              <a:rPr lang="zh-CN" altLang="en-US" sz="1800" dirty="0"/>
              <a:t>。</a:t>
            </a:r>
          </a:p>
          <a:p>
            <a:endParaRPr lang="zh-CN" altLang="en-US" sz="1800" dirty="0"/>
          </a:p>
        </p:txBody>
      </p:sp>
      <p:sp>
        <p:nvSpPr>
          <p:cNvPr id="47" name="矩形 46"/>
          <p:cNvSpPr/>
          <p:nvPr/>
        </p:nvSpPr>
        <p:spPr>
          <a:xfrm>
            <a:off x="5314430" y="1367246"/>
            <a:ext cx="6218173" cy="299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60000"/>
              <a:buFont typeface="Wingdings" pitchFamily="2" charset="2"/>
              <a:buChar char="l"/>
            </a:pPr>
            <a:endParaRPr lang="zh-CN" altLang="zh-CN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线程并发数调整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从一个线程变为多线程时，</a:t>
            </a:r>
            <a:r>
              <a:rPr lang="en-US" altLang="zh-CN" dirty="0"/>
              <a:t>CPU</a:t>
            </a:r>
            <a:r>
              <a:rPr lang="zh-CN" altLang="en-US" dirty="0"/>
              <a:t>和内存资源得到充分利用，性能得到提升。但是超过一定限制后，因为资源的争抢比较严重，性能会下降。</a:t>
            </a:r>
          </a:p>
          <a:p>
            <a:r>
              <a:rPr lang="en-US" altLang="zh-CN" dirty="0"/>
              <a:t>TPS</a:t>
            </a:r>
            <a:r>
              <a:rPr lang="zh-CN" altLang="en-US" dirty="0"/>
              <a:t>（</a:t>
            </a:r>
            <a:r>
              <a:rPr lang="en-US" altLang="zh-CN" dirty="0"/>
              <a:t>Transactions Per Second</a:t>
            </a:r>
            <a:r>
              <a:rPr lang="zh-CN" altLang="en-US"/>
              <a:t>）：每秒处理的事务数。</a:t>
            </a:r>
          </a:p>
          <a:p>
            <a:endParaRPr lang="zh-CN" altLang="en-US"/>
          </a:p>
        </p:txBody>
      </p:sp>
      <p:graphicFrame>
        <p:nvGraphicFramePr>
          <p:cNvPr id="5" name="图表 4"/>
          <p:cNvGraphicFramePr/>
          <p:nvPr>
            <p:extLst/>
          </p:nvPr>
        </p:nvGraphicFramePr>
        <p:xfrm>
          <a:off x="2931005" y="2799776"/>
          <a:ext cx="6102349" cy="353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32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计算技术栈与程序执行过程</a:t>
            </a:r>
            <a:endParaRPr lang="zh-CN" altLang="en-US" dirty="0"/>
          </a:p>
        </p:txBody>
      </p:sp>
      <p:sp>
        <p:nvSpPr>
          <p:cNvPr id="97" name="圆角矩形 96"/>
          <p:cNvSpPr/>
          <p:nvPr/>
        </p:nvSpPr>
        <p:spPr>
          <a:xfrm>
            <a:off x="2042369" y="5518983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（物理原材料）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2042369" y="5093897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Transistors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（晶体管）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2042369" y="4668812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Gates/Registers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（门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寄存器）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2042369" y="4243728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Architecture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微架构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2042369" y="2968474"/>
            <a:ext cx="3738285" cy="425085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Assembly Language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（汇编语言）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2042369" y="2543389"/>
            <a:ext cx="3738285" cy="425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High-Level Language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（高级编程语言）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042369" y="2114217"/>
            <a:ext cx="3738285" cy="425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（算法）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2042369" y="1697187"/>
            <a:ext cx="3738285" cy="425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（应用）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2042369" y="3393560"/>
            <a:ext cx="3738285" cy="425085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Code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（二进制机器码）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2042369" y="3818644"/>
            <a:ext cx="3738285" cy="42508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 Set Architecture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（指令集架构）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1746535" y="1697187"/>
            <a:ext cx="0" cy="419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181759" y="1697187"/>
            <a:ext cx="0" cy="41977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34"/>
          <p:cNvSpPr txBox="1"/>
          <p:nvPr/>
        </p:nvSpPr>
        <p:spPr>
          <a:xfrm rot="16200000">
            <a:off x="-106530" y="3675019"/>
            <a:ext cx="2280745" cy="242047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Increasing order of Complexity</a:t>
            </a:r>
            <a:endParaRPr lang="zh-CN" altLang="en-US" sz="1200" b="1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本框 39"/>
          <p:cNvSpPr txBox="1"/>
          <p:nvPr/>
        </p:nvSpPr>
        <p:spPr>
          <a:xfrm rot="16200000">
            <a:off x="449281" y="3697620"/>
            <a:ext cx="2280745" cy="242047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Increasing order of Abstraction</a:t>
            </a:r>
            <a:endParaRPr lang="zh-CN" altLang="en-US" sz="1200" b="1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5816514" y="4031186"/>
            <a:ext cx="504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6072006" y="1697187"/>
            <a:ext cx="0" cy="233399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42"/>
          <p:cNvSpPr txBox="1"/>
          <p:nvPr/>
        </p:nvSpPr>
        <p:spPr>
          <a:xfrm rot="16200000">
            <a:off x="5520626" y="2687507"/>
            <a:ext cx="833821" cy="268940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rgbClr val="1D1D1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Software</a:t>
            </a:r>
            <a:endParaRPr lang="zh-CN" altLang="en-US" sz="1400" b="1" dirty="0" smtClean="0">
              <a:solidFill>
                <a:srgbClr val="1D1D1A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6072006" y="4031186"/>
            <a:ext cx="0" cy="19128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48"/>
          <p:cNvSpPr txBox="1"/>
          <p:nvPr/>
        </p:nvSpPr>
        <p:spPr>
          <a:xfrm rot="16200000">
            <a:off x="5498214" y="4640615"/>
            <a:ext cx="833821" cy="268940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rgbClr val="1D1D1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Hardware</a:t>
            </a:r>
            <a:endParaRPr lang="zh-CN" altLang="en-US" sz="1400" b="1" dirty="0" smtClean="0">
              <a:solidFill>
                <a:srgbClr val="1D1D1A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6" name="文本框 47"/>
          <p:cNvSpPr txBox="1"/>
          <p:nvPr/>
        </p:nvSpPr>
        <p:spPr>
          <a:xfrm>
            <a:off x="6994366" y="2070832"/>
            <a:ext cx="1029014" cy="432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8221227" y="1949395"/>
            <a:ext cx="3065592" cy="665567"/>
            <a:chOff x="8196132" y="1918447"/>
            <a:chExt cx="2767745" cy="665567"/>
          </a:xfrm>
        </p:grpSpPr>
        <p:sp>
          <p:nvSpPr>
            <p:cNvPr id="142" name="矩形 141"/>
            <p:cNvSpPr/>
            <p:nvPr/>
          </p:nvSpPr>
          <p:spPr>
            <a:xfrm>
              <a:off x="8196132" y="1918447"/>
              <a:ext cx="1296000" cy="66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12"/>
              <a:r>
                <a:rPr lang="en-US" altLang="zh-CN" sz="1000" b="1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000" b="1" dirty="0" smtClean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emp = v [k];</a:t>
              </a:r>
            </a:p>
            <a:p>
              <a:pPr defTabSz="914112"/>
              <a:r>
                <a:rPr lang="en-US" altLang="zh-CN" sz="1000" b="1" dirty="0" smtClean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v[k] = v[k+1];</a:t>
              </a:r>
            </a:p>
            <a:p>
              <a:pPr defTabSz="914112"/>
              <a:r>
                <a:rPr lang="en-US" altLang="zh-CN" sz="1000" b="1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000" b="1" dirty="0" smtClean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[k+1] = temp;</a:t>
              </a:r>
              <a:endParaRPr lang="zh-CN" altLang="en-US" sz="10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9667877" y="1918447"/>
              <a:ext cx="1296000" cy="66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12"/>
              <a:r>
                <a:rPr lang="en-US" altLang="zh-CN" sz="1000" b="1" dirty="0" smtClean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 = V[K]</a:t>
              </a:r>
            </a:p>
            <a:p>
              <a:pPr defTabSz="914112"/>
              <a:r>
                <a:rPr lang="en-US" altLang="zh-CN" sz="1000" b="1" dirty="0" smtClean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V[K] = V[K+1]</a:t>
              </a:r>
            </a:p>
            <a:p>
              <a:pPr defTabSz="914112"/>
              <a:r>
                <a:rPr lang="en-US" altLang="zh-CN" sz="1000" b="1" dirty="0" smtClean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V[K+1] = TEMP</a:t>
              </a:r>
              <a:endParaRPr lang="zh-CN" altLang="en-US" sz="10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8936418" y="3195493"/>
            <a:ext cx="1556682" cy="7709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0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$t0, 0($2)</a:t>
            </a:r>
          </a:p>
          <a:p>
            <a:pPr algn="ctr" defTabSz="914112"/>
            <a:r>
              <a:rPr lang="en-US" altLang="zh-CN" sz="10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en-US" altLang="zh-CN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t1, 4($</a:t>
            </a:r>
            <a:r>
              <a:rPr lang="en-US" altLang="zh-CN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 defTabSz="914112"/>
            <a:r>
              <a:rPr lang="en-US" altLang="zh-CN" sz="10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t1, </a:t>
            </a:r>
            <a:r>
              <a:rPr lang="en-US" altLang="zh-CN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0($2</a:t>
            </a:r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 defTabSz="914112"/>
            <a:r>
              <a:rPr lang="en-US" altLang="zh-CN" sz="10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t0, 4($</a:t>
            </a:r>
            <a:r>
              <a:rPr lang="en-US" altLang="zh-CN" sz="1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56"/>
          <p:cNvSpPr txBox="1"/>
          <p:nvPr/>
        </p:nvSpPr>
        <p:spPr>
          <a:xfrm>
            <a:off x="6994366" y="3422420"/>
            <a:ext cx="1029014" cy="432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</a:p>
        </p:txBody>
      </p:sp>
      <p:sp>
        <p:nvSpPr>
          <p:cNvPr id="120" name="文本框 57"/>
          <p:cNvSpPr txBox="1"/>
          <p:nvPr/>
        </p:nvSpPr>
        <p:spPr>
          <a:xfrm>
            <a:off x="6994366" y="4719325"/>
            <a:ext cx="1029014" cy="432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机器码</a:t>
            </a:r>
          </a:p>
        </p:txBody>
      </p:sp>
      <p:sp>
        <p:nvSpPr>
          <p:cNvPr id="121" name="矩形 120"/>
          <p:cNvSpPr/>
          <p:nvPr/>
        </p:nvSpPr>
        <p:spPr>
          <a:xfrm>
            <a:off x="8221225" y="4477849"/>
            <a:ext cx="3065591" cy="805819"/>
          </a:xfrm>
          <a:prstGeom prst="rect">
            <a:avLst/>
          </a:prstGeom>
          <a:solidFill>
            <a:srgbClr val="92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0000 1001 1100 0110 1010 1111 0101 1000</a:t>
            </a:r>
          </a:p>
          <a:p>
            <a:pPr algn="ctr" defTabSz="914112"/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1010 1111 0101 1000 0000 1001 1100 0110</a:t>
            </a:r>
          </a:p>
          <a:p>
            <a:pPr algn="ctr" defTabSz="914112"/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1100 0110 1010 1111 0101 1000 0000 1001</a:t>
            </a:r>
          </a:p>
          <a:p>
            <a:pPr algn="ctr" defTabSz="914112"/>
            <a:r>
              <a:rPr lang="en-US" altLang="zh-CN" sz="1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0101 1000 0000 1001 1100 0110 1010 1111</a:t>
            </a:r>
            <a:endParaRPr lang="zh-CN" altLang="en-US" sz="1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下箭头 121"/>
          <p:cNvSpPr/>
          <p:nvPr/>
        </p:nvSpPr>
        <p:spPr>
          <a:xfrm>
            <a:off x="9121500" y="2665762"/>
            <a:ext cx="216000" cy="4680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下箭头 122"/>
          <p:cNvSpPr/>
          <p:nvPr/>
        </p:nvSpPr>
        <p:spPr>
          <a:xfrm>
            <a:off x="10096860" y="2665762"/>
            <a:ext cx="216000" cy="4680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下箭头 123"/>
          <p:cNvSpPr/>
          <p:nvPr/>
        </p:nvSpPr>
        <p:spPr>
          <a:xfrm>
            <a:off x="8417820" y="2665762"/>
            <a:ext cx="216000" cy="1764000"/>
          </a:xfrm>
          <a:prstGeom prst="downArrow">
            <a:avLst/>
          </a:prstGeom>
          <a:solidFill>
            <a:srgbClr val="92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下箭头 124"/>
          <p:cNvSpPr/>
          <p:nvPr/>
        </p:nvSpPr>
        <p:spPr>
          <a:xfrm>
            <a:off x="10856220" y="2665762"/>
            <a:ext cx="216000" cy="1764000"/>
          </a:xfrm>
          <a:prstGeom prst="downArrow">
            <a:avLst/>
          </a:prstGeom>
          <a:solidFill>
            <a:srgbClr val="92C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52"/>
          <p:cNvSpPr txBox="1"/>
          <p:nvPr/>
        </p:nvSpPr>
        <p:spPr>
          <a:xfrm>
            <a:off x="8398458" y="2653376"/>
            <a:ext cx="972437" cy="54122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smtClean="0">
                <a:solidFill>
                  <a:srgbClr val="1D1D1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C/C++</a:t>
            </a:r>
          </a:p>
          <a:p>
            <a:pPr algn="ctr"/>
            <a:r>
              <a:rPr lang="zh-CN" altLang="en-US" sz="1100" b="1" dirty="0" smtClean="0">
                <a:solidFill>
                  <a:srgbClr val="1D1D1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编译器</a:t>
            </a:r>
            <a:endParaRPr lang="zh-CN" altLang="en-US" sz="900" b="1" dirty="0" smtClean="0">
              <a:solidFill>
                <a:srgbClr val="1D1D1A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7" name="文本框 67"/>
          <p:cNvSpPr txBox="1"/>
          <p:nvPr/>
        </p:nvSpPr>
        <p:spPr>
          <a:xfrm>
            <a:off x="10136220" y="2653376"/>
            <a:ext cx="828000" cy="47297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 smtClean="0">
                <a:solidFill>
                  <a:srgbClr val="1D1D1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Fortran</a:t>
            </a:r>
          </a:p>
          <a:p>
            <a:pPr algn="ctr"/>
            <a:r>
              <a:rPr lang="zh-CN" altLang="en-US" sz="1100" b="1" dirty="0" smtClean="0">
                <a:solidFill>
                  <a:srgbClr val="1D1D1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编译器</a:t>
            </a:r>
          </a:p>
        </p:txBody>
      </p:sp>
      <p:sp>
        <p:nvSpPr>
          <p:cNvPr id="128" name="下箭头 127"/>
          <p:cNvSpPr/>
          <p:nvPr/>
        </p:nvSpPr>
        <p:spPr>
          <a:xfrm>
            <a:off x="9637020" y="4008473"/>
            <a:ext cx="216000" cy="46800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69"/>
          <p:cNvSpPr txBox="1"/>
          <p:nvPr/>
        </p:nvSpPr>
        <p:spPr>
          <a:xfrm>
            <a:off x="9285340" y="4068057"/>
            <a:ext cx="900000" cy="28686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 smtClean="0">
                <a:solidFill>
                  <a:srgbClr val="1D1D1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汇编器</a:t>
            </a:r>
          </a:p>
        </p:txBody>
      </p:sp>
      <p:sp>
        <p:nvSpPr>
          <p:cNvPr id="130" name="文本框 59"/>
          <p:cNvSpPr txBox="1"/>
          <p:nvPr/>
        </p:nvSpPr>
        <p:spPr>
          <a:xfrm>
            <a:off x="3179676" y="1268760"/>
            <a:ext cx="1369824" cy="293662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计算技术栈</a:t>
            </a:r>
          </a:p>
        </p:txBody>
      </p:sp>
      <p:sp>
        <p:nvSpPr>
          <p:cNvPr id="131" name="文本框 72"/>
          <p:cNvSpPr txBox="1"/>
          <p:nvPr/>
        </p:nvSpPr>
        <p:spPr>
          <a:xfrm>
            <a:off x="8826020" y="1268760"/>
            <a:ext cx="1481998" cy="293662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程序执行过程</a:t>
            </a:r>
          </a:p>
        </p:txBody>
      </p:sp>
      <p:sp>
        <p:nvSpPr>
          <p:cNvPr id="132" name="文本框 73"/>
          <p:cNvSpPr txBox="1"/>
          <p:nvPr/>
        </p:nvSpPr>
        <p:spPr>
          <a:xfrm>
            <a:off x="6994366" y="5473086"/>
            <a:ext cx="1029014" cy="432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指令集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8377618" y="4572046"/>
            <a:ext cx="2808000" cy="14400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8705901" y="4709306"/>
            <a:ext cx="0" cy="864000"/>
          </a:xfrm>
          <a:prstGeom prst="straightConnector1">
            <a:avLst/>
          </a:prstGeom>
          <a:ln w="28575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7174"/>
          <p:cNvSpPr txBox="1"/>
          <p:nvPr/>
        </p:nvSpPr>
        <p:spPr>
          <a:xfrm>
            <a:off x="8478780" y="5566036"/>
            <a:ext cx="503139" cy="2540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</a:t>
            </a:r>
            <a:r>
              <a:rPr lang="en-US" altLang="zh-CN" sz="1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12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8377618" y="4880688"/>
            <a:ext cx="2808000" cy="144000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12"/>
            <a:endParaRPr lang="zh-CN" altLang="en-US" sz="1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7" name="直接箭头连接符 136"/>
          <p:cNvCxnSpPr>
            <a:endCxn id="138" idx="0"/>
          </p:cNvCxnSpPr>
          <p:nvPr/>
        </p:nvCxnSpPr>
        <p:spPr>
          <a:xfrm flipH="1">
            <a:off x="10488030" y="5024688"/>
            <a:ext cx="5070" cy="54134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89"/>
          <p:cNvSpPr txBox="1"/>
          <p:nvPr/>
        </p:nvSpPr>
        <p:spPr>
          <a:xfrm>
            <a:off x="10236460" y="5566036"/>
            <a:ext cx="503139" cy="2540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lang="en-US" altLang="zh-CN" sz="1200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1200" b="1" dirty="0" smtClean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8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磁盘读写优化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996100" y="2240868"/>
            <a:ext cx="4716000" cy="2545485"/>
            <a:chOff x="1304650" y="2284668"/>
            <a:chExt cx="4716000" cy="1609381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1304650" y="3052445"/>
              <a:ext cx="4716000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30"/>
            <p:cNvSpPr txBox="1"/>
            <p:nvPr/>
          </p:nvSpPr>
          <p:spPr>
            <a:xfrm>
              <a:off x="1313747" y="2668557"/>
              <a:ext cx="728114" cy="42326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zh-CN" altLang="en-US" sz="12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用户态</a:t>
              </a:r>
            </a:p>
          </p:txBody>
        </p:sp>
        <p:sp>
          <p:nvSpPr>
            <p:cNvPr id="14" name="文本框 30"/>
            <p:cNvSpPr txBox="1"/>
            <p:nvPr/>
          </p:nvSpPr>
          <p:spPr>
            <a:xfrm>
              <a:off x="1313747" y="2978621"/>
              <a:ext cx="728114" cy="42326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zh-CN" altLang="en-US" sz="12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内核态</a:t>
              </a:r>
              <a:endParaRPr lang="zh-CN" altLang="en-US" sz="1200" dirty="0">
                <a:solidFill>
                  <a:srgbClr val="000000"/>
                </a:solidFill>
                <a:cs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67761" y="3579063"/>
              <a:ext cx="1216734" cy="314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zh-CN" altLang="en-US" sz="1200" kern="100">
                  <a:solidFill>
                    <a:srgbClr val="000000"/>
                  </a:solidFill>
                  <a:cs typeface="Times New Roman" panose="02020603050405020304" pitchFamily="18" charset="0"/>
                </a:rPr>
                <a:t>磁盘</a:t>
              </a:r>
              <a:endParaRPr lang="zh-CN" altLang="en-US" sz="1200" kern="10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367761" y="3190252"/>
              <a:ext cx="1216733" cy="314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sz="1200" kern="100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PageCache</a:t>
              </a:r>
              <a:endParaRPr lang="zh-CN" altLang="en-US" sz="1200" kern="1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58987" y="2284668"/>
              <a:ext cx="1216733" cy="314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zh-CN" altLang="en-US" sz="1200" kern="100">
                  <a:solidFill>
                    <a:srgbClr val="000000"/>
                  </a:solidFill>
                  <a:cs typeface="Times New Roman" panose="02020603050405020304" pitchFamily="18" charset="0"/>
                </a:rPr>
                <a:t>应用程序内存</a:t>
              </a:r>
              <a:endParaRPr lang="zh-CN" altLang="en-US" sz="1200" kern="10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58988" y="2668557"/>
              <a:ext cx="1216733" cy="2657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>
                <a:spcBef>
                  <a:spcPct val="0"/>
                </a:spcBef>
              </a:pPr>
              <a:r>
                <a:rPr lang="en-US" altLang="zh-CN" sz="1200" kern="100" dirty="0" err="1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c</a:t>
              </a:r>
              <a:r>
                <a:rPr lang="en-US" sz="1200" kern="100" dirty="0" err="1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lib</a:t>
              </a:r>
              <a:r>
                <a:rPr lang="en-US" sz="1200" kern="100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200" kern="1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buffer</a:t>
              </a:r>
              <a:endParaRPr lang="zh-CN" altLang="en-US" sz="1200" kern="1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61"/>
            <p:cNvSpPr txBox="1"/>
            <p:nvPr/>
          </p:nvSpPr>
          <p:spPr>
            <a:xfrm>
              <a:off x="3791744" y="2466775"/>
              <a:ext cx="2106597" cy="60248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fontAlgn="t">
                <a:spcBef>
                  <a:spcPct val="0"/>
                </a:spcBef>
              </a:pPr>
              <a:r>
                <a:rPr lang="en-US" sz="1200" kern="100" dirty="0" err="1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cLib</a:t>
              </a:r>
              <a:r>
                <a:rPr lang="en-US" sz="1200" kern="1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2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buffer</a:t>
              </a:r>
              <a:r>
                <a:rPr lang="zh-CN" altLang="en-US" sz="12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只有在</a:t>
              </a:r>
              <a:r>
                <a:rPr lang="en-US" sz="1200" kern="100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clib</a:t>
              </a:r>
              <a:r>
                <a:rPr lang="zh-CN" altLang="en-US" sz="12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库函数（</a:t>
              </a:r>
              <a:r>
                <a:rPr lang="en-US" sz="12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fread/</a:t>
              </a:r>
              <a:r>
                <a:rPr lang="en-US" sz="1200" kern="100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fwrite</a:t>
              </a:r>
              <a:r>
                <a:rPr lang="zh-CN" altLang="en-US" sz="1200" kern="1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）里使用</a:t>
              </a:r>
            </a:p>
          </p:txBody>
        </p:sp>
        <p:sp>
          <p:nvSpPr>
            <p:cNvPr id="20" name="文本框 61"/>
            <p:cNvSpPr txBox="1"/>
            <p:nvPr/>
          </p:nvSpPr>
          <p:spPr>
            <a:xfrm>
              <a:off x="3791744" y="2978621"/>
              <a:ext cx="2099722" cy="6016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fontAlgn="t">
                <a:spcBef>
                  <a:spcPct val="0"/>
                </a:spcBef>
              </a:pPr>
              <a:r>
                <a:rPr lang="en-US" sz="1200" dirty="0" err="1">
                  <a:solidFill>
                    <a:srgbClr val="000000"/>
                  </a:solidFill>
                  <a:cs typeface="Times New Roman" panose="02020603050405020304" pitchFamily="18" charset="0"/>
                </a:rPr>
                <a:t>PageCache</a:t>
              </a:r>
              <a:r>
                <a:rPr lang="zh-CN" altLang="en-US" sz="12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在非</a:t>
              </a:r>
              <a:r>
                <a:rPr lang="en-US" sz="12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O_DIRECT</a:t>
              </a:r>
              <a:r>
                <a:rPr lang="zh-CN" altLang="en-US" sz="12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模式使用</a:t>
              </a:r>
              <a:endParaRPr lang="zh-CN" altLang="en-US" sz="1200" dirty="0">
                <a:solidFill>
                  <a:srgbClr val="000000"/>
                </a:solidFill>
                <a:cs typeface="宋体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70228" y="1294557"/>
            <a:ext cx="6509848" cy="503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marL="0" indent="0">
              <a:buClr>
                <a:srgbClr val="FFFFFF">
                  <a:lumMod val="50000"/>
                </a:srgbClr>
              </a:buClr>
              <a:buNone/>
            </a:pPr>
            <a:r>
              <a:rPr lang="zh-CN" altLang="en-US" sz="1400" dirty="0" smtClean="0">
                <a:solidFill>
                  <a:srgbClr val="000000"/>
                </a:solidFill>
              </a:rPr>
              <a:t>  三</a:t>
            </a:r>
            <a:r>
              <a:rPr lang="zh-CN" altLang="en-US" sz="1400" dirty="0">
                <a:solidFill>
                  <a:srgbClr val="000000"/>
                </a:solidFill>
              </a:rPr>
              <a:t>种</a:t>
            </a:r>
            <a:r>
              <a:rPr lang="zh-CN" altLang="en-US" sz="1400" dirty="0" smtClean="0">
                <a:solidFill>
                  <a:srgbClr val="000000"/>
                </a:solidFill>
              </a:rPr>
              <a:t>方式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fread</a:t>
            </a:r>
            <a:r>
              <a:rPr lang="en-US" altLang="zh-CN" sz="1400" dirty="0" smtClean="0">
                <a:solidFill>
                  <a:srgbClr val="000000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fwrite</a:t>
            </a:r>
            <a:r>
              <a:rPr lang="en-US" altLang="zh-CN" sz="1400" dirty="0" smtClean="0">
                <a:solidFill>
                  <a:srgbClr val="000000"/>
                </a:solidFill>
              </a:rPr>
              <a:t>,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read/write O_DIRECT</a:t>
            </a:r>
            <a:r>
              <a:rPr lang="zh-CN" altLang="en-US" sz="1400" dirty="0" smtClean="0">
                <a:solidFill>
                  <a:srgbClr val="000000"/>
                </a:solidFill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</a:rPr>
              <a:t>read/write </a:t>
            </a:r>
            <a:r>
              <a:rPr lang="zh-CN" altLang="en-US" sz="1400" dirty="0" smtClean="0">
                <a:solidFill>
                  <a:srgbClr val="000000"/>
                </a:solidFill>
              </a:rPr>
              <a:t>非</a:t>
            </a:r>
            <a:r>
              <a:rPr lang="en-US" altLang="zh-CN" sz="1400" dirty="0" smtClean="0">
                <a:solidFill>
                  <a:srgbClr val="000000"/>
                </a:solidFill>
              </a:rPr>
              <a:t>O_DIRECT</a:t>
            </a:r>
            <a:r>
              <a:rPr lang="zh-CN" altLang="en-US" sz="1400" dirty="0">
                <a:solidFill>
                  <a:srgbClr val="000000"/>
                </a:solidFill>
              </a:rPr>
              <a:t>模式</a:t>
            </a:r>
            <a:r>
              <a:rPr lang="en-US" altLang="zh-CN" sz="1400" dirty="0" smtClean="0">
                <a:solidFill>
                  <a:srgbClr val="000000"/>
                </a:solidFill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</a:rPr>
              <a:t>都</a:t>
            </a:r>
            <a:r>
              <a:rPr lang="zh-CN" altLang="en-US" sz="1400" dirty="0">
                <a:solidFill>
                  <a:srgbClr val="000000"/>
                </a:solidFill>
              </a:rPr>
              <a:t>有自己的优势和劣势，需要根据业务特点选择不同的方式：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spcAft>
                <a:spcPct val="0"/>
              </a:spcAft>
              <a:buClr>
                <a:srgbClr val="FFFFFF">
                  <a:lumMod val="50000"/>
                </a:srgbClr>
              </a:buClr>
            </a:pPr>
            <a:r>
              <a:rPr lang="zh-CN" altLang="en-US" sz="1400" dirty="0">
                <a:solidFill>
                  <a:srgbClr val="000000"/>
                </a:solidFill>
              </a:rPr>
              <a:t>使用</a:t>
            </a:r>
            <a:r>
              <a:rPr lang="en-US" altLang="zh-CN" sz="1400" dirty="0">
                <a:solidFill>
                  <a:srgbClr val="000000"/>
                </a:solidFill>
              </a:rPr>
              <a:t>fread/</a:t>
            </a:r>
            <a:r>
              <a:rPr lang="en-US" altLang="zh-CN" sz="1400" dirty="0" err="1">
                <a:solidFill>
                  <a:srgbClr val="000000"/>
                </a:solidFill>
              </a:rPr>
              <a:t>fwrite</a:t>
            </a:r>
            <a:r>
              <a:rPr lang="zh-CN" altLang="en-US" sz="1400" dirty="0">
                <a:solidFill>
                  <a:srgbClr val="000000"/>
                </a:solidFill>
              </a:rPr>
              <a:t>函数比</a:t>
            </a:r>
            <a:r>
              <a:rPr lang="en-US" altLang="zh-CN" sz="1400" dirty="0">
                <a:solidFill>
                  <a:srgbClr val="000000"/>
                </a:solidFill>
              </a:rPr>
              <a:t>read/write</a:t>
            </a:r>
            <a:r>
              <a:rPr lang="zh-CN" altLang="en-US" sz="1400" dirty="0">
                <a:solidFill>
                  <a:srgbClr val="000000"/>
                </a:solidFill>
              </a:rPr>
              <a:t>函数多了一层</a:t>
            </a:r>
            <a:r>
              <a:rPr lang="zh-CN" altLang="en-US" sz="1400" dirty="0" smtClean="0">
                <a:solidFill>
                  <a:srgbClr val="000000"/>
                </a:solidFill>
              </a:rPr>
              <a:t>缓冲</a:t>
            </a:r>
            <a:r>
              <a:rPr lang="en-US" altLang="zh-CN" sz="1400" dirty="0" smtClean="0">
                <a:solidFill>
                  <a:srgbClr val="000000"/>
                </a:solidFill>
              </a:rPr>
              <a:t>(</a:t>
            </a:r>
            <a:r>
              <a:rPr lang="zh-CN" altLang="en-US" sz="1400" dirty="0" smtClean="0">
                <a:solidFill>
                  <a:srgbClr val="000000"/>
                </a:solidFill>
              </a:rPr>
              <a:t>图中的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clib</a:t>
            </a:r>
            <a:r>
              <a:rPr lang="en-US" altLang="zh-CN" sz="1400" dirty="0" smtClean="0">
                <a:solidFill>
                  <a:srgbClr val="000000"/>
                </a:solidFill>
              </a:rPr>
              <a:t> buffer)</a:t>
            </a:r>
            <a:r>
              <a:rPr lang="zh-CN" altLang="en-US" sz="1400" dirty="0" smtClean="0">
                <a:solidFill>
                  <a:srgbClr val="000000"/>
                </a:solidFill>
              </a:rPr>
              <a:t>，</a:t>
            </a:r>
            <a:r>
              <a:rPr lang="zh-CN" altLang="en-US" sz="1400" dirty="0">
                <a:solidFill>
                  <a:srgbClr val="000000"/>
                </a:solidFill>
              </a:rPr>
              <a:t>也就多了一次内存拷贝，但是减少了用户态和内核态的</a:t>
            </a:r>
            <a:r>
              <a:rPr lang="zh-CN" altLang="en-US" sz="1400" dirty="0" smtClean="0">
                <a:solidFill>
                  <a:srgbClr val="000000"/>
                </a:solidFill>
              </a:rPr>
              <a:t>切换。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buClr>
                <a:srgbClr val="FFFFFF">
                  <a:lumMod val="50000"/>
                </a:srgbClr>
              </a:buClr>
            </a:pPr>
            <a:r>
              <a:rPr lang="en-US" altLang="zh-CN" sz="1400" dirty="0">
                <a:solidFill>
                  <a:srgbClr val="000000"/>
                </a:solidFill>
              </a:rPr>
              <a:t>read/write</a:t>
            </a:r>
            <a:r>
              <a:rPr lang="zh-CN" altLang="en-US" sz="1400" dirty="0">
                <a:solidFill>
                  <a:srgbClr val="000000"/>
                </a:solidFill>
              </a:rPr>
              <a:t>函数的</a:t>
            </a:r>
            <a:r>
              <a:rPr lang="en-US" altLang="zh-CN" sz="1400" dirty="0">
                <a:solidFill>
                  <a:srgbClr val="000000"/>
                </a:solidFill>
              </a:rPr>
              <a:t>O_DIRECT</a:t>
            </a:r>
            <a:r>
              <a:rPr lang="zh-CN" altLang="en-US" sz="1400" dirty="0">
                <a:solidFill>
                  <a:srgbClr val="000000"/>
                </a:solidFill>
              </a:rPr>
              <a:t>模式比非</a:t>
            </a:r>
            <a:r>
              <a:rPr lang="en-US" altLang="zh-CN" sz="1400" dirty="0">
                <a:solidFill>
                  <a:srgbClr val="000000"/>
                </a:solidFill>
              </a:rPr>
              <a:t>O_DIRECT</a:t>
            </a:r>
            <a:r>
              <a:rPr lang="zh-CN" altLang="en-US" sz="1400" dirty="0">
                <a:solidFill>
                  <a:srgbClr val="000000"/>
                </a:solidFill>
              </a:rPr>
              <a:t>模式少了一次内存</a:t>
            </a:r>
            <a:r>
              <a:rPr lang="zh-CN" altLang="en-US" sz="1400" dirty="0" smtClean="0">
                <a:solidFill>
                  <a:srgbClr val="000000"/>
                </a:solidFill>
              </a:rPr>
              <a:t>拷贝</a:t>
            </a:r>
            <a:r>
              <a:rPr lang="en-US" altLang="zh-CN" sz="1400" dirty="0" smtClean="0">
                <a:solidFill>
                  <a:srgbClr val="000000"/>
                </a:solidFill>
              </a:rPr>
              <a:t>(</a:t>
            </a:r>
            <a:r>
              <a:rPr lang="zh-CN" altLang="en-US" sz="1400" dirty="0" smtClean="0">
                <a:solidFill>
                  <a:srgbClr val="000000"/>
                </a:solidFill>
              </a:rPr>
              <a:t>图中的</a:t>
            </a:r>
            <a:r>
              <a:rPr lang="en-US" altLang="zh-CN" sz="1400" dirty="0" err="1">
                <a:solidFill>
                  <a:srgbClr val="000000"/>
                </a:solidFill>
              </a:rPr>
              <a:t>PageCache</a:t>
            </a:r>
            <a:r>
              <a:rPr lang="en-US" altLang="zh-CN" sz="1400" dirty="0" smtClean="0">
                <a:solidFill>
                  <a:srgbClr val="000000"/>
                </a:solidFill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</a:rPr>
              <a:t>，</a:t>
            </a:r>
            <a:r>
              <a:rPr lang="zh-CN" altLang="en-US" sz="1400" dirty="0">
                <a:solidFill>
                  <a:srgbClr val="000000"/>
                </a:solidFill>
              </a:rPr>
              <a:t>但是每次读写都直接操作</a:t>
            </a:r>
            <a:r>
              <a:rPr lang="zh-CN" altLang="en-US" sz="1400" dirty="0" smtClean="0">
                <a:solidFill>
                  <a:srgbClr val="000000"/>
                </a:solidFill>
              </a:rPr>
              <a:t>磁盘。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>
              <a:spcAft>
                <a:spcPct val="0"/>
              </a:spcAft>
              <a:buClr>
                <a:srgbClr val="FFFFFF">
                  <a:lumMod val="50000"/>
                </a:srgbClr>
              </a:buClr>
            </a:pPr>
            <a:r>
              <a:rPr lang="en-US" altLang="zh-CN" sz="1400" dirty="0">
                <a:solidFill>
                  <a:srgbClr val="000000"/>
                </a:solidFill>
              </a:rPr>
              <a:t>fread/</a:t>
            </a:r>
            <a:r>
              <a:rPr lang="en-US" altLang="zh-CN" sz="1400" dirty="0" err="1">
                <a:solidFill>
                  <a:srgbClr val="000000"/>
                </a:solidFill>
              </a:rPr>
              <a:t>fwrite</a:t>
            </a:r>
            <a:r>
              <a:rPr lang="zh-CN" altLang="en-US" sz="1400" dirty="0">
                <a:solidFill>
                  <a:srgbClr val="000000"/>
                </a:solidFill>
              </a:rPr>
              <a:t>和</a:t>
            </a:r>
            <a:r>
              <a:rPr lang="en-US" altLang="zh-CN" sz="1400" dirty="0" smtClean="0">
                <a:solidFill>
                  <a:srgbClr val="000000"/>
                </a:solidFill>
              </a:rPr>
              <a:t>read/write</a:t>
            </a:r>
            <a:r>
              <a:rPr lang="zh-CN" altLang="en-US" sz="1400" dirty="0" smtClean="0">
                <a:solidFill>
                  <a:srgbClr val="000000"/>
                </a:solidFill>
              </a:rPr>
              <a:t>函数</a:t>
            </a:r>
            <a:r>
              <a:rPr lang="zh-CN" altLang="en-US" sz="1400" dirty="0">
                <a:solidFill>
                  <a:srgbClr val="000000"/>
                </a:solidFill>
              </a:rPr>
              <a:t>有个明显的缺点，就是磁盘文件，文件的读取是同步的，导致线程读取文件时，属于阻塞状态。一般程序为了提升性能和磁盘的吞吐，程序会创建几个单独的磁盘读写线程，并通过信号量等机制进行线程间通信（同时带有锁）；显然线程多，锁多，会导致更多的资源抢占，从而导致系统整体性能下降。</a:t>
            </a:r>
          </a:p>
          <a:p>
            <a:pPr marL="0" indent="0">
              <a:spcAft>
                <a:spcPct val="0"/>
              </a:spcAft>
              <a:buClr>
                <a:srgbClr val="FFFFFF">
                  <a:lumMod val="50000"/>
                </a:srgbClr>
              </a:buClr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libaio</a:t>
            </a:r>
            <a:r>
              <a:rPr lang="zh-CN" altLang="en-US" sz="1400" dirty="0">
                <a:solidFill>
                  <a:srgbClr val="000000"/>
                </a:solidFill>
              </a:rPr>
              <a:t>提供了磁盘文件读写的异步机制，使得文件读写不再阻塞，结合</a:t>
            </a:r>
            <a:r>
              <a:rPr lang="en-US" altLang="zh-CN" sz="1400" dirty="0" err="1">
                <a:solidFill>
                  <a:srgbClr val="000000"/>
                </a:solidFill>
              </a:rPr>
              <a:t>epoll</a:t>
            </a:r>
            <a:r>
              <a:rPr lang="zh-CN" altLang="en-US" sz="1400" dirty="0">
                <a:solidFill>
                  <a:srgbClr val="000000"/>
                </a:solidFill>
              </a:rPr>
              <a:t>机制，实现一个线程可以无阻塞地运行，同时处理多个网络请求和文件读写请求，提升服务器整体性能。具体代码实现可以在网上搜索</a:t>
            </a:r>
            <a:r>
              <a:rPr lang="en-US" altLang="zh-CN" sz="1400" dirty="0" err="1">
                <a:solidFill>
                  <a:srgbClr val="000000"/>
                </a:solidFill>
              </a:rPr>
              <a:t>libaio-epoll</a:t>
            </a:r>
            <a:r>
              <a:rPr lang="zh-CN" altLang="en-US" sz="1400" dirty="0">
                <a:solidFill>
                  <a:srgbClr val="000000"/>
                </a:solidFill>
              </a:rPr>
              <a:t>实现</a:t>
            </a:r>
            <a:r>
              <a:rPr lang="zh-CN" altLang="en-US" sz="1400" dirty="0" smtClean="0">
                <a:solidFill>
                  <a:srgbClr val="000000"/>
                </a:solidFill>
              </a:rPr>
              <a:t>。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《TaiShan</a:t>
            </a:r>
            <a:r>
              <a:rPr lang="zh-CN" altLang="en-US" dirty="0" smtClean="0"/>
              <a:t>代码移植指导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>
                <a:hlinkClick r:id="rId3"/>
              </a:rPr>
              <a:t>https://bbs.huaweicloud.com/forum/thread-22606-1-1.html</a:t>
            </a:r>
            <a:endParaRPr lang="en-US" altLang="zh-CN" dirty="0" smtClean="0"/>
          </a:p>
          <a:p>
            <a:r>
              <a:rPr lang="zh-CN" altLang="en-US" dirty="0" smtClean="0"/>
              <a:t>华</a:t>
            </a:r>
            <a:r>
              <a:rPr lang="zh-CN" altLang="en-US" dirty="0"/>
              <a:t>为</a:t>
            </a:r>
            <a:r>
              <a:rPr lang="zh-CN" altLang="en-US" dirty="0" smtClean="0"/>
              <a:t>云鲲鹏社区</a:t>
            </a:r>
            <a:endParaRPr lang="en-US" altLang="zh-CN" dirty="0" smtClean="0"/>
          </a:p>
          <a:p>
            <a:pPr lvl="1"/>
            <a:r>
              <a:rPr lang="en-US" dirty="0">
                <a:hlinkClick r:id="rId4"/>
              </a:rPr>
              <a:t>https://www.huaweicloud.com/kunpeng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altLang="zh-CN" dirty="0"/>
              <a:t>《</a:t>
            </a:r>
            <a:r>
              <a:rPr lang="zh-CN" altLang="en-US" dirty="0"/>
              <a:t>计算机组成与设计（</a:t>
            </a:r>
            <a:r>
              <a:rPr lang="en-US" altLang="zh-CN" dirty="0"/>
              <a:t>ARM</a:t>
            </a:r>
            <a:r>
              <a:rPr lang="zh-CN" altLang="en-US" dirty="0"/>
              <a:t>版）</a:t>
            </a:r>
            <a:r>
              <a:rPr lang="en-US" altLang="zh-CN" dirty="0" smtClean="0"/>
              <a:t>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鲲鹏处理器与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处理器的指令差异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019436" y="1484784"/>
            <a:ext cx="2376264" cy="39820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程序代码（</a:t>
            </a:r>
            <a:r>
              <a:rPr lang="en-US" altLang="zh-CN" sz="1800" b="1" dirty="0" smtClean="0">
                <a:latin typeface="+mn-ea"/>
                <a:ea typeface="+mn-ea"/>
              </a:rPr>
              <a:t>C/C++</a:t>
            </a:r>
            <a:r>
              <a:rPr lang="zh-CN" altLang="en-US" sz="1800" b="1" dirty="0" smtClean="0">
                <a:latin typeface="+mn-ea"/>
                <a:ea typeface="+mn-ea"/>
              </a:rPr>
              <a:t>）</a:t>
            </a:r>
            <a:r>
              <a:rPr lang="en-US" altLang="zh-CN" sz="1600" b="1" dirty="0" smtClean="0"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main()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 = 1;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 = 2;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c = 0;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c = a + b;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return c;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}</a:t>
            </a:r>
          </a:p>
          <a:p>
            <a:endParaRPr lang="zh-CN" altLang="en-US" sz="1600" dirty="0" smtClean="0">
              <a:latin typeface="+mn-ea"/>
              <a:ea typeface="+mn-ea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3467708" y="3932034"/>
            <a:ext cx="1332148" cy="648072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3560645" y="4088629"/>
            <a:ext cx="972108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311"/>
              </p:ext>
            </p:extLst>
          </p:nvPr>
        </p:nvGraphicFramePr>
        <p:xfrm>
          <a:off x="5267908" y="2096776"/>
          <a:ext cx="6164472" cy="161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872208"/>
                <a:gridCol w="3356160"/>
              </a:tblGrid>
              <a:tr h="3656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汇编代码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45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b9400fe1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ldr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x1, [sp,#12]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从内存将变量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的值放入寄存器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26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b9400be0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ldr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x0, [sp,#8]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从内存将变量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的值放入寄存器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092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0b000020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    x0, x1, x0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x1(a)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中的值加上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x0(b)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的值放入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923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b90007e0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x0, [sp,#4]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寄存器的值存入内存（变量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13439"/>
              </p:ext>
            </p:extLst>
          </p:nvPr>
        </p:nvGraphicFramePr>
        <p:xfrm>
          <a:off x="5259384" y="4702036"/>
          <a:ext cx="6164472" cy="16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169"/>
                <a:gridCol w="1855143"/>
                <a:gridCol w="3356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汇编代码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92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8b 55 fc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-0x4(%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rbp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),%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edx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从内存将变量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的值放入寄存器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edx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8b 45 f8 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-0x8(%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rbp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),%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eax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从内存将变量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的值放入寄存器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eax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 d0 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 %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edx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,%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eax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edx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(a)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中的值加上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eax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(b)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的值放入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eax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88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 45 f4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%eax,-0xc(%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rbp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eax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寄存器的值存入内存（变量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 bwMode="auto">
          <a:xfrm>
            <a:off x="5141002" y="1594454"/>
            <a:ext cx="2448272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鲲鹏处理器指令</a:t>
            </a: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181167" y="4256069"/>
            <a:ext cx="2448272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处理器指令</a:t>
            </a:r>
          </a:p>
        </p:txBody>
      </p:sp>
    </p:spTree>
    <p:extLst>
      <p:ext uri="{BB962C8B-B14F-4D97-AF65-F5344CB8AC3E}">
        <p14:creationId xmlns:p14="http://schemas.microsoft.com/office/powerpoint/2010/main" val="40026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从源码到可执行程序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编译型语言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4423" y="3562521"/>
            <a:ext cx="10380169" cy="1909697"/>
            <a:chOff x="372533" y="894697"/>
            <a:chExt cx="11444732" cy="1909697"/>
          </a:xfrm>
        </p:grpSpPr>
        <p:sp>
          <p:nvSpPr>
            <p:cNvPr id="25" name="文本框 24"/>
            <p:cNvSpPr txBox="1"/>
            <p:nvPr/>
          </p:nvSpPr>
          <p:spPr>
            <a:xfrm>
              <a:off x="1792564" y="894697"/>
              <a:ext cx="751333" cy="5788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编译器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30738" y="894697"/>
              <a:ext cx="751333" cy="5788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链接器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92826" y="894697"/>
              <a:ext cx="1300267" cy="578830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可执行代码：机器语言程序</a:t>
              </a: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903848" y="894697"/>
              <a:ext cx="751332" cy="5788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加载器</a:t>
              </a: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29" name="直接箭头连接符 35"/>
            <p:cNvCxnSpPr>
              <a:stCxn id="39" idx="3"/>
              <a:endCxn id="34" idx="1"/>
            </p:cNvCxnSpPr>
            <p:nvPr/>
          </p:nvCxnSpPr>
          <p:spPr>
            <a:xfrm flipV="1">
              <a:off x="5044576" y="1182272"/>
              <a:ext cx="410755" cy="184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直接箭头连接符 29"/>
            <p:cNvCxnSpPr>
              <a:stCxn id="26" idx="3"/>
              <a:endCxn id="27" idx="1"/>
            </p:cNvCxnSpPr>
            <p:nvPr/>
          </p:nvCxnSpPr>
          <p:spPr>
            <a:xfrm>
              <a:off x="7782071" y="1184112"/>
              <a:ext cx="41075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直接箭头连接符 30"/>
            <p:cNvCxnSpPr>
              <a:stCxn id="27" idx="3"/>
              <a:endCxn id="28" idx="1"/>
            </p:cNvCxnSpPr>
            <p:nvPr/>
          </p:nvCxnSpPr>
          <p:spPr>
            <a:xfrm>
              <a:off x="9493093" y="1184112"/>
              <a:ext cx="41075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2" name="文本框 31"/>
            <p:cNvSpPr txBox="1"/>
            <p:nvPr/>
          </p:nvSpPr>
          <p:spPr>
            <a:xfrm>
              <a:off x="372533" y="894697"/>
              <a:ext cx="1009276" cy="578830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C/C++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源码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33" name="直接箭头连接符 32"/>
            <p:cNvCxnSpPr>
              <a:stCxn id="32" idx="3"/>
              <a:endCxn id="25" idx="1"/>
            </p:cNvCxnSpPr>
            <p:nvPr/>
          </p:nvCxnSpPr>
          <p:spPr>
            <a:xfrm>
              <a:off x="1381809" y="1184112"/>
              <a:ext cx="41075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4" name="文本框 33"/>
            <p:cNvSpPr txBox="1"/>
            <p:nvPr/>
          </p:nvSpPr>
          <p:spPr>
            <a:xfrm>
              <a:off x="5455331" y="894697"/>
              <a:ext cx="1164652" cy="575149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目标模块：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机器语言模块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55331" y="2213833"/>
              <a:ext cx="1250270" cy="590561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目标库：库函数（机器语言）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36" name="直接箭头连接符 60"/>
            <p:cNvCxnSpPr>
              <a:stCxn id="34" idx="3"/>
              <a:endCxn id="26" idx="1"/>
            </p:cNvCxnSpPr>
            <p:nvPr/>
          </p:nvCxnSpPr>
          <p:spPr>
            <a:xfrm>
              <a:off x="6619983" y="1182272"/>
              <a:ext cx="410755" cy="184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直接箭头连接符 63"/>
            <p:cNvCxnSpPr>
              <a:stCxn id="35" idx="3"/>
              <a:endCxn id="26" idx="2"/>
            </p:cNvCxnSpPr>
            <p:nvPr/>
          </p:nvCxnSpPr>
          <p:spPr>
            <a:xfrm flipV="1">
              <a:off x="6705601" y="1473527"/>
              <a:ext cx="700804" cy="1035587"/>
            </a:xfrm>
            <a:prstGeom prst="bentConnector2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8" name="文本框 37"/>
            <p:cNvSpPr txBox="1"/>
            <p:nvPr/>
          </p:nvSpPr>
          <p:spPr>
            <a:xfrm>
              <a:off x="2954652" y="894697"/>
              <a:ext cx="927836" cy="578830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汇编语言程序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293243" y="894697"/>
              <a:ext cx="751333" cy="5788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汇编器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065933" y="894697"/>
              <a:ext cx="751332" cy="5788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存储器</a:t>
              </a: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41" name="直接箭头连接符 40"/>
            <p:cNvCxnSpPr>
              <a:stCxn id="25" idx="3"/>
              <a:endCxn id="38" idx="1"/>
            </p:cNvCxnSpPr>
            <p:nvPr/>
          </p:nvCxnSpPr>
          <p:spPr>
            <a:xfrm>
              <a:off x="2543897" y="1184112"/>
              <a:ext cx="41075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直接箭头连接符 41"/>
            <p:cNvCxnSpPr>
              <a:stCxn id="38" idx="3"/>
              <a:endCxn id="39" idx="1"/>
            </p:cNvCxnSpPr>
            <p:nvPr/>
          </p:nvCxnSpPr>
          <p:spPr>
            <a:xfrm>
              <a:off x="3882488" y="1184112"/>
              <a:ext cx="41075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直接箭头连接符 42"/>
            <p:cNvCxnSpPr>
              <a:stCxn id="28" idx="3"/>
              <a:endCxn id="40" idx="1"/>
            </p:cNvCxnSpPr>
            <p:nvPr/>
          </p:nvCxnSpPr>
          <p:spPr>
            <a:xfrm>
              <a:off x="10655180" y="1184112"/>
              <a:ext cx="41075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4" name="矩形 43"/>
          <p:cNvSpPr/>
          <p:nvPr/>
        </p:nvSpPr>
        <p:spPr>
          <a:xfrm>
            <a:off x="983432" y="1483558"/>
            <a:ext cx="1029714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编译型语言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：典型的如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C/C++/Go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语言，都属于编译型语言。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编译型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语言开发的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程序在从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x86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处理器迁移到鲲鹏处理器时，必须经过重新编译才能运行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。</a:t>
            </a:r>
            <a:endParaRPr lang="en-US" altLang="zh-CN" sz="16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从源码到程序的过程：源码需要由编译器、汇编器翻译成机器指令，再通过链接器链接库函数生成机器语言程序。机器语言必须与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CPU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的指令集匹配，在运行时通过加载器加载到内存，由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CPU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执行指令。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从源码到可执行程序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解释型语言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277119" y="3183370"/>
            <a:ext cx="3422837" cy="3197958"/>
            <a:chOff x="2488532" y="1919460"/>
            <a:chExt cx="3422837" cy="3197958"/>
          </a:xfrm>
        </p:grpSpPr>
        <p:sp>
          <p:nvSpPr>
            <p:cNvPr id="25" name="文本框 24"/>
            <p:cNvSpPr txBox="1"/>
            <p:nvPr/>
          </p:nvSpPr>
          <p:spPr>
            <a:xfrm>
              <a:off x="2850946" y="4538588"/>
              <a:ext cx="751333" cy="5788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JVM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26" name="直接箭头连接符 35"/>
            <p:cNvCxnSpPr>
              <a:stCxn id="32" idx="2"/>
              <a:endCxn id="27" idx="0"/>
            </p:cNvCxnSpPr>
            <p:nvPr/>
          </p:nvCxnSpPr>
          <p:spPr>
            <a:xfrm>
              <a:off x="3226614" y="3372560"/>
              <a:ext cx="0" cy="29544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" name="文本框 26"/>
            <p:cNvSpPr txBox="1"/>
            <p:nvPr/>
          </p:nvSpPr>
          <p:spPr>
            <a:xfrm>
              <a:off x="2488532" y="3668000"/>
              <a:ext cx="1476164" cy="575149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类文件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（字节码）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54439" y="3668000"/>
              <a:ext cx="1456930" cy="575149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Java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库函数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（机器语言）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29" name="直接箭头连接符 60"/>
            <p:cNvCxnSpPr>
              <a:stCxn id="27" idx="2"/>
              <a:endCxn id="25" idx="0"/>
            </p:cNvCxnSpPr>
            <p:nvPr/>
          </p:nvCxnSpPr>
          <p:spPr>
            <a:xfrm flipH="1">
              <a:off x="3226613" y="4243149"/>
              <a:ext cx="1" cy="295439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直接箭头连接符 63"/>
            <p:cNvCxnSpPr>
              <a:stCxn id="28" idx="2"/>
              <a:endCxn id="25" idx="0"/>
            </p:cNvCxnSpPr>
            <p:nvPr/>
          </p:nvCxnSpPr>
          <p:spPr>
            <a:xfrm rot="5400000">
              <a:off x="4057040" y="3412723"/>
              <a:ext cx="295439" cy="195629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1" name="文本框 30"/>
            <p:cNvSpPr txBox="1"/>
            <p:nvPr/>
          </p:nvSpPr>
          <p:spPr>
            <a:xfrm>
              <a:off x="2488532" y="1919460"/>
              <a:ext cx="1476164" cy="578830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Java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语言程序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850947" y="2793730"/>
              <a:ext cx="751333" cy="5788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编译器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33" name="直接箭头连接符 32"/>
            <p:cNvCxnSpPr>
              <a:stCxn id="31" idx="2"/>
              <a:endCxn id="32" idx="0"/>
            </p:cNvCxnSpPr>
            <p:nvPr/>
          </p:nvCxnSpPr>
          <p:spPr>
            <a:xfrm>
              <a:off x="3226614" y="2498290"/>
              <a:ext cx="0" cy="29544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4" name="组合 33"/>
          <p:cNvGrpSpPr/>
          <p:nvPr/>
        </p:nvGrpSpPr>
        <p:grpSpPr>
          <a:xfrm>
            <a:off x="6680732" y="3183370"/>
            <a:ext cx="3375708" cy="3197958"/>
            <a:chOff x="454450" y="1766597"/>
            <a:chExt cx="3375708" cy="3197958"/>
          </a:xfrm>
        </p:grpSpPr>
        <p:sp>
          <p:nvSpPr>
            <p:cNvPr id="35" name="文本框 34"/>
            <p:cNvSpPr txBox="1"/>
            <p:nvPr/>
          </p:nvSpPr>
          <p:spPr>
            <a:xfrm>
              <a:off x="2729334" y="4385725"/>
              <a:ext cx="751333" cy="5788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PVM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36" name="直接箭头连接符 35"/>
            <p:cNvCxnSpPr>
              <a:stCxn id="42" idx="2"/>
              <a:endCxn id="37" idx="0"/>
            </p:cNvCxnSpPr>
            <p:nvPr/>
          </p:nvCxnSpPr>
          <p:spPr>
            <a:xfrm>
              <a:off x="3105002" y="3219697"/>
              <a:ext cx="0" cy="29544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文本框 36"/>
            <p:cNvSpPr txBox="1"/>
            <p:nvPr/>
          </p:nvSpPr>
          <p:spPr>
            <a:xfrm>
              <a:off x="2379846" y="3515137"/>
              <a:ext cx="1450312" cy="5751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.</a:t>
              </a:r>
              <a:r>
                <a:rPr kumimoji="0" lang="en-US" altLang="zh-CN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pyc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文件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（字节码）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54450" y="3512701"/>
              <a:ext cx="1250270" cy="5905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Python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库函数（机器语言）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39" name="直接箭头连接符 60"/>
            <p:cNvCxnSpPr>
              <a:stCxn id="37" idx="2"/>
              <a:endCxn id="35" idx="0"/>
            </p:cNvCxnSpPr>
            <p:nvPr/>
          </p:nvCxnSpPr>
          <p:spPr>
            <a:xfrm rot="5400000">
              <a:off x="2957283" y="4238005"/>
              <a:ext cx="295439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直接箭头连接符 63"/>
            <p:cNvCxnSpPr>
              <a:stCxn id="38" idx="2"/>
              <a:endCxn id="35" idx="0"/>
            </p:cNvCxnSpPr>
            <p:nvPr/>
          </p:nvCxnSpPr>
          <p:spPr>
            <a:xfrm rot="16200000" flipH="1">
              <a:off x="1951062" y="3231785"/>
              <a:ext cx="282463" cy="20254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" name="文本框 40"/>
            <p:cNvSpPr txBox="1"/>
            <p:nvPr/>
          </p:nvSpPr>
          <p:spPr>
            <a:xfrm>
              <a:off x="2379846" y="1766597"/>
              <a:ext cx="1450312" cy="5788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Python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程序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729335" y="2640867"/>
              <a:ext cx="751333" cy="5788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defTabSz="1218956">
                <a:lnSpc>
                  <a:spcPct val="110000"/>
                </a:lnSpc>
                <a:spcBef>
                  <a:spcPts val="600"/>
                </a:spcBef>
                <a:defRPr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8956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编译器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43" name="直接箭头连接符 42"/>
            <p:cNvCxnSpPr>
              <a:stCxn id="41" idx="2"/>
              <a:endCxn id="42" idx="0"/>
            </p:cNvCxnSpPr>
            <p:nvPr/>
          </p:nvCxnSpPr>
          <p:spPr>
            <a:xfrm>
              <a:off x="3105002" y="2345427"/>
              <a:ext cx="0" cy="295440"/>
            </a:xfrm>
            <a:prstGeom prst="straightConnector1">
              <a:avLst/>
            </a:prstGeom>
            <a:noFill/>
            <a:ln w="28575" cap="flat" cmpd="sng" algn="ctr">
              <a:solidFill>
                <a:srgbClr val="EBEBEB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4" name="矩形 43"/>
          <p:cNvSpPr/>
          <p:nvPr/>
        </p:nvSpPr>
        <p:spPr>
          <a:xfrm>
            <a:off x="1021244" y="1233488"/>
            <a:ext cx="1040515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解释型语言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：典型的如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Java/Python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语言，都属于解释型语言，解释型语言开发的程序在迁移到鲲鹏处理器时，一般不需要重新编译。</a:t>
            </a:r>
            <a:endParaRPr lang="en-US" altLang="zh-CN" sz="16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解释型语言的源代码由编译器生成字节码，然后再由虚拟机解释执行。虚拟机将不同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CPU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指令集的差异屏蔽，因此解释型语言的可移植性很好。但是如果程序中调用了编译型语言所开发的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so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库，那么这些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so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库需要重新移植编译。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其它语种分类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22530" y="1627375"/>
            <a:ext cx="1477897" cy="531262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defTabSz="1218956">
              <a:lnSpc>
                <a:spcPct val="110000"/>
              </a:lnSpc>
              <a:spcBef>
                <a:spcPts val="600"/>
              </a:spcBef>
              <a:defRPr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Go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24480" y="1627375"/>
            <a:ext cx="1477897" cy="531262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defTabSz="1218956">
              <a:lnSpc>
                <a:spcPct val="100000"/>
              </a:lnSpc>
              <a:spcBef>
                <a:spcPts val="300"/>
              </a:spcBef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Ruby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81677" y="3974144"/>
            <a:ext cx="6468660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编译型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：源码需要重新编译</a:t>
            </a:r>
            <a:endParaRPr lang="en-US" altLang="zh-CN" sz="16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解释型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：源码不用编译，安装解释器即可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86689" y="4732285"/>
            <a:ext cx="6697260" cy="150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搭建程序运行环境方法</a:t>
            </a:r>
            <a:r>
              <a:rPr lang="en-US" altLang="zh-CN" sz="16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:</a:t>
            </a:r>
            <a:r>
              <a:rPr lang="zh-CN" altLang="en-US" sz="16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lang="en-US" altLang="zh-CN" sz="1600" b="1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、操作系统自带解释器软件，直接安装即可使用；</a:t>
            </a:r>
            <a:endParaRPr lang="en-US" altLang="zh-CN" sz="16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、从官网上下载支持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ARM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的解释器软件包，直接解压使用；</a:t>
            </a:r>
            <a:endParaRPr lang="en-US" altLang="zh-CN" sz="16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、从官网下载解释器源码，编译后使用。</a:t>
            </a:r>
            <a:endParaRPr lang="en-US" altLang="zh-CN" sz="16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22530" y="2704526"/>
            <a:ext cx="1477897" cy="531262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defTabSz="1218956">
              <a:lnSpc>
                <a:spcPct val="110000"/>
              </a:lnSpc>
              <a:spcBef>
                <a:spcPts val="600"/>
              </a:spcBef>
              <a:defRPr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Scala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3505" y="2704526"/>
            <a:ext cx="1477897" cy="531262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defTabSz="1218956">
              <a:lnSpc>
                <a:spcPct val="100000"/>
              </a:lnSpc>
              <a:spcBef>
                <a:spcPts val="300"/>
              </a:spcBef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Perl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675455" y="1627375"/>
            <a:ext cx="1477897" cy="531262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defTabSz="1218956">
              <a:lnSpc>
                <a:spcPct val="100000"/>
              </a:lnSpc>
              <a:spcBef>
                <a:spcPts val="300"/>
              </a:spcBef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PHP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75454" y="2704526"/>
            <a:ext cx="1477897" cy="531262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defTabSz="1218956">
              <a:lnSpc>
                <a:spcPct val="100000"/>
              </a:lnSpc>
              <a:spcBef>
                <a:spcPts val="300"/>
              </a:spcBef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JavaScript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947816" y="3974144"/>
            <a:ext cx="1060065" cy="381658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defTabSz="1218956">
              <a:lnSpc>
                <a:spcPct val="110000"/>
              </a:lnSpc>
              <a:spcBef>
                <a:spcPts val="600"/>
              </a:spcBef>
              <a:defRPr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编译型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319326" y="3974144"/>
            <a:ext cx="1060065" cy="381658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defTabSz="1218956">
              <a:lnSpc>
                <a:spcPct val="100000"/>
              </a:lnSpc>
              <a:spcBef>
                <a:spcPts val="300"/>
              </a:spcBef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解释型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73505" y="1627375"/>
            <a:ext cx="1477897" cy="531262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defTabSz="1218956">
              <a:lnSpc>
                <a:spcPct val="100000"/>
              </a:lnSpc>
              <a:spcBef>
                <a:spcPts val="300"/>
              </a:spcBef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lua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24480" y="2704526"/>
            <a:ext cx="1477897" cy="531262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defTabSz="1218956">
              <a:lnSpc>
                <a:spcPct val="100000"/>
              </a:lnSpc>
              <a:spcBef>
                <a:spcPts val="300"/>
              </a:spcBef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algn="ctr" defTabSz="1218956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TypeScript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软件迁移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原理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 smtClean="0"/>
              <a:t>迁移常见问题及解决思路</a:t>
            </a:r>
            <a:endParaRPr lang="en-US" altLang="zh-CN" b="1" dirty="0" smtClean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软件调优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举例</a:t>
            </a:r>
            <a:endParaRPr lang="en-US" altLang="zh-C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C/C++</a:t>
            </a:r>
            <a:r>
              <a:rPr lang="zh-CN" altLang="en-US" sz="3200" dirty="0" smtClean="0"/>
              <a:t>语言</a:t>
            </a:r>
            <a:r>
              <a:rPr lang="en-US" altLang="zh-CN" sz="3200" dirty="0" smtClean="0"/>
              <a:t>char</a:t>
            </a:r>
            <a:r>
              <a:rPr lang="zh-CN" altLang="en-US" sz="3200" dirty="0" smtClean="0"/>
              <a:t>数据类型默认符号不一致问题 </a:t>
            </a:r>
            <a:r>
              <a:rPr lang="en-US" altLang="zh-CN" sz="3200" dirty="0" smtClean="0"/>
              <a:t>(1)</a:t>
            </a:r>
            <a:endParaRPr lang="zh-CN" altLang="en-US" sz="3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019436" y="1514624"/>
            <a:ext cx="10333150" cy="4403427"/>
            <a:chOff x="767406" y="1601641"/>
            <a:chExt cx="10765198" cy="4403427"/>
          </a:xfrm>
        </p:grpSpPr>
        <p:grpSp>
          <p:nvGrpSpPr>
            <p:cNvPr id="3" name="组合 2"/>
            <p:cNvGrpSpPr/>
            <p:nvPr/>
          </p:nvGrpSpPr>
          <p:grpSpPr>
            <a:xfrm>
              <a:off x="767408" y="1601641"/>
              <a:ext cx="10765196" cy="1222839"/>
              <a:chOff x="632285" y="1328605"/>
              <a:chExt cx="10765196" cy="122283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41497" y="1720447"/>
                <a:ext cx="107559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C/C</a:t>
                </a:r>
                <a:r>
                  <a:rPr lang="en-US" altLang="zh-CN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++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代码在编译时遇到如下提示：</a:t>
                </a:r>
                <a:endPara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告警信息：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warning: comparison is always false due to 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limitedrange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of data type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120"/>
              <p:cNvSpPr>
                <a:spLocks noChangeArrowheads="1"/>
              </p:cNvSpPr>
              <p:nvPr/>
            </p:nvSpPr>
            <p:spPr bwMode="auto">
              <a:xfrm>
                <a:off x="632286" y="1328605"/>
                <a:ext cx="2268251" cy="381048"/>
              </a:xfrm>
              <a:prstGeom prst="rect">
                <a:avLst/>
              </a:prstGeom>
              <a:solidFill>
                <a:srgbClr val="00B0F0"/>
              </a:solidFill>
              <a:ln w="63500" cap="flat" cmpd="sng" algn="ctr">
                <a:noFill/>
                <a:prstDash val="solid"/>
              </a:ln>
              <a:effectLst>
                <a:outerShdw blurRad="279400" dist="63500" dir="2700000" algn="t" rotWithShape="0">
                  <a:prstClr val="black">
                    <a:alpha val="35000"/>
                  </a:prstClr>
                </a:outerShdw>
              </a:effectLst>
              <a:extLst/>
            </p:spPr>
            <p:txBody>
              <a:bodyPr lIns="0" rIns="0" rtlCol="0" anchor="ctr"/>
              <a:lstStyle/>
              <a:p>
                <a:pPr algn="ctr" defTabSz="91383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问题现象</a:t>
                </a: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632285" y="1721817"/>
                <a:ext cx="10765196" cy="822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67407" y="3176972"/>
              <a:ext cx="10765196" cy="1222839"/>
              <a:chOff x="632285" y="1328605"/>
              <a:chExt cx="10765196" cy="122283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41497" y="1720447"/>
                <a:ext cx="107559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char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变量在不同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CPU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架构下默认符号不一致，在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x86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架构下为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signed char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，在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ARM64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平台为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unsigned char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，移植时需要指定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char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变量为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signed char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120"/>
              <p:cNvSpPr>
                <a:spLocks noChangeArrowheads="1"/>
              </p:cNvSpPr>
              <p:nvPr/>
            </p:nvSpPr>
            <p:spPr bwMode="auto">
              <a:xfrm>
                <a:off x="632286" y="1328605"/>
                <a:ext cx="2268251" cy="381048"/>
              </a:xfrm>
              <a:prstGeom prst="rect">
                <a:avLst/>
              </a:prstGeom>
              <a:solidFill>
                <a:srgbClr val="92D050"/>
              </a:solidFill>
              <a:ln w="63500" cap="flat" cmpd="sng" algn="ctr">
                <a:noFill/>
                <a:prstDash val="solid"/>
              </a:ln>
              <a:effectLst>
                <a:outerShdw blurRad="279400" dist="63500" dir="2700000" algn="t" rotWithShape="0">
                  <a:prstClr val="black">
                    <a:alpha val="35000"/>
                  </a:prstClr>
                </a:outerShdw>
              </a:effectLst>
              <a:extLst/>
            </p:spPr>
            <p:txBody>
              <a:bodyPr lIns="0" rIns="0" rtlCol="0" anchor="ctr"/>
              <a:lstStyle/>
              <a:p>
                <a:pPr algn="ctr" defTabSz="91383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原因分析</a:t>
                </a: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632285" y="1721817"/>
                <a:ext cx="10765196" cy="822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67406" y="4782229"/>
              <a:ext cx="10765196" cy="1222839"/>
              <a:chOff x="632285" y="1328605"/>
              <a:chExt cx="10765196" cy="122283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41497" y="1720447"/>
                <a:ext cx="107559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在编译选项中加入“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</a:t>
                </a:r>
                <a:r>
                  <a:rPr lang="en-US" altLang="zh-CN" sz="1600" kern="1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fsigned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-char”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选项，指定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ARM64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平台下的</a:t>
                </a:r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char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为有符号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数</a:t>
                </a:r>
                <a:r>
                  <a:rPr lang="zh-CN" altLang="en-US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；</a:t>
                </a:r>
                <a:endPara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将</a:t>
                </a:r>
                <a:r>
                  <a:rPr lang="en-US" altLang="zh-CN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char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类型直接声明为有符号</a:t>
                </a:r>
                <a:r>
                  <a:rPr lang="en-US" altLang="zh-CN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char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类型：</a:t>
                </a:r>
                <a:r>
                  <a:rPr lang="en-US" altLang="zh-CN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signed char</a:t>
                </a: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20"/>
              <p:cNvSpPr>
                <a:spLocks noChangeArrowheads="1"/>
              </p:cNvSpPr>
              <p:nvPr/>
            </p:nvSpPr>
            <p:spPr bwMode="auto">
              <a:xfrm>
                <a:off x="632286" y="1328605"/>
                <a:ext cx="2268251" cy="381048"/>
              </a:xfrm>
              <a:prstGeom prst="rect">
                <a:avLst/>
              </a:prstGeom>
              <a:solidFill>
                <a:srgbClr val="FFC000"/>
              </a:solidFill>
              <a:ln w="63500" cap="flat" cmpd="sng" algn="ctr">
                <a:noFill/>
                <a:prstDash val="solid"/>
              </a:ln>
              <a:effectLst>
                <a:outerShdw blurRad="279400" dist="63500" dir="2700000" algn="t" rotWithShape="0">
                  <a:prstClr val="black">
                    <a:alpha val="35000"/>
                  </a:prstClr>
                </a:outerShdw>
              </a:effectLst>
              <a:extLst/>
            </p:spPr>
            <p:txBody>
              <a:bodyPr lIns="0" rIns="0" rtlCol="0" anchor="ctr"/>
              <a:lstStyle/>
              <a:p>
                <a:pPr algn="ctr" defTabSz="913838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解决方案</a:t>
                </a:r>
                <a:endPara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632285" y="1721817"/>
                <a:ext cx="10765196" cy="82208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2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C/C++</a:t>
            </a:r>
            <a:r>
              <a:rPr lang="zh-CN" altLang="en-US" sz="3200" dirty="0"/>
              <a:t>语言</a:t>
            </a:r>
            <a:r>
              <a:rPr lang="en-US" altLang="zh-CN" sz="3200" dirty="0"/>
              <a:t>char</a:t>
            </a:r>
            <a:r>
              <a:rPr lang="zh-CN" altLang="en-US" sz="3200" dirty="0"/>
              <a:t>数据类型默认符号不一致</a:t>
            </a:r>
            <a:r>
              <a:rPr lang="zh-CN" altLang="en-US" sz="3200" dirty="0" smtClean="0"/>
              <a:t>问题 </a:t>
            </a:r>
            <a:r>
              <a:rPr lang="en-US" altLang="zh-CN" sz="3200" dirty="0" smtClean="0"/>
              <a:t>(2)</a:t>
            </a:r>
            <a:endParaRPr 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3" y="2053673"/>
            <a:ext cx="5121548" cy="17707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02" y="2054256"/>
            <a:ext cx="5128075" cy="17707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60331" y="1589118"/>
            <a:ext cx="24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鲲鹏弹性云服务器</a:t>
            </a:r>
            <a:endParaRPr 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06862" y="1589118"/>
            <a:ext cx="24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弹性云服务器</a:t>
            </a:r>
            <a:endParaRPr 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8063" y="4222829"/>
            <a:ext cx="995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可以看到：相同的代码，鲲鹏下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char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类型，所以赋值为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的时候，输出的为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取模的结果即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signed char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类型，输出为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8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75482</TotalTime>
  <Words>2985</Words>
  <Application>Microsoft Office PowerPoint</Application>
  <PresentationFormat>宽屏</PresentationFormat>
  <Paragraphs>355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FrutigerNext LT Light</vt:lpstr>
      <vt:lpstr>FrutigerNext LT Medium</vt:lpstr>
      <vt:lpstr>FrutigerNext LT Regular</vt:lpstr>
      <vt:lpstr>黑体</vt:lpstr>
      <vt:lpstr>宋体</vt:lpstr>
      <vt:lpstr>微软雅黑</vt:lpstr>
      <vt:lpstr>微软雅黑</vt:lpstr>
      <vt:lpstr>Arial</vt:lpstr>
      <vt:lpstr>Calibri</vt:lpstr>
      <vt:lpstr>Courier New</vt:lpstr>
      <vt:lpstr>Times New Roman</vt:lpstr>
      <vt:lpstr>Wingdings</vt:lpstr>
      <vt:lpstr>人才生态发展部-母版</vt:lpstr>
      <vt:lpstr>PowerPoint 演示文稿</vt:lpstr>
      <vt:lpstr>计算技术栈与程序执行过程</vt:lpstr>
      <vt:lpstr>鲲鹏处理器与x86处理器的指令差异</vt:lpstr>
      <vt:lpstr>从源码到可执行程序 - 编译型语言</vt:lpstr>
      <vt:lpstr>从源码到可执行程序 - 解释型语言</vt:lpstr>
      <vt:lpstr>其它语种分类</vt:lpstr>
      <vt:lpstr>PowerPoint 演示文稿</vt:lpstr>
      <vt:lpstr>C/C++语言char数据类型默认符号不一致问题 (1)</vt:lpstr>
      <vt:lpstr>C/C++语言char数据类型默认符号不一致问题 (2)</vt:lpstr>
      <vt:lpstr>C/C++语言中调用汇编指令编译错误</vt:lpstr>
      <vt:lpstr>编译错误：无法识别-m64编译选项</vt:lpstr>
      <vt:lpstr>超出整型取值范围时浮点型转整型与x86不一致</vt:lpstr>
      <vt:lpstr>对结构体中的变量进行原子操作时程序异常</vt:lpstr>
      <vt:lpstr>PowerPoint 演示文稿</vt:lpstr>
      <vt:lpstr>NUMA</vt:lpstr>
      <vt:lpstr>NUMA优化</vt:lpstr>
      <vt:lpstr>CacheLine</vt:lpstr>
      <vt:lpstr>CacheLine优化</vt:lpstr>
      <vt:lpstr>线程并发数调整</vt:lpstr>
      <vt:lpstr>磁盘读写优化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Liguojun (Liguojun, Intelligent Computing)</cp:lastModifiedBy>
  <cp:revision>2682</cp:revision>
  <dcterms:created xsi:type="dcterms:W3CDTF">2003-08-21T06:48:56Z</dcterms:created>
  <dcterms:modified xsi:type="dcterms:W3CDTF">2020-01-17T12:13:21Z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(3)Dp+cU5OOkj7C95QZKxWSxwxUQBvtJtdYfdgYhgpjbOt9+USP2NyX7yt6VTgiO36v+bEUph4f
Zh0QVXk8nPtDjqOKCt54OEXxcnANRIVr4OUM9ICfpB2JYXfsLi6lyFoPat3W5rE27WzGSw9z
BkecQlS05CvZI3h6KfZ2IiJs2JfwRxucBDws0R1n/VeFbcTITxlsm8N2M5PgB+aiM4N5AduB
cxH3GKkm9LdwK/WQmW</vt:lpwstr>
  </property>
  <property fmtid="{D5CDD505-2E9C-101B-9397-08002B2CF9AE}" pid="18" name="_2015_ms_pID_7253431">
    <vt:lpwstr>uXEK4YVXF0v73jYo6/WQCcp+HYfohEjKMrlc5mN+TNPGNwzRdmZihi
rywizWLvNK2NrMysNQBy7ERqKzTJilg7iy8zTT5ruGb3fcGy6IXUFp1azphTUndQ+jkR1aYA
Vm/iucdb2E8HD8libqpWgOqvJYMO1PH78JQQtkbL3LBUySizB5z/sDqdQRD1mBtDbYGnT/EM
fK9Ow01zQ7ZESnOJ0bTofB2EgqlWTZa4yl09</vt:lpwstr>
  </property>
  <property fmtid="{D5CDD505-2E9C-101B-9397-08002B2CF9AE}" pid="19" name="_2015_ms_pID_7253432">
    <vt:lpwstr>kTlikA+hSXjhBzWe2vudidZof1r1PxzBiPY1
qqGnPOzB2vMNlGHm8M41Pi1Pu+cRrw==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1578575581</vt:lpwstr>
  </property>
</Properties>
</file>