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8"/>
  </p:notesMasterIdLst>
  <p:handoutMasterIdLst>
    <p:handoutMasterId r:id="rId29"/>
  </p:handoutMasterIdLst>
  <p:sldIdLst>
    <p:sldId id="388" r:id="rId3"/>
    <p:sldId id="340" r:id="rId4"/>
    <p:sldId id="341" r:id="rId5"/>
    <p:sldId id="266" r:id="rId6"/>
    <p:sldId id="400" r:id="rId7"/>
    <p:sldId id="389" r:id="rId8"/>
    <p:sldId id="315" r:id="rId9"/>
    <p:sldId id="392" r:id="rId10"/>
    <p:sldId id="408" r:id="rId11"/>
    <p:sldId id="391" r:id="rId12"/>
    <p:sldId id="409" r:id="rId13"/>
    <p:sldId id="417" r:id="rId14"/>
    <p:sldId id="415" r:id="rId15"/>
    <p:sldId id="416" r:id="rId16"/>
    <p:sldId id="401" r:id="rId17"/>
    <p:sldId id="303" r:id="rId18"/>
    <p:sldId id="411" r:id="rId19"/>
    <p:sldId id="410" r:id="rId20"/>
    <p:sldId id="412" r:id="rId21"/>
    <p:sldId id="402" r:id="rId22"/>
    <p:sldId id="262" r:id="rId23"/>
    <p:sldId id="405" r:id="rId24"/>
    <p:sldId id="413" r:id="rId25"/>
    <p:sldId id="287" r:id="rId26"/>
    <p:sldId id="414" r:id="rId27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47"/>
    <a:srgbClr val="BA8D2D"/>
    <a:srgbClr val="105A80"/>
    <a:srgbClr val="FEBF00"/>
    <a:srgbClr val="105A7F"/>
    <a:srgbClr val="DF213B"/>
    <a:srgbClr val="2C3E50"/>
    <a:srgbClr val="FC4349"/>
    <a:srgbClr val="C9452E"/>
    <a:srgbClr val="D7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6" autoAdjust="0"/>
    <p:restoredTop sz="96314" autoAdjust="0"/>
  </p:normalViewPr>
  <p:slideViewPr>
    <p:cSldViewPr>
      <p:cViewPr varScale="1">
        <p:scale>
          <a:sx n="145" d="100"/>
          <a:sy n="145" d="100"/>
        </p:scale>
        <p:origin x="558" y="120"/>
      </p:cViewPr>
      <p:guideLst>
        <p:guide orient="horz" pos="162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4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59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4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0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297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36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04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3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500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88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0ADC4B-121D-46CC-9D52-F4252E0865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68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0ADC4B-121D-46CC-9D52-F4252E0865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815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15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0ADC4B-121D-46CC-9D52-F4252E0865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66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2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58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2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2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9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0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2856548"/>
            <a:ext cx="8139178" cy="468634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383756"/>
            <a:ext cx="8139178" cy="80848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72000"/>
            <a:ext cx="3962432" cy="378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72000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341782"/>
            <a:ext cx="3962400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72000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341782"/>
            <a:ext cx="3962432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972000"/>
            <a:ext cx="3962432" cy="378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2021/10/15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14381"/>
            <a:ext cx="8139178" cy="37800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1941211"/>
            <a:ext cx="8139178" cy="67437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972000"/>
            <a:ext cx="8139178" cy="378101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24000"/>
            <a:ext cx="8139178" cy="48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72000"/>
            <a:ext cx="8139178" cy="37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accent4">
              <a:lumMod val="10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75501" y="1810016"/>
            <a:ext cx="427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决 策 树</a:t>
            </a:r>
            <a:endParaRPr lang="en-US" altLang="zh-CN" sz="4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701" y="3363838"/>
            <a:ext cx="3819277" cy="323215"/>
            <a:chOff x="9318" y="5826"/>
            <a:chExt cx="5414" cy="492"/>
          </a:xfrm>
        </p:grpSpPr>
        <p:grpSp>
          <p:nvGrpSpPr>
            <p:cNvPr id="3" name="组合 2"/>
            <p:cNvGrpSpPr/>
            <p:nvPr/>
          </p:nvGrpSpPr>
          <p:grpSpPr>
            <a:xfrm>
              <a:off x="9318" y="5826"/>
              <a:ext cx="492" cy="492"/>
              <a:chOff x="891974" y="4415843"/>
              <a:chExt cx="450443" cy="450443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91974" y="4415843"/>
                <a:ext cx="450443" cy="4504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7" name="椭圆 39"/>
              <p:cNvSpPr/>
              <p:nvPr/>
            </p:nvSpPr>
            <p:spPr>
              <a:xfrm>
                <a:off x="993275" y="4502064"/>
                <a:ext cx="247839" cy="278000"/>
              </a:xfrm>
              <a:custGeom>
                <a:avLst/>
                <a:gdLst>
                  <a:gd name="connsiteX0" fmla="*/ 199932 w 300038"/>
                  <a:gd name="connsiteY0" fmla="*/ 273051 h 336551"/>
                  <a:gd name="connsiteX1" fmla="*/ 192088 w 300038"/>
                  <a:gd name="connsiteY1" fmla="*/ 280989 h 336551"/>
                  <a:gd name="connsiteX2" fmla="*/ 192088 w 300038"/>
                  <a:gd name="connsiteY2" fmla="*/ 306124 h 336551"/>
                  <a:gd name="connsiteX3" fmla="*/ 199932 w 300038"/>
                  <a:gd name="connsiteY3" fmla="*/ 312739 h 336551"/>
                  <a:gd name="connsiteX4" fmla="*/ 250919 w 300038"/>
                  <a:gd name="connsiteY4" fmla="*/ 312739 h 336551"/>
                  <a:gd name="connsiteX5" fmla="*/ 258763 w 300038"/>
                  <a:gd name="connsiteY5" fmla="*/ 306124 h 336551"/>
                  <a:gd name="connsiteX6" fmla="*/ 258763 w 300038"/>
                  <a:gd name="connsiteY6" fmla="*/ 280989 h 336551"/>
                  <a:gd name="connsiteX7" fmla="*/ 250919 w 300038"/>
                  <a:gd name="connsiteY7" fmla="*/ 273051 h 336551"/>
                  <a:gd name="connsiteX8" fmla="*/ 199932 w 300038"/>
                  <a:gd name="connsiteY8" fmla="*/ 273051 h 336551"/>
                  <a:gd name="connsiteX9" fmla="*/ 101328 w 300038"/>
                  <a:gd name="connsiteY9" fmla="*/ 196851 h 336551"/>
                  <a:gd name="connsiteX10" fmla="*/ 107908 w 300038"/>
                  <a:gd name="connsiteY10" fmla="*/ 196851 h 336551"/>
                  <a:gd name="connsiteX11" fmla="*/ 111856 w 300038"/>
                  <a:gd name="connsiteY11" fmla="*/ 202123 h 336551"/>
                  <a:gd name="connsiteX12" fmla="*/ 128964 w 300038"/>
                  <a:gd name="connsiteY12" fmla="*/ 248250 h 336551"/>
                  <a:gd name="connsiteX13" fmla="*/ 131595 w 300038"/>
                  <a:gd name="connsiteY13" fmla="*/ 239025 h 336551"/>
                  <a:gd name="connsiteX14" fmla="*/ 126332 w 300038"/>
                  <a:gd name="connsiteY14" fmla="*/ 225845 h 336551"/>
                  <a:gd name="connsiteX15" fmla="*/ 127648 w 300038"/>
                  <a:gd name="connsiteY15" fmla="*/ 217938 h 336551"/>
                  <a:gd name="connsiteX16" fmla="*/ 132911 w 300038"/>
                  <a:gd name="connsiteY16" fmla="*/ 215302 h 336551"/>
                  <a:gd name="connsiteX17" fmla="*/ 167126 w 300038"/>
                  <a:gd name="connsiteY17" fmla="*/ 215302 h 336551"/>
                  <a:gd name="connsiteX18" fmla="*/ 172390 w 300038"/>
                  <a:gd name="connsiteY18" fmla="*/ 217938 h 336551"/>
                  <a:gd name="connsiteX19" fmla="*/ 173706 w 300038"/>
                  <a:gd name="connsiteY19" fmla="*/ 225845 h 336551"/>
                  <a:gd name="connsiteX20" fmla="*/ 168442 w 300038"/>
                  <a:gd name="connsiteY20" fmla="*/ 239025 h 336551"/>
                  <a:gd name="connsiteX21" fmla="*/ 171074 w 300038"/>
                  <a:gd name="connsiteY21" fmla="*/ 248250 h 336551"/>
                  <a:gd name="connsiteX22" fmla="*/ 188182 w 300038"/>
                  <a:gd name="connsiteY22" fmla="*/ 202123 h 336551"/>
                  <a:gd name="connsiteX23" fmla="*/ 192130 w 300038"/>
                  <a:gd name="connsiteY23" fmla="*/ 196851 h 336551"/>
                  <a:gd name="connsiteX24" fmla="*/ 198710 w 300038"/>
                  <a:gd name="connsiteY24" fmla="*/ 196851 h 336551"/>
                  <a:gd name="connsiteX25" fmla="*/ 265823 w 300038"/>
                  <a:gd name="connsiteY25" fmla="*/ 224527 h 336551"/>
                  <a:gd name="connsiteX26" fmla="*/ 300038 w 300038"/>
                  <a:gd name="connsiteY26" fmla="*/ 274609 h 336551"/>
                  <a:gd name="connsiteX27" fmla="*/ 300038 w 300038"/>
                  <a:gd name="connsiteY27" fmla="*/ 328643 h 336551"/>
                  <a:gd name="connsiteX28" fmla="*/ 292142 w 300038"/>
                  <a:gd name="connsiteY28" fmla="*/ 336551 h 336551"/>
                  <a:gd name="connsiteX29" fmla="*/ 7896 w 300038"/>
                  <a:gd name="connsiteY29" fmla="*/ 336551 h 336551"/>
                  <a:gd name="connsiteX30" fmla="*/ 0 w 300038"/>
                  <a:gd name="connsiteY30" fmla="*/ 328643 h 336551"/>
                  <a:gd name="connsiteX31" fmla="*/ 0 w 300038"/>
                  <a:gd name="connsiteY31" fmla="*/ 274609 h 336551"/>
                  <a:gd name="connsiteX32" fmla="*/ 34215 w 300038"/>
                  <a:gd name="connsiteY32" fmla="*/ 224527 h 336551"/>
                  <a:gd name="connsiteX33" fmla="*/ 101328 w 300038"/>
                  <a:gd name="connsiteY33" fmla="*/ 196851 h 336551"/>
                  <a:gd name="connsiteX34" fmla="*/ 155328 w 300038"/>
                  <a:gd name="connsiteY34" fmla="*/ 0 h 336551"/>
                  <a:gd name="connsiteX35" fmla="*/ 201775 w 300038"/>
                  <a:gd name="connsiteY35" fmla="*/ 15854 h 336551"/>
                  <a:gd name="connsiteX36" fmla="*/ 223008 w 300038"/>
                  <a:gd name="connsiteY36" fmla="*/ 79268 h 336551"/>
                  <a:gd name="connsiteX37" fmla="*/ 224335 w 300038"/>
                  <a:gd name="connsiteY37" fmla="*/ 93801 h 336551"/>
                  <a:gd name="connsiteX38" fmla="*/ 229643 w 300038"/>
                  <a:gd name="connsiteY38" fmla="*/ 100407 h 336551"/>
                  <a:gd name="connsiteX39" fmla="*/ 232297 w 300038"/>
                  <a:gd name="connsiteY39" fmla="*/ 125508 h 336551"/>
                  <a:gd name="connsiteX40" fmla="*/ 208410 w 300038"/>
                  <a:gd name="connsiteY40" fmla="*/ 151931 h 336551"/>
                  <a:gd name="connsiteX41" fmla="*/ 185850 w 300038"/>
                  <a:gd name="connsiteY41" fmla="*/ 183639 h 336551"/>
                  <a:gd name="connsiteX42" fmla="*/ 172579 w 300038"/>
                  <a:gd name="connsiteY42" fmla="*/ 192887 h 336551"/>
                  <a:gd name="connsiteX43" fmla="*/ 150019 w 300038"/>
                  <a:gd name="connsiteY43" fmla="*/ 196850 h 336551"/>
                  <a:gd name="connsiteX44" fmla="*/ 127459 w 300038"/>
                  <a:gd name="connsiteY44" fmla="*/ 192887 h 336551"/>
                  <a:gd name="connsiteX45" fmla="*/ 114189 w 300038"/>
                  <a:gd name="connsiteY45" fmla="*/ 183639 h 336551"/>
                  <a:gd name="connsiteX46" fmla="*/ 91629 w 300038"/>
                  <a:gd name="connsiteY46" fmla="*/ 151931 h 336551"/>
                  <a:gd name="connsiteX47" fmla="*/ 67742 w 300038"/>
                  <a:gd name="connsiteY47" fmla="*/ 125508 h 336551"/>
                  <a:gd name="connsiteX48" fmla="*/ 70396 w 300038"/>
                  <a:gd name="connsiteY48" fmla="*/ 100407 h 336551"/>
                  <a:gd name="connsiteX49" fmla="*/ 75704 w 300038"/>
                  <a:gd name="connsiteY49" fmla="*/ 93801 h 336551"/>
                  <a:gd name="connsiteX50" fmla="*/ 77031 w 300038"/>
                  <a:gd name="connsiteY50" fmla="*/ 85874 h 336551"/>
                  <a:gd name="connsiteX51" fmla="*/ 74377 w 300038"/>
                  <a:gd name="connsiteY51" fmla="*/ 50203 h 336551"/>
                  <a:gd name="connsiteX52" fmla="*/ 103572 w 300038"/>
                  <a:gd name="connsiteY52" fmla="*/ 27744 h 336551"/>
                  <a:gd name="connsiteX53" fmla="*/ 119497 w 300038"/>
                  <a:gd name="connsiteY53" fmla="*/ 10569 h 336551"/>
                  <a:gd name="connsiteX54" fmla="*/ 155328 w 300038"/>
                  <a:gd name="connsiteY54" fmla="*/ 0 h 33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00038" h="336551">
                    <a:moveTo>
                      <a:pt x="199932" y="273051"/>
                    </a:moveTo>
                    <a:cubicBezTo>
                      <a:pt x="194703" y="273051"/>
                      <a:pt x="192088" y="277020"/>
                      <a:pt x="192088" y="280989"/>
                    </a:cubicBezTo>
                    <a:cubicBezTo>
                      <a:pt x="192088" y="306124"/>
                      <a:pt x="192088" y="306124"/>
                      <a:pt x="192088" y="306124"/>
                    </a:cubicBezTo>
                    <a:cubicBezTo>
                      <a:pt x="192088" y="310093"/>
                      <a:pt x="194703" y="312739"/>
                      <a:pt x="199932" y="312739"/>
                    </a:cubicBezTo>
                    <a:cubicBezTo>
                      <a:pt x="250919" y="312739"/>
                      <a:pt x="250919" y="312739"/>
                      <a:pt x="250919" y="312739"/>
                    </a:cubicBezTo>
                    <a:cubicBezTo>
                      <a:pt x="254841" y="312739"/>
                      <a:pt x="258763" y="310093"/>
                      <a:pt x="258763" y="306124"/>
                    </a:cubicBezTo>
                    <a:lnTo>
                      <a:pt x="258763" y="280989"/>
                    </a:lnTo>
                    <a:cubicBezTo>
                      <a:pt x="258763" y="277020"/>
                      <a:pt x="254841" y="273051"/>
                      <a:pt x="250919" y="273051"/>
                    </a:cubicBezTo>
                    <a:cubicBezTo>
                      <a:pt x="199932" y="273051"/>
                      <a:pt x="199932" y="273051"/>
                      <a:pt x="199932" y="273051"/>
                    </a:cubicBezTo>
                    <a:close/>
                    <a:moveTo>
                      <a:pt x="101328" y="196851"/>
                    </a:moveTo>
                    <a:cubicBezTo>
                      <a:pt x="103960" y="196851"/>
                      <a:pt x="105276" y="196851"/>
                      <a:pt x="107908" y="196851"/>
                    </a:cubicBezTo>
                    <a:cubicBezTo>
                      <a:pt x="109224" y="198169"/>
                      <a:pt x="110540" y="199487"/>
                      <a:pt x="111856" y="202123"/>
                    </a:cubicBezTo>
                    <a:cubicBezTo>
                      <a:pt x="128964" y="248250"/>
                      <a:pt x="128964" y="248250"/>
                      <a:pt x="128964" y="248250"/>
                    </a:cubicBezTo>
                    <a:cubicBezTo>
                      <a:pt x="131595" y="239025"/>
                      <a:pt x="131595" y="239025"/>
                      <a:pt x="131595" y="239025"/>
                    </a:cubicBezTo>
                    <a:cubicBezTo>
                      <a:pt x="126332" y="225845"/>
                      <a:pt x="126332" y="225845"/>
                      <a:pt x="126332" y="225845"/>
                    </a:cubicBezTo>
                    <a:cubicBezTo>
                      <a:pt x="125016" y="223209"/>
                      <a:pt x="126332" y="220574"/>
                      <a:pt x="127648" y="217938"/>
                    </a:cubicBezTo>
                    <a:cubicBezTo>
                      <a:pt x="128964" y="216620"/>
                      <a:pt x="131595" y="215302"/>
                      <a:pt x="132911" y="215302"/>
                    </a:cubicBezTo>
                    <a:cubicBezTo>
                      <a:pt x="167126" y="215302"/>
                      <a:pt x="167126" y="215302"/>
                      <a:pt x="167126" y="215302"/>
                    </a:cubicBezTo>
                    <a:cubicBezTo>
                      <a:pt x="168442" y="215302"/>
                      <a:pt x="171074" y="216620"/>
                      <a:pt x="172390" y="217938"/>
                    </a:cubicBezTo>
                    <a:cubicBezTo>
                      <a:pt x="173706" y="220574"/>
                      <a:pt x="175022" y="223209"/>
                      <a:pt x="173706" y="225845"/>
                    </a:cubicBezTo>
                    <a:cubicBezTo>
                      <a:pt x="168442" y="239025"/>
                      <a:pt x="168442" y="239025"/>
                      <a:pt x="168442" y="239025"/>
                    </a:cubicBezTo>
                    <a:cubicBezTo>
                      <a:pt x="171074" y="248250"/>
                      <a:pt x="171074" y="248250"/>
                      <a:pt x="171074" y="248250"/>
                    </a:cubicBezTo>
                    <a:cubicBezTo>
                      <a:pt x="188182" y="202123"/>
                      <a:pt x="188182" y="202123"/>
                      <a:pt x="188182" y="202123"/>
                    </a:cubicBezTo>
                    <a:cubicBezTo>
                      <a:pt x="189498" y="199487"/>
                      <a:pt x="190814" y="198169"/>
                      <a:pt x="192130" y="196851"/>
                    </a:cubicBezTo>
                    <a:cubicBezTo>
                      <a:pt x="194762" y="196851"/>
                      <a:pt x="196078" y="196851"/>
                      <a:pt x="198710" y="196851"/>
                    </a:cubicBezTo>
                    <a:cubicBezTo>
                      <a:pt x="265823" y="224527"/>
                      <a:pt x="265823" y="224527"/>
                      <a:pt x="265823" y="224527"/>
                    </a:cubicBezTo>
                    <a:cubicBezTo>
                      <a:pt x="286879" y="232435"/>
                      <a:pt x="300038" y="252204"/>
                      <a:pt x="300038" y="274609"/>
                    </a:cubicBezTo>
                    <a:cubicBezTo>
                      <a:pt x="300038" y="328643"/>
                      <a:pt x="300038" y="328643"/>
                      <a:pt x="300038" y="328643"/>
                    </a:cubicBezTo>
                    <a:cubicBezTo>
                      <a:pt x="300038" y="332597"/>
                      <a:pt x="296090" y="336551"/>
                      <a:pt x="292142" y="336551"/>
                    </a:cubicBezTo>
                    <a:cubicBezTo>
                      <a:pt x="7896" y="336551"/>
                      <a:pt x="7896" y="336551"/>
                      <a:pt x="7896" y="336551"/>
                    </a:cubicBezTo>
                    <a:cubicBezTo>
                      <a:pt x="3948" y="336551"/>
                      <a:pt x="0" y="332597"/>
                      <a:pt x="0" y="328643"/>
                    </a:cubicBezTo>
                    <a:cubicBezTo>
                      <a:pt x="0" y="274609"/>
                      <a:pt x="0" y="274609"/>
                      <a:pt x="0" y="274609"/>
                    </a:cubicBezTo>
                    <a:cubicBezTo>
                      <a:pt x="0" y="252204"/>
                      <a:pt x="13159" y="232435"/>
                      <a:pt x="34215" y="224527"/>
                    </a:cubicBezTo>
                    <a:cubicBezTo>
                      <a:pt x="101328" y="196851"/>
                      <a:pt x="101328" y="196851"/>
                      <a:pt x="101328" y="196851"/>
                    </a:cubicBezTo>
                    <a:close/>
                    <a:moveTo>
                      <a:pt x="155328" y="0"/>
                    </a:moveTo>
                    <a:cubicBezTo>
                      <a:pt x="171252" y="0"/>
                      <a:pt x="187177" y="5285"/>
                      <a:pt x="201775" y="15854"/>
                    </a:cubicBezTo>
                    <a:cubicBezTo>
                      <a:pt x="225662" y="34350"/>
                      <a:pt x="223008" y="72663"/>
                      <a:pt x="223008" y="79268"/>
                    </a:cubicBezTo>
                    <a:cubicBezTo>
                      <a:pt x="223008" y="84553"/>
                      <a:pt x="224335" y="89838"/>
                      <a:pt x="224335" y="93801"/>
                    </a:cubicBezTo>
                    <a:cubicBezTo>
                      <a:pt x="225662" y="95122"/>
                      <a:pt x="228316" y="96443"/>
                      <a:pt x="229643" y="100407"/>
                    </a:cubicBezTo>
                    <a:cubicBezTo>
                      <a:pt x="234951" y="107012"/>
                      <a:pt x="234951" y="114939"/>
                      <a:pt x="232297" y="125508"/>
                    </a:cubicBezTo>
                    <a:cubicBezTo>
                      <a:pt x="226989" y="146647"/>
                      <a:pt x="215045" y="150610"/>
                      <a:pt x="208410" y="151931"/>
                    </a:cubicBezTo>
                    <a:cubicBezTo>
                      <a:pt x="204429" y="159858"/>
                      <a:pt x="195139" y="175712"/>
                      <a:pt x="185850" y="183639"/>
                    </a:cubicBezTo>
                    <a:cubicBezTo>
                      <a:pt x="183196" y="187602"/>
                      <a:pt x="177888" y="190244"/>
                      <a:pt x="172579" y="192887"/>
                    </a:cubicBezTo>
                    <a:cubicBezTo>
                      <a:pt x="164617" y="195529"/>
                      <a:pt x="157982" y="196850"/>
                      <a:pt x="150019" y="196850"/>
                    </a:cubicBezTo>
                    <a:cubicBezTo>
                      <a:pt x="142057" y="196850"/>
                      <a:pt x="135422" y="195529"/>
                      <a:pt x="127459" y="192887"/>
                    </a:cubicBezTo>
                    <a:cubicBezTo>
                      <a:pt x="122151" y="190244"/>
                      <a:pt x="116843" y="187602"/>
                      <a:pt x="114189" y="183639"/>
                    </a:cubicBezTo>
                    <a:cubicBezTo>
                      <a:pt x="104900" y="175712"/>
                      <a:pt x="95610" y="159858"/>
                      <a:pt x="91629" y="151931"/>
                    </a:cubicBezTo>
                    <a:cubicBezTo>
                      <a:pt x="84994" y="150610"/>
                      <a:pt x="73050" y="146647"/>
                      <a:pt x="67742" y="125508"/>
                    </a:cubicBezTo>
                    <a:cubicBezTo>
                      <a:pt x="65088" y="114939"/>
                      <a:pt x="65088" y="107012"/>
                      <a:pt x="70396" y="100407"/>
                    </a:cubicBezTo>
                    <a:cubicBezTo>
                      <a:pt x="71723" y="96443"/>
                      <a:pt x="74377" y="95122"/>
                      <a:pt x="75704" y="93801"/>
                    </a:cubicBezTo>
                    <a:cubicBezTo>
                      <a:pt x="75704" y="91159"/>
                      <a:pt x="75704" y="88516"/>
                      <a:pt x="77031" y="85874"/>
                    </a:cubicBezTo>
                    <a:cubicBezTo>
                      <a:pt x="73050" y="80590"/>
                      <a:pt x="67742" y="68699"/>
                      <a:pt x="74377" y="50203"/>
                    </a:cubicBezTo>
                    <a:cubicBezTo>
                      <a:pt x="81013" y="30386"/>
                      <a:pt x="95610" y="27744"/>
                      <a:pt x="103572" y="27744"/>
                    </a:cubicBezTo>
                    <a:cubicBezTo>
                      <a:pt x="106227" y="22459"/>
                      <a:pt x="111535" y="17175"/>
                      <a:pt x="119497" y="10569"/>
                    </a:cubicBezTo>
                    <a:cubicBezTo>
                      <a:pt x="128786" y="3963"/>
                      <a:pt x="142057" y="0"/>
                      <a:pt x="155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874" y="5905"/>
              <a:ext cx="1856" cy="363"/>
            </a:xfrm>
            <a:prstGeom prst="rect">
              <a:avLst/>
            </a:prstGeom>
            <a:noFill/>
          </p:spPr>
          <p:txBody>
            <a:bodyPr wrap="square" lIns="68519" tIns="34289" rIns="68519" bIns="34289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4530"/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汇报人：姚苗苗</a:t>
              </a:r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841" y="5826"/>
              <a:ext cx="492" cy="492"/>
              <a:chOff x="891974" y="4415843"/>
              <a:chExt cx="450443" cy="45044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91974" y="4415843"/>
                <a:ext cx="450443" cy="4504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10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  <p:sp>
            <p:nvSpPr>
              <p:cNvPr id="19" name="椭圆 44"/>
              <p:cNvSpPr/>
              <p:nvPr/>
            </p:nvSpPr>
            <p:spPr>
              <a:xfrm>
                <a:off x="978196" y="4510710"/>
                <a:ext cx="278000" cy="260708"/>
              </a:xfrm>
              <a:custGeom>
                <a:avLst/>
                <a:gdLst>
                  <a:gd name="connsiteX0" fmla="*/ 249749 w 331788"/>
                  <a:gd name="connsiteY0" fmla="*/ 163513 h 311151"/>
                  <a:gd name="connsiteX1" fmla="*/ 243291 w 331788"/>
                  <a:gd name="connsiteY1" fmla="*/ 171424 h 311151"/>
                  <a:gd name="connsiteX2" fmla="*/ 243291 w 331788"/>
                  <a:gd name="connsiteY2" fmla="*/ 218888 h 311151"/>
                  <a:gd name="connsiteX3" fmla="*/ 238125 w 331788"/>
                  <a:gd name="connsiteY3" fmla="*/ 229435 h 311151"/>
                  <a:gd name="connsiteX4" fmla="*/ 249749 w 331788"/>
                  <a:gd name="connsiteY4" fmla="*/ 241301 h 311151"/>
                  <a:gd name="connsiteX5" fmla="*/ 260081 w 331788"/>
                  <a:gd name="connsiteY5" fmla="*/ 236027 h 311151"/>
                  <a:gd name="connsiteX6" fmla="*/ 288495 w 331788"/>
                  <a:gd name="connsiteY6" fmla="*/ 236027 h 311151"/>
                  <a:gd name="connsiteX7" fmla="*/ 307868 w 331788"/>
                  <a:gd name="connsiteY7" fmla="*/ 236027 h 311151"/>
                  <a:gd name="connsiteX8" fmla="*/ 314325 w 331788"/>
                  <a:gd name="connsiteY8" fmla="*/ 229435 h 311151"/>
                  <a:gd name="connsiteX9" fmla="*/ 307868 w 331788"/>
                  <a:gd name="connsiteY9" fmla="*/ 221525 h 311151"/>
                  <a:gd name="connsiteX10" fmla="*/ 260081 w 331788"/>
                  <a:gd name="connsiteY10" fmla="*/ 221525 h 311151"/>
                  <a:gd name="connsiteX11" fmla="*/ 257498 w 331788"/>
                  <a:gd name="connsiteY11" fmla="*/ 218888 h 311151"/>
                  <a:gd name="connsiteX12" fmla="*/ 257498 w 331788"/>
                  <a:gd name="connsiteY12" fmla="*/ 171424 h 311151"/>
                  <a:gd name="connsiteX13" fmla="*/ 249749 w 331788"/>
                  <a:gd name="connsiteY13" fmla="*/ 163513 h 311151"/>
                  <a:gd name="connsiteX14" fmla="*/ 250178 w 331788"/>
                  <a:gd name="connsiteY14" fmla="*/ 147638 h 311151"/>
                  <a:gd name="connsiteX15" fmla="*/ 289040 w 331788"/>
                  <a:gd name="connsiteY15" fmla="*/ 158020 h 311151"/>
                  <a:gd name="connsiteX16" fmla="*/ 331788 w 331788"/>
                  <a:gd name="connsiteY16" fmla="*/ 229395 h 311151"/>
                  <a:gd name="connsiteX17" fmla="*/ 250178 w 331788"/>
                  <a:gd name="connsiteY17" fmla="*/ 311151 h 311151"/>
                  <a:gd name="connsiteX18" fmla="*/ 175044 w 331788"/>
                  <a:gd name="connsiteY18" fmla="*/ 260540 h 311151"/>
                  <a:gd name="connsiteX19" fmla="*/ 169863 w 331788"/>
                  <a:gd name="connsiteY19" fmla="*/ 229395 h 311151"/>
                  <a:gd name="connsiteX20" fmla="*/ 250178 w 331788"/>
                  <a:gd name="connsiteY20" fmla="*/ 147638 h 311151"/>
                  <a:gd name="connsiteX21" fmla="*/ 22336 w 331788"/>
                  <a:gd name="connsiteY21" fmla="*/ 44450 h 311151"/>
                  <a:gd name="connsiteX22" fmla="*/ 15875 w 331788"/>
                  <a:gd name="connsiteY22" fmla="*/ 49630 h 311151"/>
                  <a:gd name="connsiteX23" fmla="*/ 15875 w 331788"/>
                  <a:gd name="connsiteY23" fmla="*/ 93663 h 311151"/>
                  <a:gd name="connsiteX24" fmla="*/ 273050 w 331788"/>
                  <a:gd name="connsiteY24" fmla="*/ 93663 h 311151"/>
                  <a:gd name="connsiteX25" fmla="*/ 273050 w 331788"/>
                  <a:gd name="connsiteY25" fmla="*/ 49630 h 311151"/>
                  <a:gd name="connsiteX26" fmla="*/ 267881 w 331788"/>
                  <a:gd name="connsiteY26" fmla="*/ 44450 h 311151"/>
                  <a:gd name="connsiteX27" fmla="*/ 245911 w 331788"/>
                  <a:gd name="connsiteY27" fmla="*/ 44450 h 311151"/>
                  <a:gd name="connsiteX28" fmla="*/ 245911 w 331788"/>
                  <a:gd name="connsiteY28" fmla="*/ 53515 h 311151"/>
                  <a:gd name="connsiteX29" fmla="*/ 231695 w 331788"/>
                  <a:gd name="connsiteY29" fmla="*/ 67761 h 311151"/>
                  <a:gd name="connsiteX30" fmla="*/ 212310 w 331788"/>
                  <a:gd name="connsiteY30" fmla="*/ 67761 h 311151"/>
                  <a:gd name="connsiteX31" fmla="*/ 198094 w 331788"/>
                  <a:gd name="connsiteY31" fmla="*/ 53515 h 311151"/>
                  <a:gd name="connsiteX32" fmla="*/ 198094 w 331788"/>
                  <a:gd name="connsiteY32" fmla="*/ 44450 h 311151"/>
                  <a:gd name="connsiteX33" fmla="*/ 168370 w 331788"/>
                  <a:gd name="connsiteY33" fmla="*/ 44450 h 311151"/>
                  <a:gd name="connsiteX34" fmla="*/ 168370 w 331788"/>
                  <a:gd name="connsiteY34" fmla="*/ 53515 h 311151"/>
                  <a:gd name="connsiteX35" fmla="*/ 154155 w 331788"/>
                  <a:gd name="connsiteY35" fmla="*/ 67761 h 311151"/>
                  <a:gd name="connsiteX36" fmla="*/ 134770 w 331788"/>
                  <a:gd name="connsiteY36" fmla="*/ 67761 h 311151"/>
                  <a:gd name="connsiteX37" fmla="*/ 120554 w 331788"/>
                  <a:gd name="connsiteY37" fmla="*/ 53515 h 311151"/>
                  <a:gd name="connsiteX38" fmla="*/ 120554 w 331788"/>
                  <a:gd name="connsiteY38" fmla="*/ 44450 h 311151"/>
                  <a:gd name="connsiteX39" fmla="*/ 92123 w 331788"/>
                  <a:gd name="connsiteY39" fmla="*/ 44450 h 311151"/>
                  <a:gd name="connsiteX40" fmla="*/ 92123 w 331788"/>
                  <a:gd name="connsiteY40" fmla="*/ 53515 h 311151"/>
                  <a:gd name="connsiteX41" fmla="*/ 77907 w 331788"/>
                  <a:gd name="connsiteY41" fmla="*/ 67761 h 311151"/>
                  <a:gd name="connsiteX42" fmla="*/ 58522 w 331788"/>
                  <a:gd name="connsiteY42" fmla="*/ 67761 h 311151"/>
                  <a:gd name="connsiteX43" fmla="*/ 44306 w 331788"/>
                  <a:gd name="connsiteY43" fmla="*/ 53515 h 311151"/>
                  <a:gd name="connsiteX44" fmla="*/ 44306 w 331788"/>
                  <a:gd name="connsiteY44" fmla="*/ 44450 h 311151"/>
                  <a:gd name="connsiteX45" fmla="*/ 22336 w 331788"/>
                  <a:gd name="connsiteY45" fmla="*/ 44450 h 311151"/>
                  <a:gd name="connsiteX46" fmla="*/ 58303 w 331788"/>
                  <a:gd name="connsiteY46" fmla="*/ 0 h 311151"/>
                  <a:gd name="connsiteX47" fmla="*/ 77737 w 331788"/>
                  <a:gd name="connsiteY47" fmla="*/ 0 h 311151"/>
                  <a:gd name="connsiteX48" fmla="*/ 91989 w 331788"/>
                  <a:gd name="connsiteY48" fmla="*/ 14248 h 311151"/>
                  <a:gd name="connsiteX49" fmla="*/ 91989 w 331788"/>
                  <a:gd name="connsiteY49" fmla="*/ 29791 h 311151"/>
                  <a:gd name="connsiteX50" fmla="*/ 120493 w 331788"/>
                  <a:gd name="connsiteY50" fmla="*/ 29791 h 311151"/>
                  <a:gd name="connsiteX51" fmla="*/ 120493 w 331788"/>
                  <a:gd name="connsiteY51" fmla="*/ 14248 h 311151"/>
                  <a:gd name="connsiteX52" fmla="*/ 134745 w 331788"/>
                  <a:gd name="connsiteY52" fmla="*/ 0 h 311151"/>
                  <a:gd name="connsiteX53" fmla="*/ 154179 w 331788"/>
                  <a:gd name="connsiteY53" fmla="*/ 0 h 311151"/>
                  <a:gd name="connsiteX54" fmla="*/ 168431 w 331788"/>
                  <a:gd name="connsiteY54" fmla="*/ 14248 h 311151"/>
                  <a:gd name="connsiteX55" fmla="*/ 168431 w 331788"/>
                  <a:gd name="connsiteY55" fmla="*/ 29791 h 311151"/>
                  <a:gd name="connsiteX56" fmla="*/ 198231 w 331788"/>
                  <a:gd name="connsiteY56" fmla="*/ 29791 h 311151"/>
                  <a:gd name="connsiteX57" fmla="*/ 198231 w 331788"/>
                  <a:gd name="connsiteY57" fmla="*/ 14248 h 311151"/>
                  <a:gd name="connsiteX58" fmla="*/ 212483 w 331788"/>
                  <a:gd name="connsiteY58" fmla="*/ 0 h 311151"/>
                  <a:gd name="connsiteX59" fmla="*/ 231917 w 331788"/>
                  <a:gd name="connsiteY59" fmla="*/ 0 h 311151"/>
                  <a:gd name="connsiteX60" fmla="*/ 246170 w 331788"/>
                  <a:gd name="connsiteY60" fmla="*/ 14248 h 311151"/>
                  <a:gd name="connsiteX61" fmla="*/ 246170 w 331788"/>
                  <a:gd name="connsiteY61" fmla="*/ 29791 h 311151"/>
                  <a:gd name="connsiteX62" fmla="*/ 268195 w 331788"/>
                  <a:gd name="connsiteY62" fmla="*/ 29791 h 311151"/>
                  <a:gd name="connsiteX63" fmla="*/ 288925 w 331788"/>
                  <a:gd name="connsiteY63" fmla="*/ 50516 h 311151"/>
                  <a:gd name="connsiteX64" fmla="*/ 288925 w 331788"/>
                  <a:gd name="connsiteY64" fmla="*/ 146366 h 311151"/>
                  <a:gd name="connsiteX65" fmla="*/ 286334 w 331788"/>
                  <a:gd name="connsiteY65" fmla="*/ 143775 h 311151"/>
                  <a:gd name="connsiteX66" fmla="*/ 250056 w 331788"/>
                  <a:gd name="connsiteY66" fmla="*/ 137299 h 311151"/>
                  <a:gd name="connsiteX67" fmla="*/ 215074 w 331788"/>
                  <a:gd name="connsiteY67" fmla="*/ 143775 h 311151"/>
                  <a:gd name="connsiteX68" fmla="*/ 185275 w 331788"/>
                  <a:gd name="connsiteY68" fmla="*/ 164500 h 311151"/>
                  <a:gd name="connsiteX69" fmla="*/ 165840 w 331788"/>
                  <a:gd name="connsiteY69" fmla="*/ 192996 h 311151"/>
                  <a:gd name="connsiteX70" fmla="*/ 158066 w 331788"/>
                  <a:gd name="connsiteY70" fmla="*/ 229264 h 311151"/>
                  <a:gd name="connsiteX71" fmla="*/ 163249 w 331788"/>
                  <a:gd name="connsiteY71" fmla="*/ 260350 h 311151"/>
                  <a:gd name="connsiteX72" fmla="*/ 22025 w 331788"/>
                  <a:gd name="connsiteY72" fmla="*/ 260350 h 311151"/>
                  <a:gd name="connsiteX73" fmla="*/ 0 w 331788"/>
                  <a:gd name="connsiteY73" fmla="*/ 238330 h 311151"/>
                  <a:gd name="connsiteX74" fmla="*/ 0 w 331788"/>
                  <a:gd name="connsiteY74" fmla="*/ 50516 h 311151"/>
                  <a:gd name="connsiteX75" fmla="*/ 22025 w 331788"/>
                  <a:gd name="connsiteY75" fmla="*/ 29791 h 311151"/>
                  <a:gd name="connsiteX76" fmla="*/ 44051 w 331788"/>
                  <a:gd name="connsiteY76" fmla="*/ 29791 h 311151"/>
                  <a:gd name="connsiteX77" fmla="*/ 44051 w 331788"/>
                  <a:gd name="connsiteY77" fmla="*/ 14248 h 311151"/>
                  <a:gd name="connsiteX78" fmla="*/ 58303 w 331788"/>
                  <a:gd name="connsiteY78" fmla="*/ 0 h 31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31788" h="311151">
                    <a:moveTo>
                      <a:pt x="249749" y="163513"/>
                    </a:moveTo>
                    <a:cubicBezTo>
                      <a:pt x="245874" y="163513"/>
                      <a:pt x="243291" y="167468"/>
                      <a:pt x="243291" y="171424"/>
                    </a:cubicBezTo>
                    <a:cubicBezTo>
                      <a:pt x="243291" y="171424"/>
                      <a:pt x="243291" y="171424"/>
                      <a:pt x="243291" y="218888"/>
                    </a:cubicBezTo>
                    <a:cubicBezTo>
                      <a:pt x="239417" y="221525"/>
                      <a:pt x="238125" y="225480"/>
                      <a:pt x="238125" y="229435"/>
                    </a:cubicBezTo>
                    <a:cubicBezTo>
                      <a:pt x="238125" y="236027"/>
                      <a:pt x="243291" y="241301"/>
                      <a:pt x="249749" y="241301"/>
                    </a:cubicBezTo>
                    <a:cubicBezTo>
                      <a:pt x="253624" y="241301"/>
                      <a:pt x="257498" y="239983"/>
                      <a:pt x="260081" y="236027"/>
                    </a:cubicBezTo>
                    <a:cubicBezTo>
                      <a:pt x="260081" y="236027"/>
                      <a:pt x="260081" y="236027"/>
                      <a:pt x="288495" y="236027"/>
                    </a:cubicBezTo>
                    <a:lnTo>
                      <a:pt x="307868" y="236027"/>
                    </a:lnTo>
                    <a:cubicBezTo>
                      <a:pt x="311742" y="236027"/>
                      <a:pt x="314325" y="233390"/>
                      <a:pt x="314325" y="229435"/>
                    </a:cubicBezTo>
                    <a:cubicBezTo>
                      <a:pt x="314325" y="225480"/>
                      <a:pt x="311742" y="221525"/>
                      <a:pt x="307868" y="221525"/>
                    </a:cubicBezTo>
                    <a:cubicBezTo>
                      <a:pt x="307868" y="221525"/>
                      <a:pt x="307868" y="221525"/>
                      <a:pt x="260081" y="221525"/>
                    </a:cubicBezTo>
                    <a:cubicBezTo>
                      <a:pt x="258790" y="221525"/>
                      <a:pt x="257498" y="220206"/>
                      <a:pt x="257498" y="218888"/>
                    </a:cubicBezTo>
                    <a:cubicBezTo>
                      <a:pt x="257498" y="218888"/>
                      <a:pt x="257498" y="218888"/>
                      <a:pt x="257498" y="171424"/>
                    </a:cubicBezTo>
                    <a:cubicBezTo>
                      <a:pt x="257498" y="167468"/>
                      <a:pt x="253624" y="163513"/>
                      <a:pt x="249749" y="163513"/>
                    </a:cubicBezTo>
                    <a:close/>
                    <a:moveTo>
                      <a:pt x="250178" y="147638"/>
                    </a:moveTo>
                    <a:cubicBezTo>
                      <a:pt x="264427" y="147638"/>
                      <a:pt x="277381" y="151531"/>
                      <a:pt x="289040" y="158020"/>
                    </a:cubicBezTo>
                    <a:cubicBezTo>
                      <a:pt x="314948" y="172295"/>
                      <a:pt x="331788" y="198249"/>
                      <a:pt x="331788" y="229395"/>
                    </a:cubicBezTo>
                    <a:cubicBezTo>
                      <a:pt x="331788" y="274815"/>
                      <a:pt x="295517" y="311151"/>
                      <a:pt x="250178" y="311151"/>
                    </a:cubicBezTo>
                    <a:cubicBezTo>
                      <a:pt x="216497" y="311151"/>
                      <a:pt x="186703" y="289090"/>
                      <a:pt x="175044" y="260540"/>
                    </a:cubicBezTo>
                    <a:cubicBezTo>
                      <a:pt x="171158" y="250158"/>
                      <a:pt x="169863" y="239776"/>
                      <a:pt x="169863" y="229395"/>
                    </a:cubicBezTo>
                    <a:cubicBezTo>
                      <a:pt x="169863" y="183974"/>
                      <a:pt x="206134" y="147638"/>
                      <a:pt x="250178" y="147638"/>
                    </a:cubicBezTo>
                    <a:close/>
                    <a:moveTo>
                      <a:pt x="22336" y="44450"/>
                    </a:moveTo>
                    <a:cubicBezTo>
                      <a:pt x="18459" y="44450"/>
                      <a:pt x="15875" y="47040"/>
                      <a:pt x="15875" y="49630"/>
                    </a:cubicBezTo>
                    <a:lnTo>
                      <a:pt x="15875" y="93663"/>
                    </a:lnTo>
                    <a:cubicBezTo>
                      <a:pt x="15875" y="93663"/>
                      <a:pt x="15875" y="93663"/>
                      <a:pt x="273050" y="93663"/>
                    </a:cubicBezTo>
                    <a:cubicBezTo>
                      <a:pt x="273050" y="93663"/>
                      <a:pt x="273050" y="93663"/>
                      <a:pt x="273050" y="49630"/>
                    </a:cubicBezTo>
                    <a:cubicBezTo>
                      <a:pt x="273050" y="47040"/>
                      <a:pt x="270466" y="44450"/>
                      <a:pt x="267881" y="44450"/>
                    </a:cubicBezTo>
                    <a:cubicBezTo>
                      <a:pt x="267881" y="44450"/>
                      <a:pt x="267881" y="44450"/>
                      <a:pt x="245911" y="44450"/>
                    </a:cubicBezTo>
                    <a:cubicBezTo>
                      <a:pt x="245911" y="44450"/>
                      <a:pt x="245911" y="44450"/>
                      <a:pt x="245911" y="53515"/>
                    </a:cubicBezTo>
                    <a:cubicBezTo>
                      <a:pt x="245911" y="61286"/>
                      <a:pt x="239449" y="67761"/>
                      <a:pt x="231695" y="67761"/>
                    </a:cubicBezTo>
                    <a:cubicBezTo>
                      <a:pt x="231695" y="67761"/>
                      <a:pt x="231695" y="67761"/>
                      <a:pt x="212310" y="67761"/>
                    </a:cubicBezTo>
                    <a:cubicBezTo>
                      <a:pt x="204556" y="67761"/>
                      <a:pt x="198094" y="61286"/>
                      <a:pt x="198094" y="53515"/>
                    </a:cubicBezTo>
                    <a:cubicBezTo>
                      <a:pt x="198094" y="53515"/>
                      <a:pt x="198094" y="53515"/>
                      <a:pt x="198094" y="44450"/>
                    </a:cubicBezTo>
                    <a:cubicBezTo>
                      <a:pt x="198094" y="44450"/>
                      <a:pt x="198094" y="44450"/>
                      <a:pt x="168370" y="44450"/>
                    </a:cubicBezTo>
                    <a:cubicBezTo>
                      <a:pt x="168370" y="44450"/>
                      <a:pt x="168370" y="44450"/>
                      <a:pt x="168370" y="53515"/>
                    </a:cubicBezTo>
                    <a:cubicBezTo>
                      <a:pt x="168370" y="61286"/>
                      <a:pt x="161909" y="67761"/>
                      <a:pt x="154155" y="67761"/>
                    </a:cubicBezTo>
                    <a:cubicBezTo>
                      <a:pt x="154155" y="67761"/>
                      <a:pt x="154155" y="67761"/>
                      <a:pt x="134770" y="67761"/>
                    </a:cubicBezTo>
                    <a:cubicBezTo>
                      <a:pt x="127016" y="67761"/>
                      <a:pt x="120554" y="61286"/>
                      <a:pt x="120554" y="53515"/>
                    </a:cubicBezTo>
                    <a:cubicBezTo>
                      <a:pt x="120554" y="53515"/>
                      <a:pt x="120554" y="53515"/>
                      <a:pt x="120554" y="44450"/>
                    </a:cubicBezTo>
                    <a:cubicBezTo>
                      <a:pt x="120554" y="44450"/>
                      <a:pt x="120554" y="44450"/>
                      <a:pt x="92123" y="44450"/>
                    </a:cubicBezTo>
                    <a:cubicBezTo>
                      <a:pt x="92123" y="44450"/>
                      <a:pt x="92123" y="44450"/>
                      <a:pt x="92123" y="53515"/>
                    </a:cubicBezTo>
                    <a:cubicBezTo>
                      <a:pt x="92123" y="61286"/>
                      <a:pt x="85661" y="67761"/>
                      <a:pt x="77907" y="67761"/>
                    </a:cubicBezTo>
                    <a:cubicBezTo>
                      <a:pt x="77907" y="67761"/>
                      <a:pt x="77907" y="67761"/>
                      <a:pt x="58522" y="67761"/>
                    </a:cubicBezTo>
                    <a:cubicBezTo>
                      <a:pt x="50768" y="67761"/>
                      <a:pt x="44306" y="61286"/>
                      <a:pt x="44306" y="53515"/>
                    </a:cubicBezTo>
                    <a:cubicBezTo>
                      <a:pt x="44306" y="53515"/>
                      <a:pt x="44306" y="53515"/>
                      <a:pt x="44306" y="44450"/>
                    </a:cubicBezTo>
                    <a:cubicBezTo>
                      <a:pt x="44306" y="44450"/>
                      <a:pt x="44306" y="44450"/>
                      <a:pt x="22336" y="44450"/>
                    </a:cubicBezTo>
                    <a:close/>
                    <a:moveTo>
                      <a:pt x="58303" y="0"/>
                    </a:moveTo>
                    <a:cubicBezTo>
                      <a:pt x="58303" y="0"/>
                      <a:pt x="58303" y="0"/>
                      <a:pt x="77737" y="0"/>
                    </a:cubicBezTo>
                    <a:cubicBezTo>
                      <a:pt x="85511" y="0"/>
                      <a:pt x="91989" y="6476"/>
                      <a:pt x="91989" y="14248"/>
                    </a:cubicBezTo>
                    <a:cubicBezTo>
                      <a:pt x="91989" y="14248"/>
                      <a:pt x="91989" y="14248"/>
                      <a:pt x="91989" y="29791"/>
                    </a:cubicBezTo>
                    <a:cubicBezTo>
                      <a:pt x="91989" y="29791"/>
                      <a:pt x="91989" y="29791"/>
                      <a:pt x="120493" y="29791"/>
                    </a:cubicBezTo>
                    <a:cubicBezTo>
                      <a:pt x="120493" y="29791"/>
                      <a:pt x="120493" y="29791"/>
                      <a:pt x="120493" y="14248"/>
                    </a:cubicBezTo>
                    <a:cubicBezTo>
                      <a:pt x="120493" y="6476"/>
                      <a:pt x="126971" y="0"/>
                      <a:pt x="134745" y="0"/>
                    </a:cubicBezTo>
                    <a:cubicBezTo>
                      <a:pt x="134745" y="0"/>
                      <a:pt x="134745" y="0"/>
                      <a:pt x="154179" y="0"/>
                    </a:cubicBezTo>
                    <a:cubicBezTo>
                      <a:pt x="161953" y="0"/>
                      <a:pt x="168431" y="6476"/>
                      <a:pt x="168431" y="14248"/>
                    </a:cubicBezTo>
                    <a:cubicBezTo>
                      <a:pt x="168431" y="14248"/>
                      <a:pt x="168431" y="14248"/>
                      <a:pt x="168431" y="29791"/>
                    </a:cubicBezTo>
                    <a:cubicBezTo>
                      <a:pt x="168431" y="29791"/>
                      <a:pt x="168431" y="29791"/>
                      <a:pt x="198231" y="29791"/>
                    </a:cubicBezTo>
                    <a:cubicBezTo>
                      <a:pt x="198231" y="29791"/>
                      <a:pt x="198231" y="29791"/>
                      <a:pt x="198231" y="14248"/>
                    </a:cubicBezTo>
                    <a:cubicBezTo>
                      <a:pt x="198231" y="6476"/>
                      <a:pt x="204709" y="0"/>
                      <a:pt x="212483" y="0"/>
                    </a:cubicBezTo>
                    <a:cubicBezTo>
                      <a:pt x="212483" y="0"/>
                      <a:pt x="212483" y="0"/>
                      <a:pt x="231917" y="0"/>
                    </a:cubicBezTo>
                    <a:cubicBezTo>
                      <a:pt x="239691" y="0"/>
                      <a:pt x="246170" y="6476"/>
                      <a:pt x="246170" y="14248"/>
                    </a:cubicBezTo>
                    <a:cubicBezTo>
                      <a:pt x="246170" y="14248"/>
                      <a:pt x="246170" y="14248"/>
                      <a:pt x="246170" y="29791"/>
                    </a:cubicBezTo>
                    <a:cubicBezTo>
                      <a:pt x="246170" y="29791"/>
                      <a:pt x="246170" y="29791"/>
                      <a:pt x="268195" y="29791"/>
                    </a:cubicBezTo>
                    <a:cubicBezTo>
                      <a:pt x="279856" y="29791"/>
                      <a:pt x="288925" y="38858"/>
                      <a:pt x="288925" y="50516"/>
                    </a:cubicBezTo>
                    <a:cubicBezTo>
                      <a:pt x="288925" y="50516"/>
                      <a:pt x="288925" y="50516"/>
                      <a:pt x="288925" y="146366"/>
                    </a:cubicBezTo>
                    <a:cubicBezTo>
                      <a:pt x="288925" y="145071"/>
                      <a:pt x="287630" y="145071"/>
                      <a:pt x="286334" y="143775"/>
                    </a:cubicBezTo>
                    <a:cubicBezTo>
                      <a:pt x="274673" y="139889"/>
                      <a:pt x="263013" y="137299"/>
                      <a:pt x="250056" y="137299"/>
                    </a:cubicBezTo>
                    <a:cubicBezTo>
                      <a:pt x="238396" y="137299"/>
                      <a:pt x="225439" y="139889"/>
                      <a:pt x="215074" y="143775"/>
                    </a:cubicBezTo>
                    <a:cubicBezTo>
                      <a:pt x="203413" y="148956"/>
                      <a:pt x="194344" y="155433"/>
                      <a:pt x="185275" y="164500"/>
                    </a:cubicBezTo>
                    <a:cubicBezTo>
                      <a:pt x="177501" y="172272"/>
                      <a:pt x="169727" y="182634"/>
                      <a:pt x="165840" y="192996"/>
                    </a:cubicBezTo>
                    <a:cubicBezTo>
                      <a:pt x="160658" y="204653"/>
                      <a:pt x="158066" y="216311"/>
                      <a:pt x="158066" y="229264"/>
                    </a:cubicBezTo>
                    <a:cubicBezTo>
                      <a:pt x="158066" y="239626"/>
                      <a:pt x="160658" y="249988"/>
                      <a:pt x="163249" y="260350"/>
                    </a:cubicBezTo>
                    <a:cubicBezTo>
                      <a:pt x="163249" y="260350"/>
                      <a:pt x="163249" y="260350"/>
                      <a:pt x="22025" y="260350"/>
                    </a:cubicBezTo>
                    <a:cubicBezTo>
                      <a:pt x="9069" y="260350"/>
                      <a:pt x="0" y="249988"/>
                      <a:pt x="0" y="238330"/>
                    </a:cubicBezTo>
                    <a:cubicBezTo>
                      <a:pt x="0" y="238330"/>
                      <a:pt x="0" y="238330"/>
                      <a:pt x="0" y="50516"/>
                    </a:cubicBezTo>
                    <a:cubicBezTo>
                      <a:pt x="0" y="38858"/>
                      <a:pt x="9069" y="29791"/>
                      <a:pt x="22025" y="29791"/>
                    </a:cubicBezTo>
                    <a:cubicBezTo>
                      <a:pt x="22025" y="29791"/>
                      <a:pt x="22025" y="29791"/>
                      <a:pt x="44051" y="29791"/>
                    </a:cubicBezTo>
                    <a:cubicBezTo>
                      <a:pt x="44051" y="29791"/>
                      <a:pt x="44051" y="29791"/>
                      <a:pt x="44051" y="14248"/>
                    </a:cubicBezTo>
                    <a:cubicBezTo>
                      <a:pt x="44051" y="6476"/>
                      <a:pt x="50529" y="0"/>
                      <a:pt x="58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12397" y="5905"/>
              <a:ext cx="2335" cy="363"/>
            </a:xfrm>
            <a:prstGeom prst="rect">
              <a:avLst/>
            </a:prstGeom>
            <a:noFill/>
          </p:spPr>
          <p:txBody>
            <a:bodyPr wrap="square" lIns="68519" tIns="34289" rIns="68519" bIns="34289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684530"/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时间：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2021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年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10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月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15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日</a:t>
              </a: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462966A0-76A7-4941-9B5B-99543480A1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实际上，信息增益准则对可取值数目较多的属性有所偏好，为减少这种偏好带来的不利影响，</a:t>
            </a:r>
            <a:r>
              <a:rPr lang="en-US" altLang="zh-CN" dirty="0">
                <a:solidFill>
                  <a:schemeClr val="tx1"/>
                </a:solidFill>
              </a:rPr>
              <a:t>C4.5</a:t>
            </a:r>
            <a:r>
              <a:rPr lang="zh-CN" altLang="en-US" dirty="0">
                <a:solidFill>
                  <a:schemeClr val="tx1"/>
                </a:solidFill>
              </a:rPr>
              <a:t>决策树算法不直接使用信息增益，而是使用增益率来选择最优属性。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D1738A6-6ED6-4F1C-AA43-6810006C5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75" y="987574"/>
            <a:ext cx="4882249" cy="2894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30">
                <a:extLst>
                  <a:ext uri="{FF2B5EF4-FFF2-40B4-BE49-F238E27FC236}">
                    <a16:creationId xmlns:a16="http://schemas.microsoft.com/office/drawing/2014/main" id="{462966A0-76A7-4941-9B5B-99543480A11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增益率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chemeClr val="tx1"/>
                    </a:solidFill>
                  </a:rPr>
                  <a:t>Gain_ratio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D,a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其中，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IV=-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成为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属性的“固有值”，属性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的可能取值数目越多（即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越大），则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IV(a)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的值通常会越大。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注：增益率准则对可取值数目较少的属性有所偏好，因此，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C4.5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算法并不是直接选择增益率最大的候选划分属性，而是使用了一个启发式：先从被候选划分属性中找出信息增益高于平均水平的属性，再从中选择增益率最高的。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内容占位符 30">
                <a:extLst>
                  <a:ext uri="{FF2B5EF4-FFF2-40B4-BE49-F238E27FC236}">
                    <a16:creationId xmlns:a16="http://schemas.microsoft.com/office/drawing/2014/main" id="{462966A0-76A7-4941-9B5B-99543480A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74DE4CF-50AA-40B9-9200-F015B903FD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59782"/>
            <a:ext cx="1872208" cy="1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64E056-CC44-4892-9FA1-7D076297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30">
                <a:extLst>
                  <a:ext uri="{FF2B5EF4-FFF2-40B4-BE49-F238E27FC236}">
                    <a16:creationId xmlns:a16="http://schemas.microsoft.com/office/drawing/2014/main" id="{462966A0-76A7-4941-9B5B-99543480A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412" y="972000"/>
                <a:ext cx="6793632" cy="30114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3.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基尼指数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CART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决策树使用“基尼指数”来选择划分属性。数据集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的纯度可用基尼值来度量：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Gini(D)=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pt-BR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=1-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基尼指数：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1" name="内容占位符 30">
                <a:extLst>
                  <a:ext uri="{FF2B5EF4-FFF2-40B4-BE49-F238E27FC236}">
                    <a16:creationId xmlns:a16="http://schemas.microsoft.com/office/drawing/2014/main" id="{462966A0-76A7-4941-9B5B-99543480A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412" y="972000"/>
                <a:ext cx="6793632" cy="3011452"/>
              </a:xfrm>
              <a:blipFill>
                <a:blip r:embed="rId3"/>
                <a:stretch>
                  <a:fillRect t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5519C03-0809-429D-8124-D9864E9B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85975"/>
            <a:ext cx="3052936" cy="81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462966A0-76A7-4941-9B5B-99543480A1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6D6908-9F54-4F18-A4B0-A49D32B1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5586"/>
            <a:ext cx="2078089" cy="194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5629BE-A7E0-4E92-A6CF-F54EC7EE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345" y="700229"/>
            <a:ext cx="3851920" cy="18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161EA8-15C7-4CCE-ADD4-059E5A27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86" y="2655541"/>
            <a:ext cx="3444359" cy="19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A7B5DD-6049-4925-B2B7-45B9C9796F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6272" y="2310926"/>
            <a:ext cx="2067689" cy="27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462966A0-76A7-4941-9B5B-99543480A1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0CA10D-8452-4C16-92F3-2B2F3B49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87" y="629816"/>
            <a:ext cx="4032448" cy="211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D12E00-6060-4D06-9652-CE9F7A48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8" y="2761733"/>
            <a:ext cx="4121824" cy="18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33849E3-9F06-472E-9212-1E013589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96" y="1635646"/>
            <a:ext cx="3605026" cy="183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673B2E2-D866-4EAF-8FC7-AE7577D38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/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03</a:t>
            </a:r>
          </a:p>
        </p:txBody>
      </p:sp>
      <p:sp>
        <p:nvSpPr>
          <p:cNvPr id="9" name="TextBox 29"/>
          <p:cNvSpPr txBox="1"/>
          <p:nvPr/>
        </p:nvSpPr>
        <p:spPr>
          <a:xfrm>
            <a:off x="4788024" y="1851670"/>
            <a:ext cx="4062413" cy="8254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lang="zh-CN" altLang="en-US" sz="3600" b="1" i="1" spc="400" dirty="0">
                <a:solidFill>
                  <a:srgbClr val="293247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决策树的修剪</a:t>
            </a: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0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89379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29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1" name="内容占位符 40">
            <a:extLst>
              <a:ext uri="{FF2B5EF4-FFF2-40B4-BE49-F238E27FC236}">
                <a16:creationId xmlns:a16="http://schemas.microsoft.com/office/drawing/2014/main" id="{AA013BA5-1F39-452F-9088-DF84DC0E69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剪枝是决策树学习算法对付过拟合的主要手段。决策树剪枝的基本策略有“预剪枝”和“后剪枝”。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预剪枝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预剪枝是指在决策树生成过程中，对每个结点在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划分前后先进行估计，若当前结点的划分不能带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来决策树泛化性能提升，则停止划分并将当前结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点标记为叶结点。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034452-62FE-40EB-9FD8-77AB92FEB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50993"/>
            <a:ext cx="4266655" cy="3078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89379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29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1" name="内容占位符 40">
            <a:extLst>
              <a:ext uri="{FF2B5EF4-FFF2-40B4-BE49-F238E27FC236}">
                <a16:creationId xmlns:a16="http://schemas.microsoft.com/office/drawing/2014/main" id="{AA013BA5-1F39-452F-9088-DF84DC0E69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2BA2D8-7BA5-4BD6-8BAA-B70C6AC89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51111" y="146898"/>
            <a:ext cx="37264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89379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29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1" name="内容占位符 40">
            <a:extLst>
              <a:ext uri="{FF2B5EF4-FFF2-40B4-BE49-F238E27FC236}">
                <a16:creationId xmlns:a16="http://schemas.microsoft.com/office/drawing/2014/main" id="{AA013BA5-1F39-452F-9088-DF84DC0E69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后剪枝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后剪枝是先从训练集生成一棵完整的决策树，然后自底向上地对非叶结点进行考察，若将该结点对应的子树替换为叶结点能带来决策树泛化性能提升，则该子树替换为叶结点。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如何判断决策树泛化性能是否提升呢？使用</a:t>
            </a:r>
            <a:r>
              <a:rPr lang="en-US" altLang="zh-CN" dirty="0">
                <a:solidFill>
                  <a:schemeClr val="tx1"/>
                </a:solidFill>
              </a:rPr>
              <a:t>2.2</a:t>
            </a:r>
            <a:r>
              <a:rPr lang="zh-CN" altLang="en-US" dirty="0">
                <a:solidFill>
                  <a:schemeClr val="tx1"/>
                </a:solidFill>
              </a:rPr>
              <a:t>节介绍的性能评估方法。本节假定采用留出法，即预留一部分数据用作“验证集”以进行性能评估。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一般情形下，后剪枝决策树的欠拟合风险很小，泛化性能往往优于预剪枝决策树。但后剪枝过程是在生成完全决策树之后进行的，并且要自底向上地对树中的所有非叶结点进行逐一考察，因此其训练时间开销比未剪枝决策树和预剪枝决策树都要大得多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9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189379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29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1" name="内容占位符 40">
            <a:extLst>
              <a:ext uri="{FF2B5EF4-FFF2-40B4-BE49-F238E27FC236}">
                <a16:creationId xmlns:a16="http://schemas.microsoft.com/office/drawing/2014/main" id="{AA013BA5-1F39-452F-9088-DF84DC0E69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72645C-39E7-4691-BF95-4877F6F89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39752" y="61865"/>
            <a:ext cx="388843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673B2E2-D866-4EAF-8FC7-AE7577D38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/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4800" b="1" i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01</a:t>
            </a:r>
          </a:p>
        </p:txBody>
      </p:sp>
      <p:sp>
        <p:nvSpPr>
          <p:cNvPr id="9" name="TextBox 29"/>
          <p:cNvSpPr txBox="1"/>
          <p:nvPr/>
        </p:nvSpPr>
        <p:spPr>
          <a:xfrm>
            <a:off x="4788024" y="1851670"/>
            <a:ext cx="4062413" cy="8254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CN" altLang="en-US" sz="3600" b="1" i="1" spc="400" dirty="0">
                <a:solidFill>
                  <a:schemeClr val="accent2"/>
                </a:solidFill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决策树概述</a:t>
            </a:r>
            <a:endParaRPr lang="en-US" altLang="zh-CN" sz="2800" b="1" spc="400" dirty="0">
              <a:solidFill>
                <a:schemeClr val="accent2"/>
              </a:solidFill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673B2E2-D866-4EAF-8FC7-AE7577D38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/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04</a:t>
            </a:r>
          </a:p>
        </p:txBody>
      </p:sp>
      <p:sp>
        <p:nvSpPr>
          <p:cNvPr id="9" name="TextBox 29"/>
          <p:cNvSpPr txBox="1"/>
          <p:nvPr/>
        </p:nvSpPr>
        <p:spPr>
          <a:xfrm>
            <a:off x="4788024" y="2130018"/>
            <a:ext cx="4062413" cy="8254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zh-CN" altLang="en-US" sz="3600" b="1" i="1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连续与缺失值</a:t>
            </a: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0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连续值处理</a:t>
              </a: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>
                <a:extLst>
                  <a:ext uri="{FF2B5EF4-FFF2-40B4-BE49-F238E27FC236}">
                    <a16:creationId xmlns:a16="http://schemas.microsoft.com/office/drawing/2014/main" id="{DA85467A-6508-49AD-9278-9A56D5732CC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如何在决策树学习中使用连续属性？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由于连续属性的可取值数目不再有限，因此，不能直接根据连续属性的可取值来对结点进行划分。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连续属性离散化技术，最简单的策略是采用二分法对连续属性进行处理，这正是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C4.5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决策树算法采用的机制。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给定样本集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和连续属性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，假定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上出现了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个不同的取值，将这些值从小到大进行排序，记为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。基于划分点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可将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分为子集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包含那些在属性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上取值不大于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的样本，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包含那些在属性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上取值大于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的样本。对相邻的属性取值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来说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中取任意值所产生的划分结果相同。因此，对连续属性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，我们可考察包含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n-1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个元素的候选划分点集合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|1&lt;=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&lt;=n-1}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5" name="内容占位符 14">
                <a:extLst>
                  <a:ext uri="{FF2B5EF4-FFF2-40B4-BE49-F238E27FC236}">
                    <a16:creationId xmlns:a16="http://schemas.microsoft.com/office/drawing/2014/main" id="{DA85467A-6508-49AD-9278-9A56D5732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连续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值处理</a:t>
              </a: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C60E3-6B19-4F71-A9C6-660168FEA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C05A2D-7861-46FD-92C4-8532D8306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82" y="997892"/>
            <a:ext cx="5253424" cy="35959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4AC65F-D1F5-4A09-84EA-F52BD6279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978429"/>
            <a:ext cx="3638302" cy="34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9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缺失值处理</a:t>
              </a: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C60E3-6B19-4F71-A9C6-660168FEA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需解决的问题：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如何在属性值缺失的情况下进行划分属性选择？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给定划分属性，若样本在该属性上的值缺失，如何对样本进行划分？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535BAB-2158-49A6-947E-0BA18E47F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9662"/>
            <a:ext cx="4967069" cy="30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7420" cy="459740"/>
            <a:chOff x="371" y="301"/>
            <a:chExt cx="13492" cy="724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609" y="301"/>
              <a:ext cx="26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请输入标题</a:t>
              </a:r>
            </a:p>
          </p:txBody>
        </p:sp>
        <p:sp>
          <p:nvSpPr>
            <p:cNvPr id="6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56595197-38A9-4BBF-B582-3CD51064D8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5" y="771550"/>
            <a:ext cx="4238109" cy="1474819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82570E-66DE-4896-917E-0D23BCBCA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5" y="2305964"/>
            <a:ext cx="4177854" cy="25155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C04FDB-6A57-49C8-A6F3-F7EF0875A1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09" y="987575"/>
            <a:ext cx="3797683" cy="36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6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1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609" y="301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chemeClr val="accent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缺失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值处理</a:t>
              </a:r>
            </a:p>
          </p:txBody>
        </p:sp>
        <p:sp>
          <p:nvSpPr>
            <p:cNvPr id="28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C60E3-6B19-4F71-A9C6-660168FEA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B48186-5DA1-4F16-BB91-24F79EBE5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7654"/>
            <a:ext cx="657097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"/>
          <p:cNvGrpSpPr/>
          <p:nvPr/>
        </p:nvGrpSpPr>
        <p:grpSpPr>
          <a:xfrm>
            <a:off x="1475656" y="1563638"/>
            <a:ext cx="1918668" cy="2728408"/>
            <a:chOff x="1066291" y="2022082"/>
            <a:chExt cx="2303544" cy="3275714"/>
          </a:xfrm>
        </p:grpSpPr>
        <p:sp>
          <p:nvSpPr>
            <p:cNvPr id="31" name="Rounded Rectangle 3"/>
            <p:cNvSpPr/>
            <p:nvPr/>
          </p:nvSpPr>
          <p:spPr>
            <a:xfrm>
              <a:off x="1100670" y="2022082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1066291" y="4413601"/>
              <a:ext cx="2269165" cy="457200"/>
            </a:xfrm>
            <a:prstGeom prst="rect">
              <a:avLst/>
            </a:prstGeom>
            <a:solidFill>
              <a:srgbClr val="293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89982" y="2195104"/>
              <a:ext cx="221786" cy="240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34" name="Rectangle 19"/>
            <p:cNvSpPr/>
            <p:nvPr/>
          </p:nvSpPr>
          <p:spPr>
            <a:xfrm>
              <a:off x="1251638" y="2880122"/>
              <a:ext cx="1975965" cy="1034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/>
                <a:t>     在已知各种情况发生概率的基础上，通过构建决策树来进行分析的一种方式，是一种直观应用概率分析的一种图解法。</a:t>
              </a:r>
              <a:endParaRPr lang="en-US" altLang="zh-CN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76758" y="4479524"/>
              <a:ext cx="700924" cy="314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82650"/>
              <a:r>
                <a:rPr lang="en-US" altLang="zh-CN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1.</a:t>
              </a:r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定义</a:t>
              </a:r>
              <a:endPara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37" name="Group 2"/>
          <p:cNvGrpSpPr/>
          <p:nvPr/>
        </p:nvGrpSpPr>
        <p:grpSpPr>
          <a:xfrm>
            <a:off x="3423219" y="1570183"/>
            <a:ext cx="1890033" cy="2728408"/>
            <a:chOff x="3663042" y="2029940"/>
            <a:chExt cx="2269165" cy="3275714"/>
          </a:xfrm>
        </p:grpSpPr>
        <p:sp>
          <p:nvSpPr>
            <p:cNvPr id="50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1" name="Rectangle 25"/>
            <p:cNvSpPr/>
            <p:nvPr/>
          </p:nvSpPr>
          <p:spPr>
            <a:xfrm>
              <a:off x="3663042" y="4398796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2" name="Rectangle 28"/>
            <p:cNvSpPr/>
            <p:nvPr/>
          </p:nvSpPr>
          <p:spPr>
            <a:xfrm>
              <a:off x="3965672" y="3063810"/>
              <a:ext cx="1683063" cy="665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ym typeface="思源宋体 CN Light" panose="02020300000000000000" pitchFamily="18" charset="-122"/>
                </a:rPr>
                <a:t>产生一棵泛化能力强，即处理未见示例能力强的决策树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12407" y="4488759"/>
              <a:ext cx="700923" cy="314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82650"/>
              <a:r>
                <a:rPr lang="en-US" altLang="zh-CN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2.</a:t>
              </a:r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目的</a:t>
              </a:r>
              <a:endPara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55" name="Group 5"/>
          <p:cNvGrpSpPr/>
          <p:nvPr/>
        </p:nvGrpSpPr>
        <p:grpSpPr>
          <a:xfrm>
            <a:off x="5370782" y="1570183"/>
            <a:ext cx="1918798" cy="2728408"/>
            <a:chOff x="6259793" y="2029940"/>
            <a:chExt cx="2303700" cy="3275714"/>
          </a:xfrm>
        </p:grpSpPr>
        <p:sp>
          <p:nvSpPr>
            <p:cNvPr id="56" name="Rounded Rectangle 30"/>
            <p:cNvSpPr/>
            <p:nvPr/>
          </p:nvSpPr>
          <p:spPr>
            <a:xfrm>
              <a:off x="6294328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7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  <p:sp>
          <p:nvSpPr>
            <p:cNvPr id="58" name="Rectangle 34"/>
            <p:cNvSpPr/>
            <p:nvPr/>
          </p:nvSpPr>
          <p:spPr>
            <a:xfrm>
              <a:off x="6530973" y="2899860"/>
              <a:ext cx="1613992" cy="1034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ym typeface="思源宋体 CN Light" panose="02020300000000000000" pitchFamily="18" charset="-122"/>
                </a:rPr>
                <a:t>特征选择</a:t>
              </a:r>
              <a:endParaRPr lang="en-US" altLang="zh-CN" sz="1000" dirty="0">
                <a:sym typeface="思源宋体 CN Light" panose="02020300000000000000" pitchFamily="18" charset="-122"/>
              </a:endParaRPr>
            </a:p>
            <a:p>
              <a:endParaRPr lang="en-US" altLang="zh-CN" sz="1000" dirty="0">
                <a:sym typeface="思源宋体 CN Light" panose="02020300000000000000" pitchFamily="18" charset="-122"/>
              </a:endParaRPr>
            </a:p>
            <a:p>
              <a:r>
                <a:rPr lang="zh-CN" altLang="en-US" sz="1000" dirty="0">
                  <a:sym typeface="思源宋体 CN Light" panose="02020300000000000000" pitchFamily="18" charset="-122"/>
                </a:rPr>
                <a:t>决策树的生成</a:t>
              </a:r>
              <a:endParaRPr lang="en-US" altLang="zh-CN" sz="1000" dirty="0">
                <a:sym typeface="思源宋体 CN Light" panose="02020300000000000000" pitchFamily="18" charset="-122"/>
              </a:endParaRPr>
            </a:p>
            <a:p>
              <a:endParaRPr lang="en-US" altLang="zh-CN" sz="1000" dirty="0">
                <a:sym typeface="思源宋体 CN Light" panose="02020300000000000000" pitchFamily="18" charset="-122"/>
              </a:endParaRPr>
            </a:p>
            <a:p>
              <a:r>
                <a:rPr lang="zh-CN" altLang="en-US" sz="1000" dirty="0">
                  <a:sym typeface="思源宋体 CN Light" panose="02020300000000000000" pitchFamily="18" charset="-122"/>
                </a:rPr>
                <a:t>决策树的修剪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4592" y="4470288"/>
              <a:ext cx="1717090" cy="314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82650"/>
              <a:r>
                <a:rPr lang="en-US" altLang="zh-CN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3.</a:t>
              </a:r>
              <a:r>
                <a:rPr lang="zh-CN" altLang="en-US" sz="1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思源宋体 CN Light" panose="02020300000000000000" pitchFamily="18" charset="-122"/>
                </a:rPr>
                <a:t>创建决策树的步骤</a:t>
              </a:r>
              <a:endParaRPr lang="en-US" altLang="zh-CN" sz="1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5585" y="191135"/>
            <a:ext cx="8567420" cy="459740"/>
            <a:chOff x="371" y="301"/>
            <a:chExt cx="13492" cy="724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26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请输入标题</a:t>
              </a: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624"/>
          <p:cNvSpPr/>
          <p:nvPr/>
        </p:nvSpPr>
        <p:spPr>
          <a:xfrm>
            <a:off x="1959835" y="1822102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43" name="Text Placeholder 3"/>
          <p:cNvSpPr txBox="1"/>
          <p:nvPr/>
        </p:nvSpPr>
        <p:spPr>
          <a:xfrm>
            <a:off x="467544" y="3126066"/>
            <a:ext cx="1564386" cy="306559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200" b="1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49" name="Text Placeholder 4"/>
          <p:cNvSpPr txBox="1"/>
          <p:nvPr/>
        </p:nvSpPr>
        <p:spPr>
          <a:xfrm>
            <a:off x="539552" y="3432024"/>
            <a:ext cx="1500567" cy="46582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endParaRPr lang="en-US" altLang="zh-CN" sz="1000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1" name="Shape 1627"/>
          <p:cNvSpPr/>
          <p:nvPr/>
        </p:nvSpPr>
        <p:spPr>
          <a:xfrm flipV="1">
            <a:off x="3343064" y="2150210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2" name="Shape 1628"/>
          <p:cNvSpPr/>
          <p:nvPr/>
        </p:nvSpPr>
        <p:spPr>
          <a:xfrm flipV="1">
            <a:off x="4303515" y="1646853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3" name="Shape 1629"/>
          <p:cNvSpPr/>
          <p:nvPr/>
        </p:nvSpPr>
        <p:spPr>
          <a:xfrm flipV="1">
            <a:off x="5649207" y="2766690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5" name="Shape 1636"/>
          <p:cNvSpPr/>
          <p:nvPr/>
        </p:nvSpPr>
        <p:spPr>
          <a:xfrm>
            <a:off x="3171797" y="1945476"/>
            <a:ext cx="358925" cy="358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6" name="Shape 1642"/>
          <p:cNvSpPr/>
          <p:nvPr/>
        </p:nvSpPr>
        <p:spPr>
          <a:xfrm>
            <a:off x="4136875" y="1317212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7" name="Shape 1648"/>
          <p:cNvSpPr/>
          <p:nvPr/>
        </p:nvSpPr>
        <p:spPr>
          <a:xfrm>
            <a:off x="5479114" y="3627485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59" name="Shape 1654"/>
          <p:cNvSpPr/>
          <p:nvPr/>
        </p:nvSpPr>
        <p:spPr>
          <a:xfrm>
            <a:off x="3275651" y="3561914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0" name="Shape 1655"/>
          <p:cNvSpPr/>
          <p:nvPr/>
        </p:nvSpPr>
        <p:spPr>
          <a:xfrm>
            <a:off x="4216863" y="3100079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1" name="Shape 1656"/>
          <p:cNvSpPr/>
          <p:nvPr/>
        </p:nvSpPr>
        <p:spPr>
          <a:xfrm>
            <a:off x="5539714" y="2661656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2" name="Text Placeholder 3"/>
          <p:cNvSpPr txBox="1"/>
          <p:nvPr/>
        </p:nvSpPr>
        <p:spPr>
          <a:xfrm>
            <a:off x="1331642" y="1986300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特征选择</a:t>
            </a:r>
          </a:p>
        </p:txBody>
      </p:sp>
      <p:sp>
        <p:nvSpPr>
          <p:cNvPr id="63" name="Text Placeholder 4"/>
          <p:cNvSpPr txBox="1"/>
          <p:nvPr/>
        </p:nvSpPr>
        <p:spPr>
          <a:xfrm>
            <a:off x="1298086" y="2288686"/>
            <a:ext cx="1681427" cy="5619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希望决策树的分支结点所包含的样本尽可能属于同一类别，即结点的“纯度”越来越高。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4" name="Text Placeholder 3"/>
          <p:cNvSpPr txBox="1"/>
          <p:nvPr/>
        </p:nvSpPr>
        <p:spPr>
          <a:xfrm>
            <a:off x="4620571" y="1370892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决策树的生成</a:t>
            </a:r>
          </a:p>
        </p:txBody>
      </p:sp>
      <p:sp>
        <p:nvSpPr>
          <p:cNvPr id="65" name="Text Placeholder 4"/>
          <p:cNvSpPr txBox="1"/>
          <p:nvPr/>
        </p:nvSpPr>
        <p:spPr>
          <a:xfrm>
            <a:off x="4610455" y="1672338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点击输入本栏的具体文字，简明扼要的说明分项内容，请根据您的具体内容酌情修改。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6" name="Text Placeholder 3"/>
          <p:cNvSpPr txBox="1"/>
          <p:nvPr/>
        </p:nvSpPr>
        <p:spPr>
          <a:xfrm>
            <a:off x="5964473" y="3679852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决策树的修剪</a:t>
            </a:r>
          </a:p>
        </p:txBody>
      </p:sp>
      <p:sp>
        <p:nvSpPr>
          <p:cNvPr id="67" name="Text Placeholder 4"/>
          <p:cNvSpPr txBox="1"/>
          <p:nvPr/>
        </p:nvSpPr>
        <p:spPr>
          <a:xfrm>
            <a:off x="5940152" y="3975941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点击输入本栏的具体文字，简明扼要的说明分项内容，请根据您的具体内容酌情修改。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69" name="Text Placeholder 4"/>
          <p:cNvSpPr txBox="1"/>
          <p:nvPr/>
        </p:nvSpPr>
        <p:spPr>
          <a:xfrm>
            <a:off x="3252080" y="2003843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b="1" dirty="0">
                <a:solidFill>
                  <a:srgbClr val="FCFCF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</a:t>
            </a:r>
            <a:r>
              <a:rPr lang="en-US" altLang="zh-CN" sz="1200" b="1" dirty="0">
                <a:solidFill>
                  <a:srgbClr val="FCFCF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1</a:t>
            </a:r>
            <a:endParaRPr lang="id-ID" sz="1200" b="1" dirty="0">
              <a:solidFill>
                <a:srgbClr val="FCFCF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0" name="Text Placeholder 4"/>
          <p:cNvSpPr txBox="1"/>
          <p:nvPr/>
        </p:nvSpPr>
        <p:spPr>
          <a:xfrm>
            <a:off x="4219996" y="137558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CFCF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02</a:t>
            </a:r>
            <a:endParaRPr lang="id-ID" sz="1200" b="1" dirty="0">
              <a:solidFill>
                <a:srgbClr val="FCFCF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1" name="Text Placeholder 4"/>
          <p:cNvSpPr txBox="1"/>
          <p:nvPr/>
        </p:nvSpPr>
        <p:spPr>
          <a:xfrm>
            <a:off x="5559398" y="3701335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CFCF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03</a:t>
            </a:r>
            <a:endParaRPr lang="id-ID" sz="1200" b="1" dirty="0">
              <a:solidFill>
                <a:srgbClr val="FCFCF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2" name="Shape 1625"/>
          <p:cNvSpPr/>
          <p:nvPr/>
        </p:nvSpPr>
        <p:spPr>
          <a:xfrm>
            <a:off x="7236297" y="1726384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508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3" name="Shape 1657"/>
          <p:cNvSpPr/>
          <p:nvPr/>
        </p:nvSpPr>
        <p:spPr>
          <a:xfrm>
            <a:off x="7601425" y="1947531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7367484" y="2307571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决策树</a:t>
            </a:r>
            <a:endParaRPr lang="id-ID" sz="14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B3BDB67-3E17-42EC-9112-4FC573048A3F}"/>
              </a:ext>
            </a:extLst>
          </p:cNvPr>
          <p:cNvGrpSpPr/>
          <p:nvPr/>
        </p:nvGrpSpPr>
        <p:grpSpPr>
          <a:xfrm>
            <a:off x="235585" y="191135"/>
            <a:ext cx="8567420" cy="459740"/>
            <a:chOff x="371" y="301"/>
            <a:chExt cx="13492" cy="724"/>
          </a:xfrm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F7772BD-1DCF-44ED-9115-EFAD0D56D2A0}"/>
                </a:ext>
              </a:extLst>
            </p:cNvPr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B711C5F2-3F2F-428C-942B-AF303208E1C7}"/>
                </a:ext>
              </a:extLst>
            </p:cNvPr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2DC92E6-FCD9-4741-B8FD-9C0815C1C5BD}"/>
                </a:ext>
              </a:extLst>
            </p:cNvPr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B06B5A4-D498-4ECB-ABCC-AEE6876A8A0A}"/>
                </a:ext>
              </a:extLst>
            </p:cNvPr>
            <p:cNvSpPr txBox="1"/>
            <p:nvPr/>
          </p:nvSpPr>
          <p:spPr>
            <a:xfrm>
              <a:off x="1609" y="301"/>
              <a:ext cx="26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4">
                      <a:lumMod val="10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请输入标题</a:t>
              </a:r>
            </a:p>
          </p:txBody>
        </p:sp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F0A469FA-FFE8-4ACD-8CB6-F9FE72A9A65F}"/>
                </a:ext>
              </a:extLst>
            </p:cNvPr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uild="p"/>
      <p:bldP spid="49" grpId="0" build="p"/>
      <p:bldP spid="51" grpId="0" animBg="1"/>
      <p:bldP spid="52" grpId="0" animBg="1"/>
      <p:bldP spid="53" grpId="0" animBg="1"/>
      <p:bldP spid="55" grpId="0" bldLvl="0" animBg="1"/>
      <p:bldP spid="56" grpId="0" bldLvl="0" animBg="1"/>
      <p:bldP spid="57" grpId="0" bldLvl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 bldLvl="0" animBg="1"/>
      <p:bldP spid="72" grpId="1" bldLvl="0" animBg="1"/>
      <p:bldP spid="73" grpId="0" animBg="1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673B2E2-D866-4EAF-8FC7-AE7577D388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7457" r="14512" b="19561"/>
          <a:stretch/>
        </p:blipFill>
        <p:spPr>
          <a:xfrm flipH="1"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正五边形 11"/>
          <p:cNvSpPr/>
          <p:nvPr/>
        </p:nvSpPr>
        <p:spPr>
          <a:xfrm>
            <a:off x="3465856" y="1997581"/>
            <a:ext cx="1138555" cy="1090295"/>
          </a:xfrm>
          <a:prstGeom prst="pentagon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3210373" y="2211710"/>
            <a:ext cx="1505643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1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02</a:t>
            </a:r>
          </a:p>
        </p:txBody>
      </p:sp>
      <p:sp>
        <p:nvSpPr>
          <p:cNvPr id="9" name="TextBox 29"/>
          <p:cNvSpPr txBox="1"/>
          <p:nvPr/>
        </p:nvSpPr>
        <p:spPr>
          <a:xfrm>
            <a:off x="4571999" y="2130018"/>
            <a:ext cx="4278437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13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450"/>
              </a:spcAft>
              <a:buClr>
                <a:srgbClr val="BA8D2D">
                  <a:lumMod val="75000"/>
                </a:srgbClr>
              </a:buClr>
              <a:buSzPct val="145000"/>
              <a:buFont typeface="Arial" panose="020B0604020202020204"/>
              <a:buNone/>
              <a:tabLst/>
              <a:defRPr/>
            </a:pPr>
            <a:r>
              <a:rPr kumimoji="0" lang="zh-CN" altLang="en-US" sz="3600" b="1" i="1" u="none" strike="noStrike" kern="1200" cap="none" spc="400" normalizeH="0" baseline="0" noProof="0" dirty="0">
                <a:ln>
                  <a:noFill/>
                </a:ln>
                <a:solidFill>
                  <a:srgbClr val="293247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宋体 CN Light" panose="02020300000000000000" pitchFamily="18" charset="-122"/>
              </a:rPr>
              <a:t>创建决策树的步骤</a:t>
            </a:r>
            <a:endParaRPr kumimoji="0" lang="en-GB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宋体 CN Light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5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5622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字魂59号-创粗黑" panose="00000500000000000000" charset="-122"/>
                  <a:sym typeface="思源宋体 CN Light" panose="02020300000000000000" pitchFamily="18" charset="-122"/>
                </a:rPr>
                <a:t>如何选择最优划分属性？</a:t>
              </a:r>
              <a:endParaRPr lang="en-US" altLang="zh-CN" sz="2400" b="1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字魂59号-创粗黑" panose="00000500000000000000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p:sp>
        <p:nvSpPr>
          <p:cNvPr id="49" name="标题 48">
            <a:extLst>
              <a:ext uri="{FF2B5EF4-FFF2-40B4-BE49-F238E27FC236}">
                <a16:creationId xmlns:a16="http://schemas.microsoft.com/office/drawing/2014/main" id="{11299FB8-BBDF-4D90-80C4-33B700A3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D29999C7-95EE-41D1-BA2D-834828EE2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划分方式：信息增益、增益率、基尼指数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信息增益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在划分数据集前后信息发生的变化称为信息增益。信息增益越大，使用某种属性进行划分所获得的“纯度提升“越大。为了计算信息增益，引出了一个度量指标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信息熵。它是度量样本集合纯度常用的一种指标。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）信息熵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          Ent(D)=-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当前样本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中第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类样本所占的比例为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k=1,2,…,|y|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Ent(D)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的值越小，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的纯度越高。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）信息增益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          Gain(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D,a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)=Ent(D)-</a:t>
                </a:r>
                <a:r>
                  <a:rPr lang="pt-BR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pt-BR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Ent(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属性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个取值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{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……,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个分支结点包含了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中所有在属性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上取值为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的样本。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D29999C7-95EE-41D1-BA2D-834828EE2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483" b="-3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585" y="191135"/>
            <a:ext cx="8568055" cy="461645"/>
            <a:chOff x="371" y="301"/>
            <a:chExt cx="13493" cy="727"/>
          </a:xfrm>
        </p:grpSpPr>
        <p:sp>
          <p:nvSpPr>
            <p:cNvPr id="4" name="箭头: V 形 3"/>
            <p:cNvSpPr/>
            <p:nvPr/>
          </p:nvSpPr>
          <p:spPr>
            <a:xfrm>
              <a:off x="713" y="514"/>
              <a:ext cx="419" cy="48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>
              <a:off x="1014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09" y="992"/>
              <a:ext cx="12255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09" y="301"/>
              <a:ext cx="291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>
              <a:off x="371" y="507"/>
              <a:ext cx="419" cy="48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1BAA16F0-57D7-4EF1-AC08-8E1536927EC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ID3</a:t>
                </a: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决策树学习算法就是以信息增益为准则来选择划分属性。</a:t>
                </a:r>
                <a:endParaRPr lang="en-US" altLang="zh-CN" noProof="1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以右图数据集为例，计算信息增益</a:t>
                </a:r>
                <a:endParaRPr lang="en-US" altLang="zh-CN" noProof="1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该数据集包含了</a:t>
                </a: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17</a:t>
                </a: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个训练样例，用以学习一棵能预测没剖</a:t>
                </a:r>
                <a:endParaRPr lang="en-US" altLang="zh-CN" noProof="1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开的是不是好瓜的决策树。</a:t>
                </a: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|y|=2,</a:t>
                </a: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正例占</a:t>
                </a: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p1=8/17</a:t>
                </a: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，反例</a:t>
                </a:r>
                <a:endParaRPr lang="en-US" altLang="zh-CN" noProof="1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占</a:t>
                </a: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p2=9/17</a:t>
                </a: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。根节点的信息熵为</a:t>
                </a:r>
                <a:endParaRPr lang="en-US" altLang="zh-CN" noProof="1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Ent(D)=-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pt-BR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=-</a:t>
                </a: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8</m:t>
                        </m:r>
                      </m:num>
                      <m:den>
                        <m:r>
                          <a:rPr lang="en-US" altLang="zh-CN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  <m:r>
                          <a:rPr lang="en-US" altLang="zh-CN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altLang="zh-CN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17</m:t>
                            </m:r>
                          </m:den>
                        </m:f>
                        <m:r>
                          <a:rPr lang="en-US" altLang="zh-CN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17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17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）</a:t>
                </a:r>
                <a:endParaRPr lang="en-US" altLang="zh-CN" noProof="1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=0.998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当前属性集合</a:t>
                </a: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{</a:t>
                </a: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色泽，根蒂，敲声，纹理，脐部，触感</a:t>
                </a: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}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以色泽为例，它有三个可能的取值：</a:t>
                </a: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{</a:t>
                </a:r>
                <a:r>
                  <a:rPr lang="zh-CN" altLang="en-US" noProof="1">
                    <a:solidFill>
                      <a:schemeClr val="tx1"/>
                    </a:solidFill>
                    <a:sym typeface="+mn-ea"/>
                  </a:rPr>
                  <a:t>青绿，乌黑，浅白</a:t>
                </a:r>
                <a:r>
                  <a:rPr lang="en-US" altLang="zh-CN" noProof="1">
                    <a:solidFill>
                      <a:schemeClr val="tx1"/>
                    </a:solidFill>
                    <a:sym typeface="+mn-ea"/>
                  </a:rPr>
                  <a:t>}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noProof="1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noProof="1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1BAA16F0-57D7-4EF1-AC08-8E1536927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E83A44D-DBE1-4CDE-9F46-28375EBB1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03598"/>
            <a:ext cx="3667302" cy="293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96B2B2F-0D41-46DF-AB76-DD4FDDB67EF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若使用该属性对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进行划分，则可得到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个子集，分别记为：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青绿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乌黑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浅白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{1,4,6,10,13,17},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其中正例占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3/6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，反例占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3/6;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{2,3,7,8,9,15},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其中正例占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4/6,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反例占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2/6;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{5,11,12,14,16},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其中正例占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1/5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，反例占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4/5.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Ent(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)=-(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3</m:t>
                        </m:r>
                      </m:num>
                      <m:den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en-US" altLang="zh-CN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6</m:t>
                            </m:r>
                          </m:den>
                        </m:f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6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)=1.000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Ent(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)=-(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4</m:t>
                        </m:r>
                      </m:num>
                      <m:den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6</m:t>
                        </m:r>
                      </m:den>
                    </m:f>
                    <m:func>
                      <m:funcPr>
                        <m:ctrlPr>
                          <a:rPr lang="en-US" altLang="zh-CN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6</m:t>
                            </m:r>
                          </m:den>
                        </m:f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6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6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)=0.918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Ent(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)=-(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zh-CN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5</m:t>
                            </m:r>
                          </m:den>
                        </m:f>
                        <m:r>
                          <a:rPr lang="en-US" altLang="zh-CN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+mn-ea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i="1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noProof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5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)=0.722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计算属性“色泽”的信息增益为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Gain(D,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)=Ent(D)-</a:t>
                </a:r>
                <a:r>
                  <a:rPr lang="pt-BR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pt-BR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Ent(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=0.998-(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∗1.000+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0.918+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den>
                    </m:f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∗0.722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)=0.109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96B2B2F-0D41-46DF-AB76-DD4FDDB67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772B77F6-65E7-4E63-95F9-B685AF848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45154"/>
            <a:ext cx="3534772" cy="2829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96B2B2F-0D41-46DF-AB76-DD4FDDB67EF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用同种方式可以计算其他属性的信息增益：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Gain(D,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)=0.143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Gain(D,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敲声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)=0.141; Gain(D,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纹理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)=0.381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Gain(D,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)=0.289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Gain(D,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触感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)=0.006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由于属性“纹理”的信息增益最大。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Gain(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)=0.043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Gain(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)=0.458;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Gain(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敲声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)=0.331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Gain(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)=0.458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Gain(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触感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)=0.458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96B2B2F-0D41-46DF-AB76-DD4FDDB67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07CCE34-E082-4E14-838C-B6E658AD5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3" y="2193634"/>
            <a:ext cx="3878237" cy="11671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048EFF-072A-43FC-889D-137526796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7614"/>
            <a:ext cx="3353400" cy="26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商务简约工作总结汇报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1483</Words>
  <Application>Microsoft Office PowerPoint</Application>
  <PresentationFormat>全屏显示(16:9)</PresentationFormat>
  <Paragraphs>208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思源黑体 CN Light</vt:lpstr>
      <vt:lpstr>字魂59号-创粗黑</vt:lpstr>
      <vt:lpstr>Arial</vt:lpstr>
      <vt:lpstr>Calibri</vt:lpstr>
      <vt:lpstr>Cambria Math</vt:lpstr>
      <vt:lpstr>包图主题2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姚苗苗</cp:lastModifiedBy>
  <cp:revision>130</cp:revision>
  <dcterms:created xsi:type="dcterms:W3CDTF">2016-05-27T01:37:00Z</dcterms:created>
  <dcterms:modified xsi:type="dcterms:W3CDTF">2021-10-15T00:35:47Z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