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heddar" panose="020B0600070205080204" charset="0"/>
      <p:regular r:id="rId20"/>
    </p:embeddedFont>
    <p:embeddedFont>
      <p:font typeface="Telegraf" panose="020B0600070205080204" charset="0"/>
      <p:regular r:id="rId21"/>
    </p:embeddedFont>
    <p:embeddedFont>
      <p:font typeface="Telegraf Bold" panose="020B0600070205080204" charset="0"/>
      <p:regular r:id="rId22"/>
    </p:embeddedFont>
    <p:embeddedFont>
      <p:font typeface="Telegraf Medium" panose="020B060007020508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6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pSp>
        <p:nvGrpSpPr>
          <p:cNvPr id="3" name="Group 3"/>
          <p:cNvGrpSpPr/>
          <p:nvPr/>
        </p:nvGrpSpPr>
        <p:grpSpPr>
          <a:xfrm>
            <a:off x="8565002" y="6703463"/>
            <a:ext cx="4550946" cy="905000"/>
            <a:chOff x="0" y="0"/>
            <a:chExt cx="1146356" cy="227964"/>
          </a:xfrm>
        </p:grpSpPr>
        <p:sp>
          <p:nvSpPr>
            <p:cNvPr id="4" name="Freeform 4"/>
            <p:cNvSpPr/>
            <p:nvPr/>
          </p:nvSpPr>
          <p:spPr>
            <a:xfrm>
              <a:off x="0" y="0"/>
              <a:ext cx="1146356" cy="227964"/>
            </a:xfrm>
            <a:custGeom>
              <a:avLst/>
              <a:gdLst/>
              <a:ahLst/>
              <a:cxnLst/>
              <a:rect l="l" t="t" r="r" b="b"/>
              <a:pathLst>
                <a:path w="1146356" h="227964">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02B676"/>
            </a:solidFill>
          </p:spPr>
          <p:txBody>
            <a:bodyPr/>
            <a:lstStyle/>
            <a:p>
              <a:endParaRPr lang="ja-JP" altLang="en-US"/>
            </a:p>
          </p:txBody>
        </p:sp>
        <p:sp>
          <p:nvSpPr>
            <p:cNvPr id="5" name="TextBox 5"/>
            <p:cNvSpPr txBox="1"/>
            <p:nvPr/>
          </p:nvSpPr>
          <p:spPr>
            <a:xfrm>
              <a:off x="0" y="-95250"/>
              <a:ext cx="1146356" cy="323214"/>
            </a:xfrm>
            <a:prstGeom prst="rect">
              <a:avLst/>
            </a:prstGeom>
          </p:spPr>
          <p:txBody>
            <a:bodyPr lIns="50800" tIns="50800" rIns="50800" bIns="50800" rtlCol="0" anchor="ctr"/>
            <a:lstStyle/>
            <a:p>
              <a:pPr algn="ctr">
                <a:lnSpc>
                  <a:spcPts val="4199"/>
                </a:lnSpc>
                <a:spcBef>
                  <a:spcPct val="0"/>
                </a:spcBef>
              </a:pPr>
              <a:r>
                <a:rPr lang="en-US" sz="2999">
                  <a:solidFill>
                    <a:srgbClr val="FFFFFF"/>
                  </a:solidFill>
                  <a:latin typeface="Telegraf Bold"/>
                </a:rPr>
                <a:t>PRESENTED BY:</a:t>
              </a:r>
            </a:p>
          </p:txBody>
        </p:sp>
      </p:grpSp>
      <p:grpSp>
        <p:nvGrpSpPr>
          <p:cNvPr id="6" name="Group 6"/>
          <p:cNvGrpSpPr/>
          <p:nvPr/>
        </p:nvGrpSpPr>
        <p:grpSpPr>
          <a:xfrm>
            <a:off x="8565002" y="7757399"/>
            <a:ext cx="4550946" cy="905000"/>
            <a:chOff x="0" y="0"/>
            <a:chExt cx="1146356" cy="227964"/>
          </a:xfrm>
        </p:grpSpPr>
        <p:sp>
          <p:nvSpPr>
            <p:cNvPr id="7" name="Freeform 7"/>
            <p:cNvSpPr/>
            <p:nvPr/>
          </p:nvSpPr>
          <p:spPr>
            <a:xfrm>
              <a:off x="0" y="0"/>
              <a:ext cx="1146356" cy="227964"/>
            </a:xfrm>
            <a:custGeom>
              <a:avLst/>
              <a:gdLst/>
              <a:ahLst/>
              <a:cxnLst/>
              <a:rect l="l" t="t" r="r" b="b"/>
              <a:pathLst>
                <a:path w="1146356" h="227964">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F7562B"/>
            </a:solidFill>
          </p:spPr>
          <p:txBody>
            <a:bodyPr/>
            <a:lstStyle/>
            <a:p>
              <a:endParaRPr lang="ja-JP" altLang="en-US"/>
            </a:p>
          </p:txBody>
        </p:sp>
        <p:sp>
          <p:nvSpPr>
            <p:cNvPr id="8" name="TextBox 8"/>
            <p:cNvSpPr txBox="1"/>
            <p:nvPr/>
          </p:nvSpPr>
          <p:spPr>
            <a:xfrm>
              <a:off x="0" y="-95250"/>
              <a:ext cx="1146356" cy="323214"/>
            </a:xfrm>
            <a:prstGeom prst="rect">
              <a:avLst/>
            </a:prstGeom>
          </p:spPr>
          <p:txBody>
            <a:bodyPr lIns="50800" tIns="50800" rIns="50800" bIns="50800" rtlCol="0" anchor="ctr"/>
            <a:lstStyle/>
            <a:p>
              <a:pPr algn="ctr">
                <a:lnSpc>
                  <a:spcPts val="4199"/>
                </a:lnSpc>
                <a:spcBef>
                  <a:spcPct val="0"/>
                </a:spcBef>
              </a:pPr>
              <a:r>
                <a:rPr lang="en-US" sz="2999">
                  <a:solidFill>
                    <a:srgbClr val="FFFFFF"/>
                  </a:solidFill>
                  <a:latin typeface="Telegraf Bold"/>
                </a:rPr>
                <a:t>CHAD GIBBONS</a:t>
              </a:r>
            </a:p>
          </p:txBody>
        </p:sp>
      </p:grpSp>
      <p:sp>
        <p:nvSpPr>
          <p:cNvPr id="9" name="TextBox 9"/>
          <p:cNvSpPr txBox="1"/>
          <p:nvPr/>
        </p:nvSpPr>
        <p:spPr>
          <a:xfrm>
            <a:off x="8565002" y="1834399"/>
            <a:ext cx="8694298" cy="3695699"/>
          </a:xfrm>
          <a:prstGeom prst="rect">
            <a:avLst/>
          </a:prstGeom>
        </p:spPr>
        <p:txBody>
          <a:bodyPr lIns="0" tIns="0" rIns="0" bIns="0" rtlCol="0" anchor="t">
            <a:spAutoFit/>
          </a:bodyPr>
          <a:lstStyle/>
          <a:p>
            <a:pPr>
              <a:lnSpc>
                <a:spcPts val="8999"/>
              </a:lnSpc>
            </a:pPr>
            <a:r>
              <a:rPr lang="en-US" sz="9999">
                <a:solidFill>
                  <a:srgbClr val="290606"/>
                </a:solidFill>
                <a:latin typeface="Cheddar"/>
              </a:rPr>
              <a:t>ARTIFICIAL INTELLIGENCE &amp; MACHINE LEARNING</a:t>
            </a:r>
          </a:p>
        </p:txBody>
      </p:sp>
      <p:sp>
        <p:nvSpPr>
          <p:cNvPr id="10" name="TextBox 10"/>
          <p:cNvSpPr txBox="1"/>
          <p:nvPr/>
        </p:nvSpPr>
        <p:spPr>
          <a:xfrm>
            <a:off x="8565002" y="5380834"/>
            <a:ext cx="8694298" cy="857249"/>
          </a:xfrm>
          <a:prstGeom prst="rect">
            <a:avLst/>
          </a:prstGeom>
        </p:spPr>
        <p:txBody>
          <a:bodyPr lIns="0" tIns="0" rIns="0" bIns="0" rtlCol="0" anchor="t">
            <a:spAutoFit/>
          </a:bodyPr>
          <a:lstStyle/>
          <a:p>
            <a:pPr>
              <a:lnSpc>
                <a:spcPts val="5999"/>
              </a:lnSpc>
            </a:pPr>
            <a:r>
              <a:rPr lang="en-US" sz="5999">
                <a:solidFill>
                  <a:srgbClr val="211C2D"/>
                </a:solidFill>
                <a:latin typeface="Telegraf Bold"/>
              </a:rPr>
              <a:t>PRESENTATION</a:t>
            </a:r>
          </a:p>
        </p:txBody>
      </p:sp>
      <p:sp>
        <p:nvSpPr>
          <p:cNvPr id="11" name="TextBox 11"/>
          <p:cNvSpPr txBox="1"/>
          <p:nvPr/>
        </p:nvSpPr>
        <p:spPr>
          <a:xfrm>
            <a:off x="2112685" y="1222018"/>
            <a:ext cx="3856045" cy="322581"/>
          </a:xfrm>
          <a:prstGeom prst="rect">
            <a:avLst/>
          </a:prstGeom>
        </p:spPr>
        <p:txBody>
          <a:bodyPr lIns="0" tIns="0" rIns="0" bIns="0" rtlCol="0" anchor="t">
            <a:spAutoFit/>
          </a:bodyPr>
          <a:lstStyle/>
          <a:p>
            <a:pPr>
              <a:lnSpc>
                <a:spcPts val="2200"/>
              </a:lnSpc>
            </a:pPr>
            <a:r>
              <a:rPr lang="en-US" sz="2200" spc="107">
                <a:solidFill>
                  <a:srgbClr val="290606"/>
                </a:solidFill>
                <a:latin typeface="Telegraf"/>
              </a:rPr>
              <a:t>THYNK UNLIMITED</a:t>
            </a:r>
          </a:p>
        </p:txBody>
      </p:sp>
      <p:sp>
        <p:nvSpPr>
          <p:cNvPr id="12" name="TextBox 12"/>
          <p:cNvSpPr txBox="1"/>
          <p:nvPr/>
        </p:nvSpPr>
        <p:spPr>
          <a:xfrm>
            <a:off x="2112685" y="1616931"/>
            <a:ext cx="3856045" cy="219076"/>
          </a:xfrm>
          <a:prstGeom prst="rect">
            <a:avLst/>
          </a:prstGeom>
        </p:spPr>
        <p:txBody>
          <a:bodyPr lIns="0" tIns="0" rIns="0" bIns="0" rtlCol="0" anchor="t">
            <a:spAutoFit/>
          </a:bodyPr>
          <a:lstStyle/>
          <a:p>
            <a:pPr>
              <a:lnSpc>
                <a:spcPts val="1500"/>
              </a:lnSpc>
            </a:pPr>
            <a:r>
              <a:rPr lang="en-US" sz="1500" spc="73">
                <a:solidFill>
                  <a:srgbClr val="290606"/>
                </a:solidFill>
                <a:latin typeface="Telegraf"/>
              </a:rPr>
              <a:t>WE LEARN FOR THE FUTURE</a:t>
            </a:r>
          </a:p>
        </p:txBody>
      </p:sp>
      <p:pic>
        <p:nvPicPr>
          <p:cNvPr id="16" name="図 15">
            <a:extLst>
              <a:ext uri="{FF2B5EF4-FFF2-40B4-BE49-F238E27FC236}">
                <a16:creationId xmlns:a16="http://schemas.microsoft.com/office/drawing/2014/main" id="{7857E951-720B-8C82-AB8B-30F1978DCBB1}"/>
              </a:ext>
            </a:extLst>
          </p:cNvPr>
          <p:cNvPicPr>
            <a:picLocks noChangeAspect="1"/>
          </p:cNvPicPr>
          <p:nvPr/>
        </p:nvPicPr>
        <p:blipFill>
          <a:blip r:embed="rId2"/>
          <a:stretch>
            <a:fillRect/>
          </a:stretch>
        </p:blipFill>
        <p:spPr>
          <a:xfrm>
            <a:off x="1475666" y="2342068"/>
            <a:ext cx="5791200" cy="6934779"/>
          </a:xfrm>
          <a:prstGeom prst="rect">
            <a:avLst/>
          </a:prstGeom>
        </p:spPr>
      </p:pic>
      <p:pic>
        <p:nvPicPr>
          <p:cNvPr id="19" name="図 18">
            <a:extLst>
              <a:ext uri="{FF2B5EF4-FFF2-40B4-BE49-F238E27FC236}">
                <a16:creationId xmlns:a16="http://schemas.microsoft.com/office/drawing/2014/main" id="{1571352A-7D00-4420-AF4C-70FD7D758CBF}"/>
              </a:ext>
            </a:extLst>
          </p:cNvPr>
          <p:cNvPicPr>
            <a:picLocks noChangeAspect="1"/>
          </p:cNvPicPr>
          <p:nvPr/>
        </p:nvPicPr>
        <p:blipFill>
          <a:blip r:embed="rId3"/>
          <a:stretch>
            <a:fillRect/>
          </a:stretch>
        </p:blipFill>
        <p:spPr>
          <a:xfrm>
            <a:off x="14563478" y="7987357"/>
            <a:ext cx="3041469" cy="15401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pSp>
        <p:nvGrpSpPr>
          <p:cNvPr id="2" name="Group 2"/>
          <p:cNvGrpSpPr/>
          <p:nvPr/>
        </p:nvGrpSpPr>
        <p:grpSpPr>
          <a:xfrm>
            <a:off x="2424378" y="2814416"/>
            <a:ext cx="3984347" cy="2593758"/>
            <a:chOff x="0" y="0"/>
            <a:chExt cx="1737573" cy="1131138"/>
          </a:xfrm>
        </p:grpSpPr>
        <p:sp>
          <p:nvSpPr>
            <p:cNvPr id="3" name="Freeform 3"/>
            <p:cNvSpPr/>
            <p:nvPr/>
          </p:nvSpPr>
          <p:spPr>
            <a:xfrm>
              <a:off x="0" y="0"/>
              <a:ext cx="1737573" cy="1131138"/>
            </a:xfrm>
            <a:custGeom>
              <a:avLst/>
              <a:gdLst/>
              <a:ahLst/>
              <a:cxnLst/>
              <a:rect l="l" t="t" r="r" b="b"/>
              <a:pathLst>
                <a:path w="1737573" h="1131138">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txBody>
            <a:bodyPr/>
            <a:lstStyle/>
            <a:p>
              <a:endParaRPr lang="ja-JP" altLang="en-US"/>
            </a:p>
          </p:txBody>
        </p:sp>
        <p:sp>
          <p:nvSpPr>
            <p:cNvPr id="4" name="TextBox 4"/>
            <p:cNvSpPr txBox="1"/>
            <p:nvPr/>
          </p:nvSpPr>
          <p:spPr>
            <a:xfrm>
              <a:off x="0" y="-38100"/>
              <a:ext cx="1737573" cy="1169238"/>
            </a:xfrm>
            <a:prstGeom prst="rect">
              <a:avLst/>
            </a:prstGeom>
          </p:spPr>
          <p:txBody>
            <a:bodyPr lIns="80497" tIns="80497" rIns="80497" bIns="80497" rtlCol="0" anchor="ctr"/>
            <a:lstStyle/>
            <a:p>
              <a:pPr algn="ctr">
                <a:lnSpc>
                  <a:spcPts val="3599"/>
                </a:lnSpc>
              </a:pPr>
              <a:endParaRPr/>
            </a:p>
          </p:txBody>
        </p:sp>
      </p:grpSp>
      <p:grpSp>
        <p:nvGrpSpPr>
          <p:cNvPr id="5" name="Group 5"/>
          <p:cNvGrpSpPr/>
          <p:nvPr/>
        </p:nvGrpSpPr>
        <p:grpSpPr>
          <a:xfrm>
            <a:off x="2424378" y="6080544"/>
            <a:ext cx="3984347" cy="2593758"/>
            <a:chOff x="0" y="0"/>
            <a:chExt cx="1737573" cy="1131138"/>
          </a:xfrm>
        </p:grpSpPr>
        <p:sp>
          <p:nvSpPr>
            <p:cNvPr id="6" name="Freeform 6"/>
            <p:cNvSpPr/>
            <p:nvPr/>
          </p:nvSpPr>
          <p:spPr>
            <a:xfrm>
              <a:off x="0" y="0"/>
              <a:ext cx="1737573" cy="1131138"/>
            </a:xfrm>
            <a:custGeom>
              <a:avLst/>
              <a:gdLst/>
              <a:ahLst/>
              <a:cxnLst/>
              <a:rect l="l" t="t" r="r" b="b"/>
              <a:pathLst>
                <a:path w="1737573" h="1131138">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txBody>
            <a:bodyPr/>
            <a:lstStyle/>
            <a:p>
              <a:endParaRPr lang="ja-JP" altLang="en-US"/>
            </a:p>
          </p:txBody>
        </p:sp>
        <p:sp>
          <p:nvSpPr>
            <p:cNvPr id="7" name="TextBox 7"/>
            <p:cNvSpPr txBox="1"/>
            <p:nvPr/>
          </p:nvSpPr>
          <p:spPr>
            <a:xfrm>
              <a:off x="0" y="-38100"/>
              <a:ext cx="1737573" cy="1169238"/>
            </a:xfrm>
            <a:prstGeom prst="rect">
              <a:avLst/>
            </a:prstGeom>
          </p:spPr>
          <p:txBody>
            <a:bodyPr lIns="80497" tIns="80497" rIns="80497" bIns="80497" rtlCol="0" anchor="ctr"/>
            <a:lstStyle/>
            <a:p>
              <a:pPr algn="ctr">
                <a:lnSpc>
                  <a:spcPts val="3599"/>
                </a:lnSpc>
              </a:pPr>
              <a:endParaRPr/>
            </a:p>
          </p:txBody>
        </p:sp>
      </p:grpSp>
      <p:grpSp>
        <p:nvGrpSpPr>
          <p:cNvPr id="8" name="Group 8"/>
          <p:cNvGrpSpPr/>
          <p:nvPr/>
        </p:nvGrpSpPr>
        <p:grpSpPr>
          <a:xfrm>
            <a:off x="7151827" y="2814416"/>
            <a:ext cx="3984347" cy="2593758"/>
            <a:chOff x="0" y="0"/>
            <a:chExt cx="1737573" cy="1131138"/>
          </a:xfrm>
        </p:grpSpPr>
        <p:sp>
          <p:nvSpPr>
            <p:cNvPr id="9" name="Freeform 9"/>
            <p:cNvSpPr/>
            <p:nvPr/>
          </p:nvSpPr>
          <p:spPr>
            <a:xfrm>
              <a:off x="0" y="0"/>
              <a:ext cx="1737573" cy="1131138"/>
            </a:xfrm>
            <a:custGeom>
              <a:avLst/>
              <a:gdLst/>
              <a:ahLst/>
              <a:cxnLst/>
              <a:rect l="l" t="t" r="r" b="b"/>
              <a:pathLst>
                <a:path w="1737573" h="1131138">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txBody>
            <a:bodyPr/>
            <a:lstStyle/>
            <a:p>
              <a:endParaRPr lang="ja-JP" altLang="en-US"/>
            </a:p>
          </p:txBody>
        </p:sp>
        <p:sp>
          <p:nvSpPr>
            <p:cNvPr id="10" name="TextBox 10"/>
            <p:cNvSpPr txBox="1"/>
            <p:nvPr/>
          </p:nvSpPr>
          <p:spPr>
            <a:xfrm>
              <a:off x="0" y="-38100"/>
              <a:ext cx="1737573" cy="1169238"/>
            </a:xfrm>
            <a:prstGeom prst="rect">
              <a:avLst/>
            </a:prstGeom>
          </p:spPr>
          <p:txBody>
            <a:bodyPr lIns="80497" tIns="80497" rIns="80497" bIns="80497" rtlCol="0" anchor="ctr"/>
            <a:lstStyle/>
            <a:p>
              <a:pPr algn="ctr">
                <a:lnSpc>
                  <a:spcPts val="3599"/>
                </a:lnSpc>
              </a:pPr>
              <a:endParaRPr/>
            </a:p>
          </p:txBody>
        </p:sp>
      </p:grpSp>
      <p:grpSp>
        <p:nvGrpSpPr>
          <p:cNvPr id="11" name="Group 11"/>
          <p:cNvGrpSpPr/>
          <p:nvPr/>
        </p:nvGrpSpPr>
        <p:grpSpPr>
          <a:xfrm>
            <a:off x="7151827" y="6080544"/>
            <a:ext cx="3984347" cy="2593758"/>
            <a:chOff x="0" y="0"/>
            <a:chExt cx="1737573" cy="1131138"/>
          </a:xfrm>
        </p:grpSpPr>
        <p:sp>
          <p:nvSpPr>
            <p:cNvPr id="12" name="Freeform 12"/>
            <p:cNvSpPr/>
            <p:nvPr/>
          </p:nvSpPr>
          <p:spPr>
            <a:xfrm>
              <a:off x="0" y="0"/>
              <a:ext cx="1737573" cy="1131138"/>
            </a:xfrm>
            <a:custGeom>
              <a:avLst/>
              <a:gdLst/>
              <a:ahLst/>
              <a:cxnLst/>
              <a:rect l="l" t="t" r="r" b="b"/>
              <a:pathLst>
                <a:path w="1737573" h="1131138">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txBody>
            <a:bodyPr/>
            <a:lstStyle/>
            <a:p>
              <a:endParaRPr lang="ja-JP" altLang="en-US"/>
            </a:p>
          </p:txBody>
        </p:sp>
        <p:sp>
          <p:nvSpPr>
            <p:cNvPr id="13" name="TextBox 13"/>
            <p:cNvSpPr txBox="1"/>
            <p:nvPr/>
          </p:nvSpPr>
          <p:spPr>
            <a:xfrm>
              <a:off x="0" y="-38100"/>
              <a:ext cx="1737573" cy="1169238"/>
            </a:xfrm>
            <a:prstGeom prst="rect">
              <a:avLst/>
            </a:prstGeom>
          </p:spPr>
          <p:txBody>
            <a:bodyPr lIns="80497" tIns="80497" rIns="80497" bIns="80497" rtlCol="0" anchor="ctr"/>
            <a:lstStyle/>
            <a:p>
              <a:pPr algn="ctr">
                <a:lnSpc>
                  <a:spcPts val="3599"/>
                </a:lnSpc>
              </a:pPr>
              <a:endParaRPr/>
            </a:p>
          </p:txBody>
        </p:sp>
      </p:grpSp>
      <p:grpSp>
        <p:nvGrpSpPr>
          <p:cNvPr id="14" name="Group 14"/>
          <p:cNvGrpSpPr/>
          <p:nvPr/>
        </p:nvGrpSpPr>
        <p:grpSpPr>
          <a:xfrm>
            <a:off x="11879275" y="2814416"/>
            <a:ext cx="3984347" cy="2593758"/>
            <a:chOff x="0" y="0"/>
            <a:chExt cx="1737573" cy="1131138"/>
          </a:xfrm>
        </p:grpSpPr>
        <p:sp>
          <p:nvSpPr>
            <p:cNvPr id="15" name="Freeform 15"/>
            <p:cNvSpPr/>
            <p:nvPr/>
          </p:nvSpPr>
          <p:spPr>
            <a:xfrm>
              <a:off x="0" y="0"/>
              <a:ext cx="1737573" cy="1131138"/>
            </a:xfrm>
            <a:custGeom>
              <a:avLst/>
              <a:gdLst/>
              <a:ahLst/>
              <a:cxnLst/>
              <a:rect l="l" t="t" r="r" b="b"/>
              <a:pathLst>
                <a:path w="1737573" h="1131138">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txBody>
            <a:bodyPr/>
            <a:lstStyle/>
            <a:p>
              <a:endParaRPr lang="ja-JP" altLang="en-US"/>
            </a:p>
          </p:txBody>
        </p:sp>
        <p:sp>
          <p:nvSpPr>
            <p:cNvPr id="16" name="TextBox 16"/>
            <p:cNvSpPr txBox="1"/>
            <p:nvPr/>
          </p:nvSpPr>
          <p:spPr>
            <a:xfrm>
              <a:off x="0" y="-38100"/>
              <a:ext cx="1737573" cy="1169238"/>
            </a:xfrm>
            <a:prstGeom prst="rect">
              <a:avLst/>
            </a:prstGeom>
          </p:spPr>
          <p:txBody>
            <a:bodyPr lIns="80497" tIns="80497" rIns="80497" bIns="80497" rtlCol="0" anchor="ctr"/>
            <a:lstStyle/>
            <a:p>
              <a:pPr algn="ctr">
                <a:lnSpc>
                  <a:spcPts val="3599"/>
                </a:lnSpc>
              </a:pPr>
              <a:endParaRPr/>
            </a:p>
          </p:txBody>
        </p:sp>
      </p:grpSp>
      <p:grpSp>
        <p:nvGrpSpPr>
          <p:cNvPr id="17" name="Group 17"/>
          <p:cNvGrpSpPr/>
          <p:nvPr/>
        </p:nvGrpSpPr>
        <p:grpSpPr>
          <a:xfrm>
            <a:off x="11879275" y="6080544"/>
            <a:ext cx="3984347" cy="2593758"/>
            <a:chOff x="0" y="0"/>
            <a:chExt cx="1737573" cy="1131138"/>
          </a:xfrm>
        </p:grpSpPr>
        <p:sp>
          <p:nvSpPr>
            <p:cNvPr id="18" name="Freeform 18"/>
            <p:cNvSpPr/>
            <p:nvPr/>
          </p:nvSpPr>
          <p:spPr>
            <a:xfrm>
              <a:off x="0" y="0"/>
              <a:ext cx="1737573" cy="1131138"/>
            </a:xfrm>
            <a:custGeom>
              <a:avLst/>
              <a:gdLst/>
              <a:ahLst/>
              <a:cxnLst/>
              <a:rect l="l" t="t" r="r" b="b"/>
              <a:pathLst>
                <a:path w="1737573" h="1131138">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txBody>
            <a:bodyPr/>
            <a:lstStyle/>
            <a:p>
              <a:endParaRPr lang="ja-JP" altLang="en-US"/>
            </a:p>
          </p:txBody>
        </p:sp>
        <p:sp>
          <p:nvSpPr>
            <p:cNvPr id="19" name="TextBox 19"/>
            <p:cNvSpPr txBox="1"/>
            <p:nvPr/>
          </p:nvSpPr>
          <p:spPr>
            <a:xfrm>
              <a:off x="0" y="-38100"/>
              <a:ext cx="1737573" cy="1169238"/>
            </a:xfrm>
            <a:prstGeom prst="rect">
              <a:avLst/>
            </a:prstGeom>
          </p:spPr>
          <p:txBody>
            <a:bodyPr lIns="80497" tIns="80497" rIns="80497" bIns="80497" rtlCol="0" anchor="ctr"/>
            <a:lstStyle/>
            <a:p>
              <a:pPr algn="ctr">
                <a:lnSpc>
                  <a:spcPts val="3599"/>
                </a:lnSpc>
              </a:pPr>
              <a:endParaRPr/>
            </a:p>
          </p:txBody>
        </p:sp>
      </p:grpSp>
      <p:grpSp>
        <p:nvGrpSpPr>
          <p:cNvPr id="20" name="Group 20"/>
          <p:cNvGrpSpPr/>
          <p:nvPr/>
        </p:nvGrpSpPr>
        <p:grpSpPr>
          <a:xfrm>
            <a:off x="8674550" y="2344966"/>
            <a:ext cx="938900" cy="93890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txBody>
            <a:bodyPr/>
            <a:lstStyle/>
            <a:p>
              <a:endParaRPr lang="ja-JP" altLang="en-US"/>
            </a:p>
          </p:txBody>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5399"/>
                </a:lnSpc>
              </a:pPr>
              <a:endParaRPr/>
            </a:p>
          </p:txBody>
        </p:sp>
      </p:grpSp>
      <p:grpSp>
        <p:nvGrpSpPr>
          <p:cNvPr id="23" name="Group 23"/>
          <p:cNvGrpSpPr/>
          <p:nvPr/>
        </p:nvGrpSpPr>
        <p:grpSpPr>
          <a:xfrm>
            <a:off x="8674550" y="5611094"/>
            <a:ext cx="938900" cy="938900"/>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txBody>
            <a:bodyPr/>
            <a:lstStyle/>
            <a:p>
              <a:endParaRPr lang="ja-JP" altLang="en-US"/>
            </a:p>
          </p:txBody>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5399"/>
                </a:lnSpc>
              </a:pPr>
              <a:endParaRPr/>
            </a:p>
          </p:txBody>
        </p:sp>
      </p:grpSp>
      <p:grpSp>
        <p:nvGrpSpPr>
          <p:cNvPr id="26" name="Group 26"/>
          <p:cNvGrpSpPr/>
          <p:nvPr/>
        </p:nvGrpSpPr>
        <p:grpSpPr>
          <a:xfrm>
            <a:off x="3947101" y="2344966"/>
            <a:ext cx="938900" cy="938900"/>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txBody>
            <a:bodyPr/>
            <a:lstStyle/>
            <a:p>
              <a:endParaRPr lang="ja-JP" altLang="en-US"/>
            </a:p>
          </p:txBody>
        </p:sp>
        <p:sp>
          <p:nvSpPr>
            <p:cNvPr id="28" name="TextBox 28"/>
            <p:cNvSpPr txBox="1"/>
            <p:nvPr/>
          </p:nvSpPr>
          <p:spPr>
            <a:xfrm>
              <a:off x="76200" y="28575"/>
              <a:ext cx="660400" cy="708025"/>
            </a:xfrm>
            <a:prstGeom prst="rect">
              <a:avLst/>
            </a:prstGeom>
          </p:spPr>
          <p:txBody>
            <a:bodyPr lIns="50800" tIns="50800" rIns="50800" bIns="50800" rtlCol="0" anchor="ctr"/>
            <a:lstStyle/>
            <a:p>
              <a:pPr algn="ctr">
                <a:lnSpc>
                  <a:spcPts val="5399"/>
                </a:lnSpc>
              </a:pPr>
              <a:endParaRPr/>
            </a:p>
          </p:txBody>
        </p:sp>
      </p:grpSp>
      <p:grpSp>
        <p:nvGrpSpPr>
          <p:cNvPr id="29" name="Group 29"/>
          <p:cNvGrpSpPr/>
          <p:nvPr/>
        </p:nvGrpSpPr>
        <p:grpSpPr>
          <a:xfrm>
            <a:off x="3947101" y="5611094"/>
            <a:ext cx="938900" cy="938900"/>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txBody>
            <a:bodyPr/>
            <a:lstStyle/>
            <a:p>
              <a:endParaRPr lang="ja-JP" altLang="en-US"/>
            </a:p>
          </p:txBody>
        </p:sp>
        <p:sp>
          <p:nvSpPr>
            <p:cNvPr id="31" name="TextBox 31"/>
            <p:cNvSpPr txBox="1"/>
            <p:nvPr/>
          </p:nvSpPr>
          <p:spPr>
            <a:xfrm>
              <a:off x="76200" y="28575"/>
              <a:ext cx="660400" cy="708025"/>
            </a:xfrm>
            <a:prstGeom prst="rect">
              <a:avLst/>
            </a:prstGeom>
          </p:spPr>
          <p:txBody>
            <a:bodyPr lIns="50800" tIns="50800" rIns="50800" bIns="50800" rtlCol="0" anchor="ctr"/>
            <a:lstStyle/>
            <a:p>
              <a:pPr algn="ctr">
                <a:lnSpc>
                  <a:spcPts val="5399"/>
                </a:lnSpc>
              </a:pPr>
              <a:endParaRPr/>
            </a:p>
          </p:txBody>
        </p:sp>
      </p:grpSp>
      <p:grpSp>
        <p:nvGrpSpPr>
          <p:cNvPr id="32" name="Group 32"/>
          <p:cNvGrpSpPr/>
          <p:nvPr/>
        </p:nvGrpSpPr>
        <p:grpSpPr>
          <a:xfrm>
            <a:off x="13401998" y="2344966"/>
            <a:ext cx="938900" cy="938900"/>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txBody>
            <a:bodyPr/>
            <a:lstStyle/>
            <a:p>
              <a:endParaRPr lang="ja-JP" altLang="en-US"/>
            </a:p>
          </p:txBody>
        </p:sp>
        <p:sp>
          <p:nvSpPr>
            <p:cNvPr id="34" name="TextBox 34"/>
            <p:cNvSpPr txBox="1"/>
            <p:nvPr/>
          </p:nvSpPr>
          <p:spPr>
            <a:xfrm>
              <a:off x="76200" y="28575"/>
              <a:ext cx="660400" cy="708025"/>
            </a:xfrm>
            <a:prstGeom prst="rect">
              <a:avLst/>
            </a:prstGeom>
          </p:spPr>
          <p:txBody>
            <a:bodyPr lIns="50800" tIns="50800" rIns="50800" bIns="50800" rtlCol="0" anchor="ctr"/>
            <a:lstStyle/>
            <a:p>
              <a:pPr algn="ctr">
                <a:lnSpc>
                  <a:spcPts val="5399"/>
                </a:lnSpc>
              </a:pPr>
              <a:endParaRPr/>
            </a:p>
          </p:txBody>
        </p:sp>
      </p:grpSp>
      <p:grpSp>
        <p:nvGrpSpPr>
          <p:cNvPr id="35" name="Group 35"/>
          <p:cNvGrpSpPr/>
          <p:nvPr/>
        </p:nvGrpSpPr>
        <p:grpSpPr>
          <a:xfrm>
            <a:off x="13401998" y="5611094"/>
            <a:ext cx="938900" cy="938900"/>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txBody>
            <a:bodyPr/>
            <a:lstStyle/>
            <a:p>
              <a:endParaRPr lang="ja-JP" altLang="en-US"/>
            </a:p>
          </p:txBody>
        </p:sp>
        <p:sp>
          <p:nvSpPr>
            <p:cNvPr id="37" name="TextBox 37"/>
            <p:cNvSpPr txBox="1"/>
            <p:nvPr/>
          </p:nvSpPr>
          <p:spPr>
            <a:xfrm>
              <a:off x="76200" y="28575"/>
              <a:ext cx="660400" cy="708025"/>
            </a:xfrm>
            <a:prstGeom prst="rect">
              <a:avLst/>
            </a:prstGeom>
          </p:spPr>
          <p:txBody>
            <a:bodyPr lIns="50800" tIns="50800" rIns="50800" bIns="50800" rtlCol="0" anchor="ctr"/>
            <a:lstStyle/>
            <a:p>
              <a:pPr algn="ctr">
                <a:lnSpc>
                  <a:spcPts val="5399"/>
                </a:lnSpc>
              </a:pPr>
              <a:endParaRPr/>
            </a:p>
          </p:txBody>
        </p:sp>
      </p:grpSp>
      <p:sp>
        <p:nvSpPr>
          <p:cNvPr id="38" name="TextBox 38"/>
          <p:cNvSpPr txBox="1"/>
          <p:nvPr/>
        </p:nvSpPr>
        <p:spPr>
          <a:xfrm>
            <a:off x="1028700" y="1019175"/>
            <a:ext cx="8115300" cy="1073150"/>
          </a:xfrm>
          <a:prstGeom prst="rect">
            <a:avLst/>
          </a:prstGeom>
        </p:spPr>
        <p:txBody>
          <a:bodyPr lIns="0" tIns="0" rIns="0" bIns="0" rtlCol="0" anchor="t">
            <a:spAutoFit/>
          </a:bodyPr>
          <a:lstStyle/>
          <a:p>
            <a:pPr>
              <a:lnSpc>
                <a:spcPts val="6999"/>
              </a:lnSpc>
            </a:pPr>
            <a:r>
              <a:rPr lang="en-US" sz="6999" spc="342">
                <a:solidFill>
                  <a:srgbClr val="290606"/>
                </a:solidFill>
                <a:latin typeface="Cheddar"/>
              </a:rPr>
              <a:t>CASE STUDY SAMPLES</a:t>
            </a:r>
          </a:p>
        </p:txBody>
      </p:sp>
      <p:sp>
        <p:nvSpPr>
          <p:cNvPr id="39" name="TextBox 39"/>
          <p:cNvSpPr txBox="1"/>
          <p:nvPr/>
        </p:nvSpPr>
        <p:spPr>
          <a:xfrm>
            <a:off x="2647870" y="3521991"/>
            <a:ext cx="3537364" cy="476250"/>
          </a:xfrm>
          <a:prstGeom prst="rect">
            <a:avLst/>
          </a:prstGeom>
        </p:spPr>
        <p:txBody>
          <a:bodyPr lIns="0" tIns="0" rIns="0" bIns="0" rtlCol="0" anchor="t">
            <a:spAutoFit/>
          </a:bodyPr>
          <a:lstStyle/>
          <a:p>
            <a:pPr algn="ctr">
              <a:lnSpc>
                <a:spcPts val="3000"/>
              </a:lnSpc>
            </a:pPr>
            <a:r>
              <a:rPr lang="en-US" sz="3000" spc="147">
                <a:solidFill>
                  <a:srgbClr val="290606"/>
                </a:solidFill>
                <a:latin typeface="Cheddar"/>
              </a:rPr>
              <a:t>HEALTHCARE</a:t>
            </a:r>
          </a:p>
        </p:txBody>
      </p:sp>
      <p:sp>
        <p:nvSpPr>
          <p:cNvPr id="40" name="TextBox 40"/>
          <p:cNvSpPr txBox="1"/>
          <p:nvPr/>
        </p:nvSpPr>
        <p:spPr>
          <a:xfrm>
            <a:off x="2647870" y="4294298"/>
            <a:ext cx="3537364" cy="661035"/>
          </a:xfrm>
          <a:prstGeom prst="rect">
            <a:avLst/>
          </a:prstGeom>
        </p:spPr>
        <p:txBody>
          <a:bodyPr lIns="0" tIns="0" rIns="0" bIns="0" rtlCol="0" anchor="t">
            <a:spAutoFit/>
          </a:bodyPr>
          <a:lstStyle/>
          <a:p>
            <a:pPr algn="ctr">
              <a:lnSpc>
                <a:spcPts val="2400"/>
              </a:lnSpc>
            </a:pPr>
            <a:r>
              <a:rPr lang="en-US" sz="2400" spc="117">
                <a:solidFill>
                  <a:srgbClr val="290606"/>
                </a:solidFill>
                <a:latin typeface="Telegraf Bold"/>
              </a:rPr>
              <a:t>Predicting Disease Outcomes</a:t>
            </a:r>
          </a:p>
        </p:txBody>
      </p:sp>
      <p:sp>
        <p:nvSpPr>
          <p:cNvPr id="41" name="TextBox 41"/>
          <p:cNvSpPr txBox="1"/>
          <p:nvPr/>
        </p:nvSpPr>
        <p:spPr>
          <a:xfrm>
            <a:off x="2647870" y="7512019"/>
            <a:ext cx="3537364" cy="661035"/>
          </a:xfrm>
          <a:prstGeom prst="rect">
            <a:avLst/>
          </a:prstGeom>
        </p:spPr>
        <p:txBody>
          <a:bodyPr lIns="0" tIns="0" rIns="0" bIns="0" rtlCol="0" anchor="t">
            <a:spAutoFit/>
          </a:bodyPr>
          <a:lstStyle/>
          <a:p>
            <a:pPr algn="ctr">
              <a:lnSpc>
                <a:spcPts val="2400"/>
              </a:lnSpc>
            </a:pPr>
            <a:r>
              <a:rPr lang="en-US" sz="2400" spc="117">
                <a:solidFill>
                  <a:srgbClr val="290606"/>
                </a:solidFill>
                <a:latin typeface="Telegraf Bold"/>
              </a:rPr>
              <a:t>Predictive Tools Maintenance</a:t>
            </a:r>
          </a:p>
        </p:txBody>
      </p:sp>
      <p:sp>
        <p:nvSpPr>
          <p:cNvPr id="42" name="TextBox 42"/>
          <p:cNvSpPr txBox="1"/>
          <p:nvPr/>
        </p:nvSpPr>
        <p:spPr>
          <a:xfrm>
            <a:off x="7375318" y="4294298"/>
            <a:ext cx="3537364" cy="661035"/>
          </a:xfrm>
          <a:prstGeom prst="rect">
            <a:avLst/>
          </a:prstGeom>
        </p:spPr>
        <p:txBody>
          <a:bodyPr lIns="0" tIns="0" rIns="0" bIns="0" rtlCol="0" anchor="t">
            <a:spAutoFit/>
          </a:bodyPr>
          <a:lstStyle/>
          <a:p>
            <a:pPr algn="ctr">
              <a:lnSpc>
                <a:spcPts val="2400"/>
              </a:lnSpc>
            </a:pPr>
            <a:r>
              <a:rPr lang="en-US" sz="2400" spc="117">
                <a:solidFill>
                  <a:srgbClr val="290606"/>
                </a:solidFill>
                <a:latin typeface="Telegraf Bold"/>
              </a:rPr>
              <a:t>Algorithmic Securities Trading</a:t>
            </a:r>
          </a:p>
        </p:txBody>
      </p:sp>
      <p:sp>
        <p:nvSpPr>
          <p:cNvPr id="43" name="TextBox 43"/>
          <p:cNvSpPr txBox="1"/>
          <p:nvPr/>
        </p:nvSpPr>
        <p:spPr>
          <a:xfrm>
            <a:off x="7375318" y="7512019"/>
            <a:ext cx="3537364" cy="661035"/>
          </a:xfrm>
          <a:prstGeom prst="rect">
            <a:avLst/>
          </a:prstGeom>
        </p:spPr>
        <p:txBody>
          <a:bodyPr lIns="0" tIns="0" rIns="0" bIns="0" rtlCol="0" anchor="t">
            <a:spAutoFit/>
          </a:bodyPr>
          <a:lstStyle/>
          <a:p>
            <a:pPr algn="ctr">
              <a:lnSpc>
                <a:spcPts val="2400"/>
              </a:lnSpc>
            </a:pPr>
            <a:r>
              <a:rPr lang="en-US" sz="2400" spc="117">
                <a:solidFill>
                  <a:srgbClr val="290606"/>
                </a:solidFill>
                <a:latin typeface="Telegraf Bold"/>
              </a:rPr>
              <a:t>Autonomous Vehicles (Hybrid)</a:t>
            </a:r>
          </a:p>
        </p:txBody>
      </p:sp>
      <p:sp>
        <p:nvSpPr>
          <p:cNvPr id="44" name="TextBox 44"/>
          <p:cNvSpPr txBox="1"/>
          <p:nvPr/>
        </p:nvSpPr>
        <p:spPr>
          <a:xfrm>
            <a:off x="12102766" y="4294298"/>
            <a:ext cx="3537364" cy="965835"/>
          </a:xfrm>
          <a:prstGeom prst="rect">
            <a:avLst/>
          </a:prstGeom>
        </p:spPr>
        <p:txBody>
          <a:bodyPr lIns="0" tIns="0" rIns="0" bIns="0" rtlCol="0" anchor="t">
            <a:spAutoFit/>
          </a:bodyPr>
          <a:lstStyle/>
          <a:p>
            <a:pPr algn="ctr">
              <a:lnSpc>
                <a:spcPts val="2400"/>
              </a:lnSpc>
            </a:pPr>
            <a:r>
              <a:rPr lang="en-US" sz="2400" spc="117">
                <a:solidFill>
                  <a:srgbClr val="290606"/>
                </a:solidFill>
                <a:latin typeface="Telegraf Bold"/>
              </a:rPr>
              <a:t>Personalized Recommendations &amp; Cart Management</a:t>
            </a:r>
          </a:p>
        </p:txBody>
      </p:sp>
      <p:sp>
        <p:nvSpPr>
          <p:cNvPr id="45" name="TextBox 45"/>
          <p:cNvSpPr txBox="1"/>
          <p:nvPr/>
        </p:nvSpPr>
        <p:spPr>
          <a:xfrm>
            <a:off x="12102766" y="7512019"/>
            <a:ext cx="3537364" cy="661035"/>
          </a:xfrm>
          <a:prstGeom prst="rect">
            <a:avLst/>
          </a:prstGeom>
        </p:spPr>
        <p:txBody>
          <a:bodyPr lIns="0" tIns="0" rIns="0" bIns="0" rtlCol="0" anchor="t">
            <a:spAutoFit/>
          </a:bodyPr>
          <a:lstStyle/>
          <a:p>
            <a:pPr algn="ctr">
              <a:lnSpc>
                <a:spcPts val="2400"/>
              </a:lnSpc>
            </a:pPr>
            <a:r>
              <a:rPr lang="en-US" sz="2400" spc="117">
                <a:solidFill>
                  <a:srgbClr val="290606"/>
                </a:solidFill>
                <a:latin typeface="Telegraf Bold"/>
              </a:rPr>
              <a:t>Energy Consumption Optimization</a:t>
            </a:r>
          </a:p>
        </p:txBody>
      </p:sp>
      <p:sp>
        <p:nvSpPr>
          <p:cNvPr id="46" name="TextBox 46"/>
          <p:cNvSpPr txBox="1"/>
          <p:nvPr/>
        </p:nvSpPr>
        <p:spPr>
          <a:xfrm>
            <a:off x="2647870" y="6730969"/>
            <a:ext cx="3537364" cy="476250"/>
          </a:xfrm>
          <a:prstGeom prst="rect">
            <a:avLst/>
          </a:prstGeom>
        </p:spPr>
        <p:txBody>
          <a:bodyPr lIns="0" tIns="0" rIns="0" bIns="0" rtlCol="0" anchor="t">
            <a:spAutoFit/>
          </a:bodyPr>
          <a:lstStyle/>
          <a:p>
            <a:pPr algn="ctr">
              <a:lnSpc>
                <a:spcPts val="3000"/>
              </a:lnSpc>
            </a:pPr>
            <a:r>
              <a:rPr lang="en-US" sz="3000" spc="147">
                <a:solidFill>
                  <a:srgbClr val="290606"/>
                </a:solidFill>
                <a:latin typeface="Cheddar"/>
              </a:rPr>
              <a:t>MANUFACTURING</a:t>
            </a:r>
          </a:p>
        </p:txBody>
      </p:sp>
      <p:sp>
        <p:nvSpPr>
          <p:cNvPr id="47" name="TextBox 47"/>
          <p:cNvSpPr txBox="1"/>
          <p:nvPr/>
        </p:nvSpPr>
        <p:spPr>
          <a:xfrm>
            <a:off x="7375318" y="3521991"/>
            <a:ext cx="3537364" cy="476250"/>
          </a:xfrm>
          <a:prstGeom prst="rect">
            <a:avLst/>
          </a:prstGeom>
        </p:spPr>
        <p:txBody>
          <a:bodyPr lIns="0" tIns="0" rIns="0" bIns="0" rtlCol="0" anchor="t">
            <a:spAutoFit/>
          </a:bodyPr>
          <a:lstStyle/>
          <a:p>
            <a:pPr algn="ctr">
              <a:lnSpc>
                <a:spcPts val="3000"/>
              </a:lnSpc>
            </a:pPr>
            <a:r>
              <a:rPr lang="en-US" sz="3000" spc="147">
                <a:solidFill>
                  <a:srgbClr val="290606"/>
                </a:solidFill>
                <a:latin typeface="Cheddar"/>
              </a:rPr>
              <a:t>FINANCE</a:t>
            </a:r>
          </a:p>
        </p:txBody>
      </p:sp>
      <p:sp>
        <p:nvSpPr>
          <p:cNvPr id="48" name="TextBox 48"/>
          <p:cNvSpPr txBox="1"/>
          <p:nvPr/>
        </p:nvSpPr>
        <p:spPr>
          <a:xfrm>
            <a:off x="7375318" y="6730969"/>
            <a:ext cx="3537364" cy="476250"/>
          </a:xfrm>
          <a:prstGeom prst="rect">
            <a:avLst/>
          </a:prstGeom>
        </p:spPr>
        <p:txBody>
          <a:bodyPr lIns="0" tIns="0" rIns="0" bIns="0" rtlCol="0" anchor="t">
            <a:spAutoFit/>
          </a:bodyPr>
          <a:lstStyle/>
          <a:p>
            <a:pPr algn="ctr">
              <a:lnSpc>
                <a:spcPts val="3000"/>
              </a:lnSpc>
            </a:pPr>
            <a:r>
              <a:rPr lang="en-US" sz="3000" spc="147">
                <a:solidFill>
                  <a:srgbClr val="290606"/>
                </a:solidFill>
                <a:latin typeface="Cheddar"/>
              </a:rPr>
              <a:t>TRANSPORTATION</a:t>
            </a:r>
          </a:p>
        </p:txBody>
      </p:sp>
      <p:sp>
        <p:nvSpPr>
          <p:cNvPr id="49" name="TextBox 49"/>
          <p:cNvSpPr txBox="1"/>
          <p:nvPr/>
        </p:nvSpPr>
        <p:spPr>
          <a:xfrm>
            <a:off x="12102766" y="3521991"/>
            <a:ext cx="3537364" cy="476250"/>
          </a:xfrm>
          <a:prstGeom prst="rect">
            <a:avLst/>
          </a:prstGeom>
        </p:spPr>
        <p:txBody>
          <a:bodyPr lIns="0" tIns="0" rIns="0" bIns="0" rtlCol="0" anchor="t">
            <a:spAutoFit/>
          </a:bodyPr>
          <a:lstStyle/>
          <a:p>
            <a:pPr algn="ctr">
              <a:lnSpc>
                <a:spcPts val="3000"/>
              </a:lnSpc>
            </a:pPr>
            <a:r>
              <a:rPr lang="en-US" sz="3000" spc="147">
                <a:solidFill>
                  <a:srgbClr val="290606"/>
                </a:solidFill>
                <a:latin typeface="Cheddar"/>
              </a:rPr>
              <a:t>RETAIL</a:t>
            </a:r>
          </a:p>
        </p:txBody>
      </p:sp>
      <p:sp>
        <p:nvSpPr>
          <p:cNvPr id="50" name="TextBox 50"/>
          <p:cNvSpPr txBox="1"/>
          <p:nvPr/>
        </p:nvSpPr>
        <p:spPr>
          <a:xfrm>
            <a:off x="12102766" y="6730969"/>
            <a:ext cx="3537364" cy="476250"/>
          </a:xfrm>
          <a:prstGeom prst="rect">
            <a:avLst/>
          </a:prstGeom>
        </p:spPr>
        <p:txBody>
          <a:bodyPr lIns="0" tIns="0" rIns="0" bIns="0" rtlCol="0" anchor="t">
            <a:spAutoFit/>
          </a:bodyPr>
          <a:lstStyle/>
          <a:p>
            <a:pPr algn="ctr">
              <a:lnSpc>
                <a:spcPts val="3000"/>
              </a:lnSpc>
            </a:pPr>
            <a:r>
              <a:rPr lang="en-US" sz="3000" spc="147">
                <a:solidFill>
                  <a:srgbClr val="290606"/>
                </a:solidFill>
                <a:latin typeface="Cheddar"/>
              </a:rPr>
              <a:t>ENERGY</a:t>
            </a:r>
          </a:p>
        </p:txBody>
      </p:sp>
      <p:pic>
        <p:nvPicPr>
          <p:cNvPr id="52" name="図 51">
            <a:extLst>
              <a:ext uri="{FF2B5EF4-FFF2-40B4-BE49-F238E27FC236}">
                <a16:creationId xmlns:a16="http://schemas.microsoft.com/office/drawing/2014/main" id="{A90862BB-2BC6-0C5A-43B3-7B90B1E9D0BA}"/>
              </a:ext>
            </a:extLst>
          </p:cNvPr>
          <p:cNvPicPr>
            <a:picLocks noChangeAspect="1"/>
          </p:cNvPicPr>
          <p:nvPr/>
        </p:nvPicPr>
        <p:blipFill>
          <a:blip r:embed="rId2"/>
          <a:stretch>
            <a:fillRect/>
          </a:stretch>
        </p:blipFill>
        <p:spPr>
          <a:xfrm>
            <a:off x="4094443" y="2504663"/>
            <a:ext cx="644216" cy="6490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AutoShape 2"/>
          <p:cNvSpPr/>
          <p:nvPr/>
        </p:nvSpPr>
        <p:spPr>
          <a:xfrm>
            <a:off x="-886757" y="3754522"/>
            <a:ext cx="20061513" cy="0"/>
          </a:xfrm>
          <a:prstGeom prst="line">
            <a:avLst/>
          </a:prstGeom>
          <a:ln w="28575" cap="flat">
            <a:solidFill>
              <a:srgbClr val="02B676"/>
            </a:solidFill>
            <a:prstDash val="solid"/>
            <a:headEnd type="none" w="sm" len="sm"/>
            <a:tailEnd type="none" w="sm" len="sm"/>
          </a:ln>
        </p:spPr>
        <p:txBody>
          <a:bodyPr/>
          <a:lstStyle/>
          <a:p>
            <a:endParaRPr lang="ja-JP" altLang="en-US"/>
          </a:p>
        </p:txBody>
      </p:sp>
      <p:sp>
        <p:nvSpPr>
          <p:cNvPr id="3" name="TextBox 3"/>
          <p:cNvSpPr txBox="1"/>
          <p:nvPr/>
        </p:nvSpPr>
        <p:spPr>
          <a:xfrm>
            <a:off x="1028700" y="1019175"/>
            <a:ext cx="8115300" cy="1958975"/>
          </a:xfrm>
          <a:prstGeom prst="rect">
            <a:avLst/>
          </a:prstGeom>
        </p:spPr>
        <p:txBody>
          <a:bodyPr lIns="0" tIns="0" rIns="0" bIns="0" rtlCol="0" anchor="t">
            <a:spAutoFit/>
          </a:bodyPr>
          <a:lstStyle/>
          <a:p>
            <a:pPr>
              <a:lnSpc>
                <a:spcPts val="6999"/>
              </a:lnSpc>
            </a:pPr>
            <a:r>
              <a:rPr lang="en-US" sz="6999" spc="342">
                <a:solidFill>
                  <a:srgbClr val="290606"/>
                </a:solidFill>
                <a:latin typeface="Cheddar"/>
              </a:rPr>
              <a:t>REAL WORLD APPLICATIONS</a:t>
            </a:r>
          </a:p>
        </p:txBody>
      </p:sp>
      <p:sp>
        <p:nvSpPr>
          <p:cNvPr id="4" name="TextBox 4"/>
          <p:cNvSpPr txBox="1"/>
          <p:nvPr/>
        </p:nvSpPr>
        <p:spPr>
          <a:xfrm>
            <a:off x="2132188" y="4688641"/>
            <a:ext cx="2197323" cy="718439"/>
          </a:xfrm>
          <a:prstGeom prst="rect">
            <a:avLst/>
          </a:prstGeom>
        </p:spPr>
        <p:txBody>
          <a:bodyPr lIns="0" tIns="0" rIns="0" bIns="0" rtlCol="0" anchor="t">
            <a:spAutoFit/>
          </a:bodyPr>
          <a:lstStyle/>
          <a:p>
            <a:pPr>
              <a:lnSpc>
                <a:spcPts val="4737"/>
              </a:lnSpc>
            </a:pPr>
            <a:r>
              <a:rPr lang="en-US" sz="4599">
                <a:solidFill>
                  <a:srgbClr val="290606"/>
                </a:solidFill>
                <a:latin typeface="Cheddar"/>
              </a:rPr>
              <a:t>2025</a:t>
            </a:r>
          </a:p>
        </p:txBody>
      </p:sp>
      <p:sp>
        <p:nvSpPr>
          <p:cNvPr id="5" name="TextBox 5"/>
          <p:cNvSpPr txBox="1"/>
          <p:nvPr/>
        </p:nvSpPr>
        <p:spPr>
          <a:xfrm>
            <a:off x="5992441" y="4688641"/>
            <a:ext cx="2197323" cy="718439"/>
          </a:xfrm>
          <a:prstGeom prst="rect">
            <a:avLst/>
          </a:prstGeom>
        </p:spPr>
        <p:txBody>
          <a:bodyPr lIns="0" tIns="0" rIns="0" bIns="0" rtlCol="0" anchor="t">
            <a:spAutoFit/>
          </a:bodyPr>
          <a:lstStyle/>
          <a:p>
            <a:pPr>
              <a:lnSpc>
                <a:spcPts val="4737"/>
              </a:lnSpc>
            </a:pPr>
            <a:r>
              <a:rPr lang="en-US" sz="4599">
                <a:solidFill>
                  <a:srgbClr val="290606"/>
                </a:solidFill>
                <a:latin typeface="Cheddar"/>
              </a:rPr>
              <a:t>2030</a:t>
            </a:r>
          </a:p>
        </p:txBody>
      </p:sp>
      <p:sp>
        <p:nvSpPr>
          <p:cNvPr id="6" name="TextBox 6"/>
          <p:cNvSpPr txBox="1"/>
          <p:nvPr/>
        </p:nvSpPr>
        <p:spPr>
          <a:xfrm>
            <a:off x="9852695" y="4688641"/>
            <a:ext cx="2197323" cy="718439"/>
          </a:xfrm>
          <a:prstGeom prst="rect">
            <a:avLst/>
          </a:prstGeom>
        </p:spPr>
        <p:txBody>
          <a:bodyPr lIns="0" tIns="0" rIns="0" bIns="0" rtlCol="0" anchor="t">
            <a:spAutoFit/>
          </a:bodyPr>
          <a:lstStyle/>
          <a:p>
            <a:pPr>
              <a:lnSpc>
                <a:spcPts val="4737"/>
              </a:lnSpc>
            </a:pPr>
            <a:r>
              <a:rPr lang="en-US" sz="4599">
                <a:solidFill>
                  <a:srgbClr val="290606"/>
                </a:solidFill>
                <a:latin typeface="Cheddar"/>
              </a:rPr>
              <a:t>2035</a:t>
            </a:r>
          </a:p>
        </p:txBody>
      </p:sp>
      <p:sp>
        <p:nvSpPr>
          <p:cNvPr id="7" name="TextBox 7"/>
          <p:cNvSpPr txBox="1"/>
          <p:nvPr/>
        </p:nvSpPr>
        <p:spPr>
          <a:xfrm>
            <a:off x="13712948" y="4688641"/>
            <a:ext cx="2197323" cy="718439"/>
          </a:xfrm>
          <a:prstGeom prst="rect">
            <a:avLst/>
          </a:prstGeom>
        </p:spPr>
        <p:txBody>
          <a:bodyPr lIns="0" tIns="0" rIns="0" bIns="0" rtlCol="0" anchor="t">
            <a:spAutoFit/>
          </a:bodyPr>
          <a:lstStyle/>
          <a:p>
            <a:pPr>
              <a:lnSpc>
                <a:spcPts val="4737"/>
              </a:lnSpc>
            </a:pPr>
            <a:r>
              <a:rPr lang="en-US" sz="4599">
                <a:solidFill>
                  <a:srgbClr val="290606"/>
                </a:solidFill>
                <a:latin typeface="Cheddar"/>
              </a:rPr>
              <a:t>2040</a:t>
            </a:r>
          </a:p>
        </p:txBody>
      </p:sp>
      <p:sp>
        <p:nvSpPr>
          <p:cNvPr id="8" name="TextBox 8"/>
          <p:cNvSpPr txBox="1"/>
          <p:nvPr/>
        </p:nvSpPr>
        <p:spPr>
          <a:xfrm>
            <a:off x="5977587" y="5539739"/>
            <a:ext cx="2612972" cy="2747011"/>
          </a:xfrm>
          <a:prstGeom prst="rect">
            <a:avLst/>
          </a:prstGeom>
        </p:spPr>
        <p:txBody>
          <a:bodyPr lIns="0" tIns="0" rIns="0" bIns="0" rtlCol="0" anchor="t">
            <a:spAutoFit/>
          </a:bodyPr>
          <a:lstStyle/>
          <a:p>
            <a:pPr>
              <a:lnSpc>
                <a:spcPts val="3119"/>
              </a:lnSpc>
            </a:pPr>
            <a:r>
              <a:rPr lang="en-US" sz="1999">
                <a:solidFill>
                  <a:srgbClr val="290606"/>
                </a:solidFill>
                <a:latin typeface="Telegraf"/>
              </a:rPr>
              <a:t>An educational platform uses AI to provide personalized learning experiences for students as well as assessments suited to learnings.</a:t>
            </a:r>
          </a:p>
        </p:txBody>
      </p:sp>
      <p:sp>
        <p:nvSpPr>
          <p:cNvPr id="9" name="TextBox 9"/>
          <p:cNvSpPr txBox="1"/>
          <p:nvPr/>
        </p:nvSpPr>
        <p:spPr>
          <a:xfrm>
            <a:off x="9837841" y="5539739"/>
            <a:ext cx="2472572" cy="3528061"/>
          </a:xfrm>
          <a:prstGeom prst="rect">
            <a:avLst/>
          </a:prstGeom>
        </p:spPr>
        <p:txBody>
          <a:bodyPr lIns="0" tIns="0" rIns="0" bIns="0" rtlCol="0" anchor="t">
            <a:spAutoFit/>
          </a:bodyPr>
          <a:lstStyle/>
          <a:p>
            <a:pPr>
              <a:lnSpc>
                <a:spcPts val="3119"/>
              </a:lnSpc>
            </a:pPr>
            <a:r>
              <a:rPr lang="en-US" sz="1999">
                <a:solidFill>
                  <a:srgbClr val="290606"/>
                </a:solidFill>
                <a:latin typeface="Telegraf"/>
              </a:rPr>
              <a:t>A smart grid system utilized AI to optimize energy consumption in urban areas. The system adjusted energy distribution to reduce waste and costs.</a:t>
            </a:r>
          </a:p>
        </p:txBody>
      </p:sp>
      <p:sp>
        <p:nvSpPr>
          <p:cNvPr id="10" name="TextBox 10"/>
          <p:cNvSpPr txBox="1"/>
          <p:nvPr/>
        </p:nvSpPr>
        <p:spPr>
          <a:xfrm>
            <a:off x="13698094" y="5539739"/>
            <a:ext cx="2472572" cy="3137536"/>
          </a:xfrm>
          <a:prstGeom prst="rect">
            <a:avLst/>
          </a:prstGeom>
        </p:spPr>
        <p:txBody>
          <a:bodyPr lIns="0" tIns="0" rIns="0" bIns="0" rtlCol="0" anchor="t">
            <a:spAutoFit/>
          </a:bodyPr>
          <a:lstStyle/>
          <a:p>
            <a:pPr>
              <a:lnSpc>
                <a:spcPts val="3119"/>
              </a:lnSpc>
            </a:pPr>
            <a:r>
              <a:rPr lang="en-US" sz="1999">
                <a:solidFill>
                  <a:srgbClr val="290606"/>
                </a:solidFill>
                <a:latin typeface="Telegraf"/>
              </a:rPr>
              <a:t>By using natural language processing, the chatbot understood and responded to customer queries reducing response times.</a:t>
            </a:r>
          </a:p>
        </p:txBody>
      </p:sp>
      <p:sp>
        <p:nvSpPr>
          <p:cNvPr id="11" name="TextBox 11"/>
          <p:cNvSpPr txBox="1"/>
          <p:nvPr/>
        </p:nvSpPr>
        <p:spPr>
          <a:xfrm>
            <a:off x="2117334" y="5539739"/>
            <a:ext cx="2695236" cy="3528061"/>
          </a:xfrm>
          <a:prstGeom prst="rect">
            <a:avLst/>
          </a:prstGeom>
        </p:spPr>
        <p:txBody>
          <a:bodyPr lIns="0" tIns="0" rIns="0" bIns="0" rtlCol="0" anchor="t">
            <a:spAutoFit/>
          </a:bodyPr>
          <a:lstStyle/>
          <a:p>
            <a:pPr>
              <a:lnSpc>
                <a:spcPts val="3119"/>
              </a:lnSpc>
            </a:pPr>
            <a:r>
              <a:rPr lang="en-US" sz="1999">
                <a:solidFill>
                  <a:srgbClr val="290606"/>
                </a:solidFill>
                <a:latin typeface="Telegraf"/>
              </a:rPr>
              <a:t>Radiologists and healthcare professionals employed deep learning algorithms to analyze medical images such as X-rays, MRIs, and CT scans.</a:t>
            </a:r>
          </a:p>
        </p:txBody>
      </p:sp>
      <p:pic>
        <p:nvPicPr>
          <p:cNvPr id="13" name="図 12">
            <a:extLst>
              <a:ext uri="{FF2B5EF4-FFF2-40B4-BE49-F238E27FC236}">
                <a16:creationId xmlns:a16="http://schemas.microsoft.com/office/drawing/2014/main" id="{9D7CDCF9-D1F9-8BD7-10EA-2262469018A8}"/>
              </a:ext>
            </a:extLst>
          </p:cNvPr>
          <p:cNvPicPr>
            <a:picLocks noChangeAspect="1"/>
          </p:cNvPicPr>
          <p:nvPr/>
        </p:nvPicPr>
        <p:blipFill>
          <a:blip r:embed="rId2"/>
          <a:stretch>
            <a:fillRect/>
          </a:stretch>
        </p:blipFill>
        <p:spPr>
          <a:xfrm>
            <a:off x="2514600" y="3167296"/>
            <a:ext cx="2067213" cy="1257475"/>
          </a:xfrm>
          <a:prstGeom prst="rect">
            <a:avLst/>
          </a:prstGeom>
        </p:spPr>
      </p:pic>
      <p:pic>
        <p:nvPicPr>
          <p:cNvPr id="15" name="図 14">
            <a:extLst>
              <a:ext uri="{FF2B5EF4-FFF2-40B4-BE49-F238E27FC236}">
                <a16:creationId xmlns:a16="http://schemas.microsoft.com/office/drawing/2014/main" id="{3B468F87-FFD0-7D53-042D-A2E7E17EE5D3}"/>
              </a:ext>
            </a:extLst>
          </p:cNvPr>
          <p:cNvPicPr>
            <a:picLocks noChangeAspect="1"/>
          </p:cNvPicPr>
          <p:nvPr/>
        </p:nvPicPr>
        <p:blipFill>
          <a:blip r:embed="rId2"/>
          <a:stretch>
            <a:fillRect/>
          </a:stretch>
        </p:blipFill>
        <p:spPr>
          <a:xfrm>
            <a:off x="12310413" y="3135568"/>
            <a:ext cx="2067213" cy="1257475"/>
          </a:xfrm>
          <a:prstGeom prst="rect">
            <a:avLst/>
          </a:prstGeom>
        </p:spPr>
      </p:pic>
      <p:pic>
        <p:nvPicPr>
          <p:cNvPr id="17" name="図 16">
            <a:extLst>
              <a:ext uri="{FF2B5EF4-FFF2-40B4-BE49-F238E27FC236}">
                <a16:creationId xmlns:a16="http://schemas.microsoft.com/office/drawing/2014/main" id="{856951A6-4348-111D-50B2-9270E04A50E1}"/>
              </a:ext>
            </a:extLst>
          </p:cNvPr>
          <p:cNvPicPr>
            <a:picLocks noChangeAspect="1"/>
          </p:cNvPicPr>
          <p:nvPr/>
        </p:nvPicPr>
        <p:blipFill>
          <a:blip r:embed="rId2"/>
          <a:stretch>
            <a:fillRect/>
          </a:stretch>
        </p:blipFill>
        <p:spPr>
          <a:xfrm>
            <a:off x="7156157" y="3109651"/>
            <a:ext cx="2067213" cy="1257475"/>
          </a:xfrm>
          <a:prstGeom prst="rect">
            <a:avLst/>
          </a:prstGeom>
        </p:spPr>
      </p:pic>
      <p:pic>
        <p:nvPicPr>
          <p:cNvPr id="19" name="図 18">
            <a:extLst>
              <a:ext uri="{FF2B5EF4-FFF2-40B4-BE49-F238E27FC236}">
                <a16:creationId xmlns:a16="http://schemas.microsoft.com/office/drawing/2014/main" id="{0EC24C03-201B-115E-3ED0-7DCE235CFCC5}"/>
              </a:ext>
            </a:extLst>
          </p:cNvPr>
          <p:cNvPicPr>
            <a:picLocks noChangeAspect="1"/>
          </p:cNvPicPr>
          <p:nvPr/>
        </p:nvPicPr>
        <p:blipFill>
          <a:blip r:embed="rId3"/>
          <a:stretch>
            <a:fillRect/>
          </a:stretch>
        </p:blipFill>
        <p:spPr>
          <a:xfrm>
            <a:off x="14377626" y="876300"/>
            <a:ext cx="4105848" cy="52585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pSp>
        <p:nvGrpSpPr>
          <p:cNvPr id="2" name="Group 2"/>
          <p:cNvGrpSpPr/>
          <p:nvPr/>
        </p:nvGrpSpPr>
        <p:grpSpPr>
          <a:xfrm>
            <a:off x="-388625" y="5221973"/>
            <a:ext cx="19065250" cy="4036327"/>
            <a:chOff x="0" y="0"/>
            <a:chExt cx="5021300" cy="1063065"/>
          </a:xfrm>
        </p:grpSpPr>
        <p:sp>
          <p:nvSpPr>
            <p:cNvPr id="3" name="Freeform 3"/>
            <p:cNvSpPr/>
            <p:nvPr/>
          </p:nvSpPr>
          <p:spPr>
            <a:xfrm>
              <a:off x="0" y="0"/>
              <a:ext cx="5021300" cy="1063065"/>
            </a:xfrm>
            <a:custGeom>
              <a:avLst/>
              <a:gdLst/>
              <a:ahLst/>
              <a:cxnLst/>
              <a:rect l="l" t="t" r="r" b="b"/>
              <a:pathLst>
                <a:path w="5021300" h="1063065">
                  <a:moveTo>
                    <a:pt x="8121" y="0"/>
                  </a:moveTo>
                  <a:lnTo>
                    <a:pt x="5013179" y="0"/>
                  </a:lnTo>
                  <a:cubicBezTo>
                    <a:pt x="5015333" y="0"/>
                    <a:pt x="5017399" y="856"/>
                    <a:pt x="5018922" y="2379"/>
                  </a:cubicBezTo>
                  <a:cubicBezTo>
                    <a:pt x="5020445" y="3902"/>
                    <a:pt x="5021300" y="5968"/>
                    <a:pt x="5021300" y="8121"/>
                  </a:cubicBezTo>
                  <a:lnTo>
                    <a:pt x="5021300" y="1054944"/>
                  </a:lnTo>
                  <a:cubicBezTo>
                    <a:pt x="5021300" y="1057098"/>
                    <a:pt x="5020445" y="1059164"/>
                    <a:pt x="5018922" y="1060687"/>
                  </a:cubicBezTo>
                  <a:cubicBezTo>
                    <a:pt x="5017399" y="1062210"/>
                    <a:pt x="5015333" y="1063065"/>
                    <a:pt x="5013179" y="1063065"/>
                  </a:cubicBezTo>
                  <a:lnTo>
                    <a:pt x="8121" y="1063065"/>
                  </a:lnTo>
                  <a:cubicBezTo>
                    <a:pt x="5968" y="1063065"/>
                    <a:pt x="3902" y="1062210"/>
                    <a:pt x="2379" y="1060687"/>
                  </a:cubicBezTo>
                  <a:cubicBezTo>
                    <a:pt x="856" y="1059164"/>
                    <a:pt x="0" y="1057098"/>
                    <a:pt x="0" y="1054944"/>
                  </a:cubicBezTo>
                  <a:lnTo>
                    <a:pt x="0" y="8121"/>
                  </a:lnTo>
                  <a:cubicBezTo>
                    <a:pt x="0" y="5968"/>
                    <a:pt x="856" y="3902"/>
                    <a:pt x="2379" y="2379"/>
                  </a:cubicBezTo>
                  <a:cubicBezTo>
                    <a:pt x="3902" y="856"/>
                    <a:pt x="5968" y="0"/>
                    <a:pt x="8121" y="0"/>
                  </a:cubicBezTo>
                  <a:close/>
                </a:path>
              </a:pathLst>
            </a:custGeom>
            <a:solidFill>
              <a:srgbClr val="02B676">
                <a:alpha val="14902"/>
              </a:srgbClr>
            </a:solidFill>
          </p:spPr>
          <p:txBody>
            <a:bodyPr/>
            <a:lstStyle/>
            <a:p>
              <a:endParaRPr lang="ja-JP" altLang="en-US"/>
            </a:p>
          </p:txBody>
        </p:sp>
        <p:sp>
          <p:nvSpPr>
            <p:cNvPr id="4" name="TextBox 4"/>
            <p:cNvSpPr txBox="1"/>
            <p:nvPr/>
          </p:nvSpPr>
          <p:spPr>
            <a:xfrm>
              <a:off x="0" y="-9525"/>
              <a:ext cx="5021300" cy="1072590"/>
            </a:xfrm>
            <a:prstGeom prst="rect">
              <a:avLst/>
            </a:prstGeom>
          </p:spPr>
          <p:txBody>
            <a:bodyPr lIns="50800" tIns="50800" rIns="50800" bIns="50800" rtlCol="0" anchor="ctr"/>
            <a:lstStyle/>
            <a:p>
              <a:pPr algn="ctr">
                <a:lnSpc>
                  <a:spcPts val="2266"/>
                </a:lnSpc>
              </a:pPr>
              <a:endParaRPr/>
            </a:p>
            <a:p>
              <a:pPr algn="ctr">
                <a:lnSpc>
                  <a:spcPts val="2266"/>
                </a:lnSpc>
              </a:pPr>
              <a:endParaRPr/>
            </a:p>
          </p:txBody>
        </p:sp>
      </p:grpSp>
      <p:sp>
        <p:nvSpPr>
          <p:cNvPr id="5" name="TextBox 5"/>
          <p:cNvSpPr txBox="1"/>
          <p:nvPr/>
        </p:nvSpPr>
        <p:spPr>
          <a:xfrm>
            <a:off x="1028700" y="1019175"/>
            <a:ext cx="8115300" cy="1958975"/>
          </a:xfrm>
          <a:prstGeom prst="rect">
            <a:avLst/>
          </a:prstGeom>
        </p:spPr>
        <p:txBody>
          <a:bodyPr lIns="0" tIns="0" rIns="0" bIns="0" rtlCol="0" anchor="t">
            <a:spAutoFit/>
          </a:bodyPr>
          <a:lstStyle/>
          <a:p>
            <a:pPr>
              <a:lnSpc>
                <a:spcPts val="6999"/>
              </a:lnSpc>
            </a:pPr>
            <a:r>
              <a:rPr lang="en-US" sz="6999" spc="342">
                <a:solidFill>
                  <a:srgbClr val="290606"/>
                </a:solidFill>
                <a:latin typeface="Cheddar"/>
              </a:rPr>
              <a:t>ETHICAL CONSIDERATIONS</a:t>
            </a:r>
          </a:p>
        </p:txBody>
      </p:sp>
      <p:grpSp>
        <p:nvGrpSpPr>
          <p:cNvPr id="6" name="Group 6"/>
          <p:cNvGrpSpPr/>
          <p:nvPr/>
        </p:nvGrpSpPr>
        <p:grpSpPr>
          <a:xfrm>
            <a:off x="3373604" y="4146774"/>
            <a:ext cx="1306762" cy="1306762"/>
            <a:chOff x="0" y="0"/>
            <a:chExt cx="812800" cy="812800"/>
          </a:xfrm>
        </p:grpSpPr>
        <p:sp>
          <p:nvSpPr>
            <p:cNvPr id="7" name="Freeform 7"/>
            <p:cNvSpPr/>
            <p:nvPr/>
          </p:nvSpPr>
          <p:spPr>
            <a:xfrm>
              <a:off x="0" y="0"/>
              <a:ext cx="812800" cy="812800"/>
            </a:xfrm>
            <a:custGeom>
              <a:avLst/>
              <a:gdLst/>
              <a:ahLst/>
              <a:cxnLst/>
              <a:rect l="l" t="t" r="r" b="b"/>
              <a:pathLst>
                <a:path w="812800" h="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txBody>
            <a:bodyPr/>
            <a:lstStyle/>
            <a:p>
              <a:endParaRPr lang="ja-JP" altLang="en-US"/>
            </a:p>
          </p:txBody>
        </p:sp>
        <p:sp>
          <p:nvSpPr>
            <p:cNvPr id="8" name="TextBox 8"/>
            <p:cNvSpPr txBox="1"/>
            <p:nvPr/>
          </p:nvSpPr>
          <p:spPr>
            <a:xfrm>
              <a:off x="0" y="-28575"/>
              <a:ext cx="812800" cy="841375"/>
            </a:xfrm>
            <a:prstGeom prst="rect">
              <a:avLst/>
            </a:prstGeom>
          </p:spPr>
          <p:txBody>
            <a:bodyPr lIns="50800" tIns="50800" rIns="50800" bIns="50800" rtlCol="0" anchor="ctr"/>
            <a:lstStyle/>
            <a:p>
              <a:pPr algn="ctr">
                <a:lnSpc>
                  <a:spcPts val="5150"/>
                </a:lnSpc>
              </a:pPr>
              <a:r>
                <a:rPr lang="en-US" sz="5000" spc="355">
                  <a:solidFill>
                    <a:srgbClr val="FDF8F8"/>
                  </a:solidFill>
                  <a:latin typeface="Cheddar"/>
                </a:rPr>
                <a:t>01</a:t>
              </a:r>
            </a:p>
          </p:txBody>
        </p:sp>
      </p:grpSp>
      <p:grpSp>
        <p:nvGrpSpPr>
          <p:cNvPr id="9" name="Group 9"/>
          <p:cNvGrpSpPr/>
          <p:nvPr/>
        </p:nvGrpSpPr>
        <p:grpSpPr>
          <a:xfrm>
            <a:off x="8554444" y="4146774"/>
            <a:ext cx="1306762" cy="1306762"/>
            <a:chOff x="0" y="0"/>
            <a:chExt cx="812800" cy="812800"/>
          </a:xfrm>
        </p:grpSpPr>
        <p:sp>
          <p:nvSpPr>
            <p:cNvPr id="10" name="Freeform 10"/>
            <p:cNvSpPr/>
            <p:nvPr/>
          </p:nvSpPr>
          <p:spPr>
            <a:xfrm>
              <a:off x="0" y="0"/>
              <a:ext cx="812800" cy="812800"/>
            </a:xfrm>
            <a:custGeom>
              <a:avLst/>
              <a:gdLst/>
              <a:ahLst/>
              <a:cxnLst/>
              <a:rect l="l" t="t" r="r" b="b"/>
              <a:pathLst>
                <a:path w="812800" h="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txBody>
            <a:bodyPr/>
            <a:lstStyle/>
            <a:p>
              <a:endParaRPr lang="ja-JP" altLang="en-US"/>
            </a:p>
          </p:txBody>
        </p:sp>
        <p:sp>
          <p:nvSpPr>
            <p:cNvPr id="11" name="TextBox 11"/>
            <p:cNvSpPr txBox="1"/>
            <p:nvPr/>
          </p:nvSpPr>
          <p:spPr>
            <a:xfrm>
              <a:off x="0" y="-28575"/>
              <a:ext cx="812800" cy="841375"/>
            </a:xfrm>
            <a:prstGeom prst="rect">
              <a:avLst/>
            </a:prstGeom>
          </p:spPr>
          <p:txBody>
            <a:bodyPr lIns="50800" tIns="50800" rIns="50800" bIns="50800" rtlCol="0" anchor="ctr"/>
            <a:lstStyle/>
            <a:p>
              <a:pPr algn="ctr">
                <a:lnSpc>
                  <a:spcPts val="5150"/>
                </a:lnSpc>
              </a:pPr>
              <a:r>
                <a:rPr lang="en-US" sz="5000" spc="355">
                  <a:solidFill>
                    <a:srgbClr val="FDF8F8"/>
                  </a:solidFill>
                  <a:latin typeface="Cheddar Bold"/>
                </a:rPr>
                <a:t>02</a:t>
              </a:r>
            </a:p>
          </p:txBody>
        </p:sp>
      </p:grpSp>
      <p:grpSp>
        <p:nvGrpSpPr>
          <p:cNvPr id="12" name="Group 12"/>
          <p:cNvGrpSpPr/>
          <p:nvPr/>
        </p:nvGrpSpPr>
        <p:grpSpPr>
          <a:xfrm>
            <a:off x="13734957" y="4146774"/>
            <a:ext cx="1306762" cy="1306762"/>
            <a:chOff x="0" y="0"/>
            <a:chExt cx="812800" cy="812800"/>
          </a:xfrm>
        </p:grpSpPr>
        <p:sp>
          <p:nvSpPr>
            <p:cNvPr id="13" name="Freeform 13"/>
            <p:cNvSpPr/>
            <p:nvPr/>
          </p:nvSpPr>
          <p:spPr>
            <a:xfrm>
              <a:off x="0" y="0"/>
              <a:ext cx="812800" cy="812800"/>
            </a:xfrm>
            <a:custGeom>
              <a:avLst/>
              <a:gdLst/>
              <a:ahLst/>
              <a:cxnLst/>
              <a:rect l="l" t="t" r="r" b="b"/>
              <a:pathLst>
                <a:path w="812800" h="812800">
                  <a:moveTo>
                    <a:pt x="112566" y="0"/>
                  </a:moveTo>
                  <a:lnTo>
                    <a:pt x="700234" y="0"/>
                  </a:lnTo>
                  <a:cubicBezTo>
                    <a:pt x="762403" y="0"/>
                    <a:pt x="812800" y="50397"/>
                    <a:pt x="812800" y="112566"/>
                  </a:cubicBezTo>
                  <a:lnTo>
                    <a:pt x="812800" y="700234"/>
                  </a:lnTo>
                  <a:cubicBezTo>
                    <a:pt x="812800" y="762403"/>
                    <a:pt x="762403" y="812800"/>
                    <a:pt x="700234" y="812800"/>
                  </a:cubicBezTo>
                  <a:lnTo>
                    <a:pt x="112566" y="812800"/>
                  </a:lnTo>
                  <a:cubicBezTo>
                    <a:pt x="50397" y="812800"/>
                    <a:pt x="0" y="762403"/>
                    <a:pt x="0" y="700234"/>
                  </a:cubicBezTo>
                  <a:lnTo>
                    <a:pt x="0" y="112566"/>
                  </a:lnTo>
                  <a:cubicBezTo>
                    <a:pt x="0" y="50397"/>
                    <a:pt x="50397" y="0"/>
                    <a:pt x="112566" y="0"/>
                  </a:cubicBezTo>
                  <a:close/>
                </a:path>
              </a:pathLst>
            </a:custGeom>
            <a:solidFill>
              <a:srgbClr val="02B676"/>
            </a:solidFill>
          </p:spPr>
          <p:txBody>
            <a:bodyPr/>
            <a:lstStyle/>
            <a:p>
              <a:endParaRPr lang="ja-JP" altLang="en-US"/>
            </a:p>
          </p:txBody>
        </p:sp>
        <p:sp>
          <p:nvSpPr>
            <p:cNvPr id="14" name="TextBox 14"/>
            <p:cNvSpPr txBox="1"/>
            <p:nvPr/>
          </p:nvSpPr>
          <p:spPr>
            <a:xfrm>
              <a:off x="0" y="-28575"/>
              <a:ext cx="812800" cy="841375"/>
            </a:xfrm>
            <a:prstGeom prst="rect">
              <a:avLst/>
            </a:prstGeom>
          </p:spPr>
          <p:txBody>
            <a:bodyPr lIns="50800" tIns="50800" rIns="50800" bIns="50800" rtlCol="0" anchor="ctr"/>
            <a:lstStyle/>
            <a:p>
              <a:pPr algn="ctr">
                <a:lnSpc>
                  <a:spcPts val="5150"/>
                </a:lnSpc>
              </a:pPr>
              <a:r>
                <a:rPr lang="en-US" sz="5000" spc="355">
                  <a:solidFill>
                    <a:srgbClr val="FDF8F8"/>
                  </a:solidFill>
                  <a:latin typeface="Cheddar Bold"/>
                </a:rPr>
                <a:t>03</a:t>
              </a:r>
            </a:p>
          </p:txBody>
        </p:sp>
      </p:grpSp>
      <p:sp>
        <p:nvSpPr>
          <p:cNvPr id="15" name="TextBox 15"/>
          <p:cNvSpPr txBox="1"/>
          <p:nvPr/>
        </p:nvSpPr>
        <p:spPr>
          <a:xfrm>
            <a:off x="1903766" y="6050755"/>
            <a:ext cx="4458749" cy="2742565"/>
          </a:xfrm>
          <a:prstGeom prst="rect">
            <a:avLst/>
          </a:prstGeom>
        </p:spPr>
        <p:txBody>
          <a:bodyPr lIns="0" tIns="0" rIns="0" bIns="0" rtlCol="0" anchor="t">
            <a:spAutoFit/>
          </a:bodyPr>
          <a:lstStyle/>
          <a:p>
            <a:pPr>
              <a:lnSpc>
                <a:spcPts val="3080"/>
              </a:lnSpc>
            </a:pPr>
            <a:r>
              <a:rPr lang="en-US" sz="2000">
                <a:solidFill>
                  <a:srgbClr val="290606"/>
                </a:solidFill>
                <a:latin typeface="Telegraf"/>
              </a:rPr>
              <a:t>AI systems can inherit biases from their training data, which may result in unfair or discriminatory outcomes. Ethical AI requires addressing and mitigating bias to ensure that AI systems are fair and equitable for all individuals and groups.</a:t>
            </a:r>
          </a:p>
        </p:txBody>
      </p:sp>
      <p:sp>
        <p:nvSpPr>
          <p:cNvPr id="16" name="TextBox 16"/>
          <p:cNvSpPr txBox="1"/>
          <p:nvPr/>
        </p:nvSpPr>
        <p:spPr>
          <a:xfrm>
            <a:off x="12158963" y="6059672"/>
            <a:ext cx="4458749" cy="2352040"/>
          </a:xfrm>
          <a:prstGeom prst="rect">
            <a:avLst/>
          </a:prstGeom>
        </p:spPr>
        <p:txBody>
          <a:bodyPr lIns="0" tIns="0" rIns="0" bIns="0" rtlCol="0" anchor="t">
            <a:spAutoFit/>
          </a:bodyPr>
          <a:lstStyle/>
          <a:p>
            <a:pPr>
              <a:lnSpc>
                <a:spcPts val="3080"/>
              </a:lnSpc>
            </a:pPr>
            <a:r>
              <a:rPr lang="en-US" sz="2000">
                <a:solidFill>
                  <a:srgbClr val="290606"/>
                </a:solidFill>
                <a:latin typeface="Telegraf"/>
              </a:rPr>
              <a:t>Ethical AI considers the degree of autonomy given to AI systems and the control mechanisms in place. Maintaining human oversight and control is important in critical decision-making processes.</a:t>
            </a:r>
          </a:p>
        </p:txBody>
      </p:sp>
      <p:sp>
        <p:nvSpPr>
          <p:cNvPr id="17" name="TextBox 17"/>
          <p:cNvSpPr txBox="1"/>
          <p:nvPr/>
        </p:nvSpPr>
        <p:spPr>
          <a:xfrm>
            <a:off x="7031365" y="6059672"/>
            <a:ext cx="4458749" cy="2352040"/>
          </a:xfrm>
          <a:prstGeom prst="rect">
            <a:avLst/>
          </a:prstGeom>
        </p:spPr>
        <p:txBody>
          <a:bodyPr lIns="0" tIns="0" rIns="0" bIns="0" rtlCol="0" anchor="t">
            <a:spAutoFit/>
          </a:bodyPr>
          <a:lstStyle/>
          <a:p>
            <a:pPr>
              <a:lnSpc>
                <a:spcPts val="3080"/>
              </a:lnSpc>
            </a:pPr>
            <a:r>
              <a:rPr lang="en-US" sz="2000">
                <a:solidFill>
                  <a:srgbClr val="290606"/>
                </a:solidFill>
                <a:latin typeface="Telegraf"/>
              </a:rPr>
              <a:t>AI often relies on large datasets, raising concerns about data privacy. Ethical AI practices involve protecting individuals' data and ensuring transparency about how data is collected, used, and stored.</a:t>
            </a:r>
          </a:p>
        </p:txBody>
      </p:sp>
      <p:sp>
        <p:nvSpPr>
          <p:cNvPr id="18" name="TextBox 18"/>
          <p:cNvSpPr txBox="1"/>
          <p:nvPr/>
        </p:nvSpPr>
        <p:spPr>
          <a:xfrm>
            <a:off x="2393463" y="5396386"/>
            <a:ext cx="3267045" cy="5905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Cheddar"/>
              </a:rPr>
              <a:t>BIAS AND FAIRNESS</a:t>
            </a:r>
          </a:p>
        </p:txBody>
      </p:sp>
      <p:sp>
        <p:nvSpPr>
          <p:cNvPr id="19" name="TextBox 19"/>
          <p:cNvSpPr txBox="1"/>
          <p:nvPr/>
        </p:nvSpPr>
        <p:spPr>
          <a:xfrm>
            <a:off x="7510478" y="5396386"/>
            <a:ext cx="3267045" cy="5905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Cheddar"/>
              </a:rPr>
              <a:t>DATA PROTECTION</a:t>
            </a:r>
          </a:p>
        </p:txBody>
      </p:sp>
      <p:sp>
        <p:nvSpPr>
          <p:cNvPr id="20" name="TextBox 20"/>
          <p:cNvSpPr txBox="1"/>
          <p:nvPr/>
        </p:nvSpPr>
        <p:spPr>
          <a:xfrm>
            <a:off x="12841779" y="5396386"/>
            <a:ext cx="3712372" cy="5905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Cheddar"/>
              </a:rPr>
              <a:t>AUTONOMY AND CONTROL</a:t>
            </a:r>
          </a:p>
        </p:txBody>
      </p:sp>
      <p:pic>
        <p:nvPicPr>
          <p:cNvPr id="22" name="図 21">
            <a:extLst>
              <a:ext uri="{FF2B5EF4-FFF2-40B4-BE49-F238E27FC236}">
                <a16:creationId xmlns:a16="http://schemas.microsoft.com/office/drawing/2014/main" id="{443BC6F8-B2BA-E128-C0DD-5E22C4D6AA54}"/>
              </a:ext>
            </a:extLst>
          </p:cNvPr>
          <p:cNvPicPr>
            <a:picLocks noChangeAspect="1"/>
          </p:cNvPicPr>
          <p:nvPr/>
        </p:nvPicPr>
        <p:blipFill>
          <a:blip r:embed="rId2"/>
          <a:stretch>
            <a:fillRect/>
          </a:stretch>
        </p:blipFill>
        <p:spPr>
          <a:xfrm>
            <a:off x="8574964" y="-1173220"/>
            <a:ext cx="3458058" cy="4239217"/>
          </a:xfrm>
          <a:prstGeom prst="rect">
            <a:avLst/>
          </a:prstGeom>
        </p:spPr>
      </p:pic>
      <p:pic>
        <p:nvPicPr>
          <p:cNvPr id="24" name="図 23">
            <a:extLst>
              <a:ext uri="{FF2B5EF4-FFF2-40B4-BE49-F238E27FC236}">
                <a16:creationId xmlns:a16="http://schemas.microsoft.com/office/drawing/2014/main" id="{7738CE86-2B68-B3E6-DF57-5DE6278BC860}"/>
              </a:ext>
            </a:extLst>
          </p:cNvPr>
          <p:cNvPicPr>
            <a:picLocks noChangeAspect="1"/>
          </p:cNvPicPr>
          <p:nvPr/>
        </p:nvPicPr>
        <p:blipFill>
          <a:blip r:embed="rId3"/>
          <a:stretch>
            <a:fillRect/>
          </a:stretch>
        </p:blipFill>
        <p:spPr>
          <a:xfrm>
            <a:off x="13642366" y="101136"/>
            <a:ext cx="3712372" cy="34438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8115300" cy="1958975"/>
          </a:xfrm>
          <a:prstGeom prst="rect">
            <a:avLst/>
          </a:prstGeom>
        </p:spPr>
        <p:txBody>
          <a:bodyPr lIns="0" tIns="0" rIns="0" bIns="0" rtlCol="0" anchor="t">
            <a:spAutoFit/>
          </a:bodyPr>
          <a:lstStyle/>
          <a:p>
            <a:pPr>
              <a:lnSpc>
                <a:spcPts val="6999"/>
              </a:lnSpc>
            </a:pPr>
            <a:r>
              <a:rPr lang="en-US" sz="6999" spc="342">
                <a:solidFill>
                  <a:srgbClr val="290606"/>
                </a:solidFill>
                <a:latin typeface="Cheddar"/>
              </a:rPr>
              <a:t>DEPLOYMENT AND INTEGRATION</a:t>
            </a:r>
          </a:p>
        </p:txBody>
      </p:sp>
      <p:grpSp>
        <p:nvGrpSpPr>
          <p:cNvPr id="3" name="Group 3"/>
          <p:cNvGrpSpPr/>
          <p:nvPr/>
        </p:nvGrpSpPr>
        <p:grpSpPr>
          <a:xfrm>
            <a:off x="1820991" y="3597243"/>
            <a:ext cx="4561929" cy="5298426"/>
            <a:chOff x="0" y="0"/>
            <a:chExt cx="1235036" cy="1434426"/>
          </a:xfrm>
        </p:grpSpPr>
        <p:sp>
          <p:nvSpPr>
            <p:cNvPr id="4" name="Freeform 4"/>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02B676"/>
            </a:solidFill>
          </p:spPr>
          <p:txBody>
            <a:bodyPr/>
            <a:lstStyle/>
            <a:p>
              <a:endParaRPr lang="ja-JP" altLang="en-US"/>
            </a:p>
          </p:txBody>
        </p:sp>
        <p:sp>
          <p:nvSpPr>
            <p:cNvPr id="5" name="TextBox 5"/>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grpSp>
        <p:nvGrpSpPr>
          <p:cNvPr id="6" name="Group 6"/>
          <p:cNvGrpSpPr/>
          <p:nvPr/>
        </p:nvGrpSpPr>
        <p:grpSpPr>
          <a:xfrm>
            <a:off x="6806017" y="3597243"/>
            <a:ext cx="4561929" cy="5298426"/>
            <a:chOff x="0" y="0"/>
            <a:chExt cx="1235036" cy="1434426"/>
          </a:xfrm>
        </p:grpSpPr>
        <p:sp>
          <p:nvSpPr>
            <p:cNvPr id="7" name="Freeform 7"/>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7562B"/>
            </a:solidFill>
          </p:spPr>
          <p:txBody>
            <a:bodyPr/>
            <a:lstStyle/>
            <a:p>
              <a:endParaRPr lang="ja-JP" altLang="en-US"/>
            </a:p>
          </p:txBody>
        </p:sp>
        <p:sp>
          <p:nvSpPr>
            <p:cNvPr id="8" name="TextBox 8"/>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grpSp>
        <p:nvGrpSpPr>
          <p:cNvPr id="9" name="Group 9"/>
          <p:cNvGrpSpPr/>
          <p:nvPr/>
        </p:nvGrpSpPr>
        <p:grpSpPr>
          <a:xfrm>
            <a:off x="11794040" y="3597243"/>
            <a:ext cx="4561929" cy="5298426"/>
            <a:chOff x="0" y="0"/>
            <a:chExt cx="1235036" cy="1434426"/>
          </a:xfrm>
        </p:grpSpPr>
        <p:sp>
          <p:nvSpPr>
            <p:cNvPr id="10" name="Freeform 10"/>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EC801"/>
            </a:solidFill>
          </p:spPr>
          <p:txBody>
            <a:bodyPr/>
            <a:lstStyle/>
            <a:p>
              <a:endParaRPr lang="ja-JP" altLang="en-US"/>
            </a:p>
          </p:txBody>
        </p:sp>
        <p:sp>
          <p:nvSpPr>
            <p:cNvPr id="11" name="TextBox 11"/>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grpSp>
        <p:nvGrpSpPr>
          <p:cNvPr id="12" name="Group 12"/>
          <p:cNvGrpSpPr/>
          <p:nvPr/>
        </p:nvGrpSpPr>
        <p:grpSpPr>
          <a:xfrm>
            <a:off x="1932030" y="3701989"/>
            <a:ext cx="4561929" cy="5298426"/>
            <a:chOff x="0" y="0"/>
            <a:chExt cx="1235036" cy="1434426"/>
          </a:xfrm>
        </p:grpSpPr>
        <p:sp>
          <p:nvSpPr>
            <p:cNvPr id="13" name="Freeform 13"/>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txBody>
            <a:bodyPr/>
            <a:lstStyle/>
            <a:p>
              <a:endParaRPr lang="ja-JP" altLang="en-US"/>
            </a:p>
          </p:txBody>
        </p:sp>
        <p:sp>
          <p:nvSpPr>
            <p:cNvPr id="14" name="TextBox 14"/>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sp>
        <p:nvSpPr>
          <p:cNvPr id="15" name="TextBox 15"/>
          <p:cNvSpPr txBox="1"/>
          <p:nvPr/>
        </p:nvSpPr>
        <p:spPr>
          <a:xfrm>
            <a:off x="2111974" y="4056515"/>
            <a:ext cx="4160643" cy="615949"/>
          </a:xfrm>
          <a:prstGeom prst="rect">
            <a:avLst/>
          </a:prstGeom>
        </p:spPr>
        <p:txBody>
          <a:bodyPr lIns="0" tIns="0" rIns="0" bIns="0" rtlCol="0" anchor="t">
            <a:spAutoFit/>
          </a:bodyPr>
          <a:lstStyle/>
          <a:p>
            <a:pPr algn="ctr">
              <a:lnSpc>
                <a:spcPts val="3999"/>
              </a:lnSpc>
            </a:pPr>
            <a:r>
              <a:rPr lang="en-US" sz="3999">
                <a:solidFill>
                  <a:srgbClr val="290606"/>
                </a:solidFill>
                <a:latin typeface="Cheddar"/>
              </a:rPr>
              <a:t>DATA PREPARATION</a:t>
            </a:r>
          </a:p>
        </p:txBody>
      </p:sp>
      <p:grpSp>
        <p:nvGrpSpPr>
          <p:cNvPr id="16" name="Group 16"/>
          <p:cNvGrpSpPr/>
          <p:nvPr/>
        </p:nvGrpSpPr>
        <p:grpSpPr>
          <a:xfrm>
            <a:off x="6917056" y="3701989"/>
            <a:ext cx="4561929" cy="5298426"/>
            <a:chOff x="0" y="0"/>
            <a:chExt cx="1235036" cy="1434426"/>
          </a:xfrm>
        </p:grpSpPr>
        <p:sp>
          <p:nvSpPr>
            <p:cNvPr id="17" name="Freeform 17"/>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txBody>
            <a:bodyPr/>
            <a:lstStyle/>
            <a:p>
              <a:endParaRPr lang="ja-JP" altLang="en-US"/>
            </a:p>
          </p:txBody>
        </p:sp>
        <p:sp>
          <p:nvSpPr>
            <p:cNvPr id="18" name="TextBox 18"/>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sp>
        <p:nvSpPr>
          <p:cNvPr id="19" name="TextBox 19"/>
          <p:cNvSpPr txBox="1"/>
          <p:nvPr/>
        </p:nvSpPr>
        <p:spPr>
          <a:xfrm>
            <a:off x="7117699" y="4056515"/>
            <a:ext cx="4160643" cy="615949"/>
          </a:xfrm>
          <a:prstGeom prst="rect">
            <a:avLst/>
          </a:prstGeom>
        </p:spPr>
        <p:txBody>
          <a:bodyPr lIns="0" tIns="0" rIns="0" bIns="0" rtlCol="0" anchor="t">
            <a:spAutoFit/>
          </a:bodyPr>
          <a:lstStyle/>
          <a:p>
            <a:pPr algn="ctr">
              <a:lnSpc>
                <a:spcPts val="3999"/>
              </a:lnSpc>
            </a:pPr>
            <a:r>
              <a:rPr lang="en-US" sz="3999">
                <a:solidFill>
                  <a:srgbClr val="290606"/>
                </a:solidFill>
                <a:latin typeface="Cheddar"/>
              </a:rPr>
              <a:t>MODEL DEVELOPMENT</a:t>
            </a:r>
          </a:p>
        </p:txBody>
      </p:sp>
      <p:grpSp>
        <p:nvGrpSpPr>
          <p:cNvPr id="20" name="Group 20"/>
          <p:cNvGrpSpPr/>
          <p:nvPr/>
        </p:nvGrpSpPr>
        <p:grpSpPr>
          <a:xfrm>
            <a:off x="11905080" y="3701989"/>
            <a:ext cx="4561929" cy="5298426"/>
            <a:chOff x="0" y="0"/>
            <a:chExt cx="1235036" cy="1434426"/>
          </a:xfrm>
        </p:grpSpPr>
        <p:sp>
          <p:nvSpPr>
            <p:cNvPr id="21" name="Freeform 21"/>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txBody>
            <a:bodyPr/>
            <a:lstStyle/>
            <a:p>
              <a:endParaRPr lang="ja-JP" altLang="en-US"/>
            </a:p>
          </p:txBody>
        </p:sp>
        <p:sp>
          <p:nvSpPr>
            <p:cNvPr id="22" name="TextBox 22"/>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sp>
        <p:nvSpPr>
          <p:cNvPr id="23" name="TextBox 23"/>
          <p:cNvSpPr txBox="1"/>
          <p:nvPr/>
        </p:nvSpPr>
        <p:spPr>
          <a:xfrm>
            <a:off x="12098110" y="4056515"/>
            <a:ext cx="4160643" cy="615949"/>
          </a:xfrm>
          <a:prstGeom prst="rect">
            <a:avLst/>
          </a:prstGeom>
        </p:spPr>
        <p:txBody>
          <a:bodyPr lIns="0" tIns="0" rIns="0" bIns="0" rtlCol="0" anchor="t">
            <a:spAutoFit/>
          </a:bodyPr>
          <a:lstStyle/>
          <a:p>
            <a:pPr algn="ctr">
              <a:lnSpc>
                <a:spcPts val="3999"/>
              </a:lnSpc>
            </a:pPr>
            <a:r>
              <a:rPr lang="en-US" sz="3999">
                <a:solidFill>
                  <a:srgbClr val="290606"/>
                </a:solidFill>
                <a:latin typeface="Cheddar"/>
              </a:rPr>
              <a:t>MODEL EVALUATION</a:t>
            </a:r>
          </a:p>
        </p:txBody>
      </p:sp>
      <p:sp>
        <p:nvSpPr>
          <p:cNvPr id="24" name="TextBox 24"/>
          <p:cNvSpPr txBox="1"/>
          <p:nvPr/>
        </p:nvSpPr>
        <p:spPr>
          <a:xfrm>
            <a:off x="2207224" y="4841224"/>
            <a:ext cx="3884418" cy="3220084"/>
          </a:xfrm>
          <a:prstGeom prst="rect">
            <a:avLst/>
          </a:prstGeom>
        </p:spPr>
        <p:txBody>
          <a:bodyPr lIns="0" tIns="0" rIns="0" bIns="0" rtlCol="0" anchor="t">
            <a:spAutoFit/>
          </a:bodyPr>
          <a:lstStyle/>
          <a:p>
            <a:pPr marL="561345" lvl="1" indent="-280673">
              <a:lnSpc>
                <a:spcPts val="3640"/>
              </a:lnSpc>
              <a:buFont typeface="Arial"/>
              <a:buChar char="•"/>
            </a:pPr>
            <a:r>
              <a:rPr lang="en-US" sz="2600">
                <a:solidFill>
                  <a:srgbClr val="290606"/>
                </a:solidFill>
                <a:latin typeface="Telegraf"/>
              </a:rPr>
              <a:t>Data collection, cleaning, and preprocessing</a:t>
            </a:r>
          </a:p>
          <a:p>
            <a:pPr marL="561345" lvl="1" indent="-280673">
              <a:lnSpc>
                <a:spcPts val="3640"/>
              </a:lnSpc>
              <a:buFont typeface="Arial"/>
              <a:buChar char="•"/>
            </a:pPr>
            <a:r>
              <a:rPr lang="en-US" sz="2600">
                <a:solidFill>
                  <a:srgbClr val="290606"/>
                </a:solidFill>
                <a:latin typeface="Telegraf"/>
              </a:rPr>
              <a:t>Ensuring data quality and reliability</a:t>
            </a:r>
          </a:p>
          <a:p>
            <a:pPr marL="561345" lvl="1" indent="-280673">
              <a:lnSpc>
                <a:spcPts val="3640"/>
              </a:lnSpc>
              <a:buFont typeface="Arial"/>
              <a:buChar char="•"/>
            </a:pPr>
            <a:r>
              <a:rPr lang="en-US" sz="2600">
                <a:solidFill>
                  <a:srgbClr val="290606"/>
                </a:solidFill>
                <a:latin typeface="Telegraf"/>
              </a:rPr>
              <a:t>Data labeling and annotation</a:t>
            </a:r>
          </a:p>
        </p:txBody>
      </p:sp>
      <p:sp>
        <p:nvSpPr>
          <p:cNvPr id="25" name="TextBox 25"/>
          <p:cNvSpPr txBox="1"/>
          <p:nvPr/>
        </p:nvSpPr>
        <p:spPr>
          <a:xfrm>
            <a:off x="7117699" y="4841224"/>
            <a:ext cx="4160643" cy="3220085"/>
          </a:xfrm>
          <a:prstGeom prst="rect">
            <a:avLst/>
          </a:prstGeom>
        </p:spPr>
        <p:txBody>
          <a:bodyPr lIns="0" tIns="0" rIns="0" bIns="0" rtlCol="0" anchor="t">
            <a:spAutoFit/>
          </a:bodyPr>
          <a:lstStyle/>
          <a:p>
            <a:pPr marL="561341" lvl="1" indent="-280670">
              <a:lnSpc>
                <a:spcPts val="3640"/>
              </a:lnSpc>
              <a:buFont typeface="Arial"/>
              <a:buChar char="•"/>
            </a:pPr>
            <a:r>
              <a:rPr lang="en-US" sz="2600">
                <a:solidFill>
                  <a:srgbClr val="290606"/>
                </a:solidFill>
                <a:latin typeface="Telegraf"/>
              </a:rPr>
              <a:t>Selection of appropriate machine learning algorithms</a:t>
            </a:r>
          </a:p>
          <a:p>
            <a:pPr marL="561341" lvl="1" indent="-280670">
              <a:lnSpc>
                <a:spcPts val="3640"/>
              </a:lnSpc>
              <a:buFont typeface="Arial"/>
              <a:buChar char="•"/>
            </a:pPr>
            <a:r>
              <a:rPr lang="en-US" sz="2600">
                <a:solidFill>
                  <a:srgbClr val="290606"/>
                </a:solidFill>
                <a:latin typeface="Telegraf"/>
              </a:rPr>
              <a:t>Model architecture and hyperparameter tuning</a:t>
            </a:r>
          </a:p>
          <a:p>
            <a:pPr marL="561341" lvl="1" indent="-280670">
              <a:lnSpc>
                <a:spcPts val="3640"/>
              </a:lnSpc>
              <a:buFont typeface="Arial"/>
              <a:buChar char="•"/>
            </a:pPr>
            <a:r>
              <a:rPr lang="en-US" sz="2600">
                <a:solidFill>
                  <a:srgbClr val="290606"/>
                </a:solidFill>
                <a:latin typeface="Telegraf"/>
              </a:rPr>
              <a:t>Training process and validation</a:t>
            </a:r>
          </a:p>
        </p:txBody>
      </p:sp>
      <p:sp>
        <p:nvSpPr>
          <p:cNvPr id="26" name="TextBox 26"/>
          <p:cNvSpPr txBox="1"/>
          <p:nvPr/>
        </p:nvSpPr>
        <p:spPr>
          <a:xfrm>
            <a:off x="12012385" y="4841224"/>
            <a:ext cx="4246368" cy="3220084"/>
          </a:xfrm>
          <a:prstGeom prst="rect">
            <a:avLst/>
          </a:prstGeom>
        </p:spPr>
        <p:txBody>
          <a:bodyPr lIns="0" tIns="0" rIns="0" bIns="0" rtlCol="0" anchor="t">
            <a:spAutoFit/>
          </a:bodyPr>
          <a:lstStyle/>
          <a:p>
            <a:pPr marL="561345" lvl="1" indent="-280673">
              <a:lnSpc>
                <a:spcPts val="3640"/>
              </a:lnSpc>
              <a:buFont typeface="Arial"/>
              <a:buChar char="•"/>
            </a:pPr>
            <a:r>
              <a:rPr lang="en-US" sz="2600">
                <a:solidFill>
                  <a:srgbClr val="290606"/>
                </a:solidFill>
                <a:latin typeface="Telegraf"/>
              </a:rPr>
              <a:t>Cross-validation and testing on validation datasets</a:t>
            </a:r>
          </a:p>
          <a:p>
            <a:pPr marL="561345" lvl="1" indent="-280673">
              <a:lnSpc>
                <a:spcPts val="3640"/>
              </a:lnSpc>
              <a:buFont typeface="Arial"/>
              <a:buChar char="•"/>
            </a:pPr>
            <a:r>
              <a:rPr lang="en-US" sz="2600">
                <a:solidFill>
                  <a:srgbClr val="290606"/>
                </a:solidFill>
                <a:latin typeface="Telegraf"/>
              </a:rPr>
              <a:t>Assessing model performance, including accuracy, precision and recall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8115300" cy="1958975"/>
          </a:xfrm>
          <a:prstGeom prst="rect">
            <a:avLst/>
          </a:prstGeom>
        </p:spPr>
        <p:txBody>
          <a:bodyPr lIns="0" tIns="0" rIns="0" bIns="0" rtlCol="0" anchor="t">
            <a:spAutoFit/>
          </a:bodyPr>
          <a:lstStyle/>
          <a:p>
            <a:pPr>
              <a:lnSpc>
                <a:spcPts val="6999"/>
              </a:lnSpc>
            </a:pPr>
            <a:r>
              <a:rPr lang="en-US" sz="6999" spc="342">
                <a:solidFill>
                  <a:srgbClr val="290606"/>
                </a:solidFill>
                <a:latin typeface="Cheddar"/>
              </a:rPr>
              <a:t>PREPARING FOR THE FUTURE</a:t>
            </a:r>
          </a:p>
        </p:txBody>
      </p:sp>
      <p:sp>
        <p:nvSpPr>
          <p:cNvPr id="3" name="TextBox 3"/>
          <p:cNvSpPr txBox="1"/>
          <p:nvPr/>
        </p:nvSpPr>
        <p:spPr>
          <a:xfrm>
            <a:off x="7781084" y="2634961"/>
            <a:ext cx="8897921" cy="3705225"/>
          </a:xfrm>
          <a:prstGeom prst="rect">
            <a:avLst/>
          </a:prstGeom>
        </p:spPr>
        <p:txBody>
          <a:bodyPr lIns="0" tIns="0" rIns="0" bIns="0" rtlCol="0" anchor="t">
            <a:spAutoFit/>
          </a:bodyPr>
          <a:lstStyle/>
          <a:p>
            <a:pPr>
              <a:lnSpc>
                <a:spcPts val="3600"/>
              </a:lnSpc>
            </a:pPr>
            <a:r>
              <a:rPr lang="en-US" sz="3000" spc="147">
                <a:solidFill>
                  <a:srgbClr val="290606"/>
                </a:solidFill>
                <a:latin typeface="Telegraf"/>
              </a:rPr>
              <a:t>Preparing for the future with artificial intelligence (AI) involves strategic thinking, adaptability, and a focus on harnessing the potential of AI to drive innovation and address societal challenges.</a:t>
            </a:r>
          </a:p>
          <a:p>
            <a:pPr>
              <a:lnSpc>
                <a:spcPts val="3600"/>
              </a:lnSpc>
            </a:pPr>
            <a:endParaRPr lang="en-US" sz="3000" spc="147">
              <a:solidFill>
                <a:srgbClr val="290606"/>
              </a:solidFill>
              <a:latin typeface="Telegraf"/>
            </a:endParaRPr>
          </a:p>
          <a:p>
            <a:pPr>
              <a:lnSpc>
                <a:spcPts val="3600"/>
              </a:lnSpc>
            </a:pPr>
            <a:r>
              <a:rPr lang="en-US" sz="3000" spc="147">
                <a:solidFill>
                  <a:srgbClr val="290606"/>
                </a:solidFill>
                <a:latin typeface="Telegraf"/>
              </a:rPr>
              <a:t>Here are some key steps and considerations for preparing for the future with AI:</a:t>
            </a:r>
          </a:p>
        </p:txBody>
      </p:sp>
      <p:sp>
        <p:nvSpPr>
          <p:cNvPr id="4" name="TextBox 4"/>
          <p:cNvSpPr txBox="1"/>
          <p:nvPr/>
        </p:nvSpPr>
        <p:spPr>
          <a:xfrm>
            <a:off x="7409695" y="6726973"/>
            <a:ext cx="9269310" cy="2133600"/>
          </a:xfrm>
          <a:prstGeom prst="rect">
            <a:avLst/>
          </a:prstGeom>
        </p:spPr>
        <p:txBody>
          <a:bodyPr lIns="0" tIns="0" rIns="0" bIns="0" rtlCol="0" anchor="t">
            <a:spAutoFit/>
          </a:bodyPr>
          <a:lstStyle/>
          <a:p>
            <a:pPr marL="604523" lvl="1" indent="-302261">
              <a:lnSpc>
                <a:spcPts val="3360"/>
              </a:lnSpc>
              <a:buFont typeface="Arial"/>
              <a:buChar char="•"/>
            </a:pPr>
            <a:r>
              <a:rPr lang="en-US" sz="2800" spc="137">
                <a:solidFill>
                  <a:srgbClr val="290606"/>
                </a:solidFill>
                <a:latin typeface="Telegraf"/>
              </a:rPr>
              <a:t>Education and Skills Development</a:t>
            </a:r>
          </a:p>
          <a:p>
            <a:pPr marL="604523" lvl="1" indent="-302261">
              <a:lnSpc>
                <a:spcPts val="3360"/>
              </a:lnSpc>
              <a:buFont typeface="Arial"/>
              <a:buChar char="•"/>
            </a:pPr>
            <a:r>
              <a:rPr lang="en-US" sz="2800" spc="137">
                <a:solidFill>
                  <a:srgbClr val="290606"/>
                </a:solidFill>
                <a:latin typeface="Telegraf"/>
              </a:rPr>
              <a:t>Data Management and Security</a:t>
            </a:r>
          </a:p>
          <a:p>
            <a:pPr marL="604523" lvl="1" indent="-302261">
              <a:lnSpc>
                <a:spcPts val="3360"/>
              </a:lnSpc>
              <a:buFont typeface="Arial"/>
              <a:buChar char="•"/>
            </a:pPr>
            <a:r>
              <a:rPr lang="en-US" sz="2800" spc="137">
                <a:solidFill>
                  <a:srgbClr val="290606"/>
                </a:solidFill>
                <a:latin typeface="Telegraf"/>
              </a:rPr>
              <a:t>Ethical and Responsible AI</a:t>
            </a:r>
          </a:p>
          <a:p>
            <a:pPr marL="604523" lvl="1" indent="-302261">
              <a:lnSpc>
                <a:spcPts val="3360"/>
              </a:lnSpc>
              <a:buFont typeface="Arial"/>
              <a:buChar char="•"/>
            </a:pPr>
            <a:r>
              <a:rPr lang="en-US" sz="2800" spc="137">
                <a:solidFill>
                  <a:srgbClr val="290606"/>
                </a:solidFill>
                <a:latin typeface="Telegraf"/>
              </a:rPr>
              <a:t>AI Integration and Talent</a:t>
            </a:r>
          </a:p>
          <a:p>
            <a:pPr marL="604523" lvl="1" indent="-302261">
              <a:lnSpc>
                <a:spcPts val="3360"/>
              </a:lnSpc>
              <a:buFont typeface="Arial"/>
              <a:buChar char="•"/>
            </a:pPr>
            <a:r>
              <a:rPr lang="en-US" sz="2800" spc="137">
                <a:solidFill>
                  <a:srgbClr val="290606"/>
                </a:solidFill>
                <a:latin typeface="Telegraf"/>
              </a:rPr>
              <a:t>Innovation and Culture</a:t>
            </a:r>
          </a:p>
        </p:txBody>
      </p:sp>
      <p:pic>
        <p:nvPicPr>
          <p:cNvPr id="6" name="図 5">
            <a:extLst>
              <a:ext uri="{FF2B5EF4-FFF2-40B4-BE49-F238E27FC236}">
                <a16:creationId xmlns:a16="http://schemas.microsoft.com/office/drawing/2014/main" id="{2500C672-01E3-D682-0338-A6EF04822A67}"/>
              </a:ext>
            </a:extLst>
          </p:cNvPr>
          <p:cNvPicPr>
            <a:picLocks noChangeAspect="1"/>
          </p:cNvPicPr>
          <p:nvPr/>
        </p:nvPicPr>
        <p:blipFill>
          <a:blip r:embed="rId2"/>
          <a:stretch>
            <a:fillRect/>
          </a:stretch>
        </p:blipFill>
        <p:spPr>
          <a:xfrm>
            <a:off x="1017814" y="2873086"/>
            <a:ext cx="5943600" cy="69341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8115300" cy="1958975"/>
          </a:xfrm>
          <a:prstGeom prst="rect">
            <a:avLst/>
          </a:prstGeom>
        </p:spPr>
        <p:txBody>
          <a:bodyPr lIns="0" tIns="0" rIns="0" bIns="0" rtlCol="0" anchor="t">
            <a:spAutoFit/>
          </a:bodyPr>
          <a:lstStyle/>
          <a:p>
            <a:pPr>
              <a:lnSpc>
                <a:spcPts val="6999"/>
              </a:lnSpc>
            </a:pPr>
            <a:r>
              <a:rPr lang="en-US" sz="6999" spc="342">
                <a:solidFill>
                  <a:srgbClr val="290606"/>
                </a:solidFill>
                <a:latin typeface="Cheddar"/>
              </a:rPr>
              <a:t>QUESTIONS AND ANSWERS</a:t>
            </a:r>
          </a:p>
        </p:txBody>
      </p:sp>
      <p:sp>
        <p:nvSpPr>
          <p:cNvPr id="3" name="TextBox 3"/>
          <p:cNvSpPr txBox="1"/>
          <p:nvPr/>
        </p:nvSpPr>
        <p:spPr>
          <a:xfrm>
            <a:off x="1041408" y="3859725"/>
            <a:ext cx="7557678" cy="2305685"/>
          </a:xfrm>
          <a:prstGeom prst="rect">
            <a:avLst/>
          </a:prstGeom>
        </p:spPr>
        <p:txBody>
          <a:bodyPr lIns="0" tIns="0" rIns="0" bIns="0" rtlCol="0" anchor="t">
            <a:spAutoFit/>
          </a:bodyPr>
          <a:lstStyle/>
          <a:p>
            <a:pPr>
              <a:lnSpc>
                <a:spcPts val="3639"/>
              </a:lnSpc>
            </a:pPr>
            <a:r>
              <a:rPr lang="en-US" sz="2599" spc="116">
                <a:solidFill>
                  <a:srgbClr val="290606"/>
                </a:solidFill>
                <a:latin typeface="Telegraf"/>
              </a:rPr>
              <a:t>Your insights and questions are highly valuable to us, and we want to create an engaging and interactive session. Please feel free to send us your questions and concerns for clarifications.</a:t>
            </a:r>
          </a:p>
        </p:txBody>
      </p:sp>
      <p:sp>
        <p:nvSpPr>
          <p:cNvPr id="4" name="TextBox 4"/>
          <p:cNvSpPr txBox="1"/>
          <p:nvPr/>
        </p:nvSpPr>
        <p:spPr>
          <a:xfrm>
            <a:off x="1052929" y="6555936"/>
            <a:ext cx="7546157" cy="381000"/>
          </a:xfrm>
          <a:prstGeom prst="rect">
            <a:avLst/>
          </a:prstGeom>
        </p:spPr>
        <p:txBody>
          <a:bodyPr lIns="0" tIns="0" rIns="0" bIns="0" rtlCol="0" anchor="t">
            <a:spAutoFit/>
          </a:bodyPr>
          <a:lstStyle/>
          <a:p>
            <a:pPr>
              <a:lnSpc>
                <a:spcPts val="2624"/>
              </a:lnSpc>
            </a:pPr>
            <a:r>
              <a:rPr lang="en-US" sz="2499">
                <a:solidFill>
                  <a:srgbClr val="290606"/>
                </a:solidFill>
                <a:latin typeface="Telegraf Bold"/>
              </a:rPr>
              <a:t>www.reallygreatsite.com</a:t>
            </a:r>
          </a:p>
        </p:txBody>
      </p:sp>
      <p:sp>
        <p:nvSpPr>
          <p:cNvPr id="5" name="TextBox 5"/>
          <p:cNvSpPr txBox="1"/>
          <p:nvPr/>
        </p:nvSpPr>
        <p:spPr>
          <a:xfrm>
            <a:off x="1052929" y="7253477"/>
            <a:ext cx="7546157" cy="463550"/>
          </a:xfrm>
          <a:prstGeom prst="rect">
            <a:avLst/>
          </a:prstGeom>
        </p:spPr>
        <p:txBody>
          <a:bodyPr lIns="0" tIns="0" rIns="0" bIns="0" rtlCol="0" anchor="t">
            <a:spAutoFit/>
          </a:bodyPr>
          <a:lstStyle/>
          <a:p>
            <a:pPr>
              <a:lnSpc>
                <a:spcPts val="3474"/>
              </a:lnSpc>
              <a:spcBef>
                <a:spcPct val="0"/>
              </a:spcBef>
            </a:pPr>
            <a:r>
              <a:rPr lang="en-US" sz="2499">
                <a:solidFill>
                  <a:srgbClr val="290606"/>
                </a:solidFill>
                <a:latin typeface="Telegraf Bold"/>
              </a:rPr>
              <a:t>123-456-7890</a:t>
            </a:r>
          </a:p>
        </p:txBody>
      </p:sp>
      <p:sp>
        <p:nvSpPr>
          <p:cNvPr id="6" name="TextBox 6"/>
          <p:cNvSpPr txBox="1"/>
          <p:nvPr/>
        </p:nvSpPr>
        <p:spPr>
          <a:xfrm>
            <a:off x="1052929" y="8024114"/>
            <a:ext cx="7546157" cy="463550"/>
          </a:xfrm>
          <a:prstGeom prst="rect">
            <a:avLst/>
          </a:prstGeom>
        </p:spPr>
        <p:txBody>
          <a:bodyPr lIns="0" tIns="0" rIns="0" bIns="0" rtlCol="0" anchor="t">
            <a:spAutoFit/>
          </a:bodyPr>
          <a:lstStyle/>
          <a:p>
            <a:pPr>
              <a:lnSpc>
                <a:spcPts val="3474"/>
              </a:lnSpc>
              <a:spcBef>
                <a:spcPct val="0"/>
              </a:spcBef>
            </a:pPr>
            <a:r>
              <a:rPr lang="en-US" sz="2499">
                <a:solidFill>
                  <a:srgbClr val="290606"/>
                </a:solidFill>
                <a:latin typeface="Telegraf Bold"/>
              </a:rPr>
              <a:t>hello@reallygreatsite.com</a:t>
            </a:r>
          </a:p>
        </p:txBody>
      </p:sp>
      <p:sp>
        <p:nvSpPr>
          <p:cNvPr id="7" name="TextBox 7"/>
          <p:cNvSpPr txBox="1"/>
          <p:nvPr/>
        </p:nvSpPr>
        <p:spPr>
          <a:xfrm>
            <a:off x="1028700" y="8794750"/>
            <a:ext cx="7570386" cy="463550"/>
          </a:xfrm>
          <a:prstGeom prst="rect">
            <a:avLst/>
          </a:prstGeom>
        </p:spPr>
        <p:txBody>
          <a:bodyPr lIns="0" tIns="0" rIns="0" bIns="0" rtlCol="0" anchor="t">
            <a:spAutoFit/>
          </a:bodyPr>
          <a:lstStyle/>
          <a:p>
            <a:pPr>
              <a:lnSpc>
                <a:spcPts val="3474"/>
              </a:lnSpc>
              <a:spcBef>
                <a:spcPct val="0"/>
              </a:spcBef>
            </a:pPr>
            <a:r>
              <a:rPr lang="en-US" sz="2499">
                <a:solidFill>
                  <a:srgbClr val="290606"/>
                </a:solidFill>
                <a:latin typeface="Telegraf Bold"/>
              </a:rPr>
              <a:t>123 Anywhere St., Any City, ST 12345</a:t>
            </a:r>
          </a:p>
        </p:txBody>
      </p:sp>
      <p:pic>
        <p:nvPicPr>
          <p:cNvPr id="9" name="図 8">
            <a:extLst>
              <a:ext uri="{FF2B5EF4-FFF2-40B4-BE49-F238E27FC236}">
                <a16:creationId xmlns:a16="http://schemas.microsoft.com/office/drawing/2014/main" id="{F24DB367-145F-E926-8B35-ECC0FF1CB695}"/>
              </a:ext>
            </a:extLst>
          </p:cNvPr>
          <p:cNvPicPr>
            <a:picLocks noChangeAspect="1"/>
          </p:cNvPicPr>
          <p:nvPr/>
        </p:nvPicPr>
        <p:blipFill>
          <a:blip r:embed="rId2"/>
          <a:stretch>
            <a:fillRect/>
          </a:stretch>
        </p:blipFill>
        <p:spPr>
          <a:xfrm>
            <a:off x="10363200" y="517767"/>
            <a:ext cx="6105771" cy="97692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846857" y="2478269"/>
          <a:ext cx="7567298" cy="6157025"/>
        </p:xfrm>
        <a:graphic>
          <a:graphicData uri="http://schemas.openxmlformats.org/drawingml/2006/table">
            <a:tbl>
              <a:tblPr/>
              <a:tblGrid>
                <a:gridCol w="3783649">
                  <a:extLst>
                    <a:ext uri="{9D8B030D-6E8A-4147-A177-3AD203B41FA5}">
                      <a16:colId xmlns:a16="http://schemas.microsoft.com/office/drawing/2014/main" val="20000"/>
                    </a:ext>
                  </a:extLst>
                </a:gridCol>
                <a:gridCol w="3783649">
                  <a:extLst>
                    <a:ext uri="{9D8B030D-6E8A-4147-A177-3AD203B41FA5}">
                      <a16:colId xmlns:a16="http://schemas.microsoft.com/office/drawing/2014/main" val="20001"/>
                    </a:ext>
                  </a:extLst>
                </a:gridCol>
              </a:tblGrid>
              <a:tr h="1509481">
                <a:tc>
                  <a:txBody>
                    <a:bodyPr/>
                    <a:lstStyle/>
                    <a:p>
                      <a:pPr algn="ctr">
                        <a:lnSpc>
                          <a:spcPts val="3080"/>
                        </a:lnSpc>
                        <a:defRPr/>
                      </a:pPr>
                      <a:r>
                        <a:rPr lang="en-US" sz="2200">
                          <a:solidFill>
                            <a:srgbClr val="290606"/>
                          </a:solidFill>
                          <a:latin typeface="Telegraf"/>
                        </a:rPr>
                        <a:t>B for blur</a:t>
                      </a:r>
                      <a:endParaRPr lang="en-US" sz="1100"/>
                    </a:p>
                  </a:txBody>
                  <a:tcPr marL="190500" marR="190500" marT="190500" marB="190500" anchor="ctr">
                    <a:lnL w="9525" cap="flat" cmpd="sng" algn="ctr">
                      <a:solidFill>
                        <a:srgbClr val="292828"/>
                      </a:solidFill>
                      <a:prstDash val="solid"/>
                      <a:round/>
                      <a:headEnd type="none" w="med" len="med"/>
                      <a:tailEnd type="none" w="med" len="med"/>
                    </a:lnL>
                    <a:lnR w="9525" cap="flat" cmpd="sng" algn="ctr">
                      <a:solidFill>
                        <a:srgbClr val="292828"/>
                      </a:solidFill>
                      <a:prstDash val="solid"/>
                      <a:round/>
                      <a:headEnd type="none" w="med" len="med"/>
                      <a:tailEnd type="none" w="med" len="med"/>
                    </a:lnR>
                    <a:lnT w="9525" cap="flat" cmpd="sng" algn="ctr">
                      <a:solidFill>
                        <a:srgbClr val="292828"/>
                      </a:solidFill>
                      <a:prstDash val="solid"/>
                      <a:round/>
                      <a:headEnd type="none" w="med" len="med"/>
                      <a:tailEnd type="none" w="med" len="med"/>
                    </a:lnT>
                    <a:lnB w="9525" cap="flat" cmpd="sng" algn="ctr">
                      <a:solidFill>
                        <a:srgbClr val="292828"/>
                      </a:solidFill>
                      <a:prstDash val="solid"/>
                      <a:round/>
                      <a:headEnd type="none" w="med" len="med"/>
                      <a:tailEnd type="none" w="med" len="med"/>
                    </a:lnB>
                  </a:tcPr>
                </a:tc>
                <a:tc>
                  <a:txBody>
                    <a:bodyPr/>
                    <a:lstStyle/>
                    <a:p>
                      <a:pPr algn="ctr">
                        <a:lnSpc>
                          <a:spcPts val="3080"/>
                        </a:lnSpc>
                        <a:defRPr/>
                      </a:pPr>
                      <a:r>
                        <a:rPr lang="en-US" sz="2200">
                          <a:solidFill>
                            <a:srgbClr val="290606"/>
                          </a:solidFill>
                          <a:latin typeface="Telegraf"/>
                        </a:rPr>
                        <a:t>C for confetti</a:t>
                      </a:r>
                      <a:endParaRPr lang="en-US" sz="1100"/>
                    </a:p>
                  </a:txBody>
                  <a:tcPr marL="190500" marR="190500" marT="190500" marB="190500" anchor="ctr">
                    <a:lnL w="9525" cap="flat" cmpd="sng" algn="ctr">
                      <a:solidFill>
                        <a:srgbClr val="292828"/>
                      </a:solidFill>
                      <a:prstDash val="solid"/>
                      <a:round/>
                      <a:headEnd type="none" w="med" len="med"/>
                      <a:tailEnd type="none" w="med" len="med"/>
                    </a:lnL>
                    <a:lnR w="9525" cap="flat" cmpd="sng" algn="ctr">
                      <a:solidFill>
                        <a:srgbClr val="292828"/>
                      </a:solidFill>
                      <a:prstDash val="solid"/>
                      <a:round/>
                      <a:headEnd type="none" w="med" len="med"/>
                      <a:tailEnd type="none" w="med" len="med"/>
                    </a:lnR>
                    <a:lnT w="9525" cap="flat" cmpd="sng" algn="ctr">
                      <a:solidFill>
                        <a:srgbClr val="292828"/>
                      </a:solidFill>
                      <a:prstDash val="solid"/>
                      <a:round/>
                      <a:headEnd type="none" w="med" len="med"/>
                      <a:tailEnd type="none" w="med" len="med"/>
                    </a:lnT>
                    <a:lnB w="9525"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0"/>
                  </a:ext>
                </a:extLst>
              </a:tr>
              <a:tr h="1509481">
                <a:tc>
                  <a:txBody>
                    <a:bodyPr/>
                    <a:lstStyle/>
                    <a:p>
                      <a:pPr algn="ctr">
                        <a:lnSpc>
                          <a:spcPts val="3080"/>
                        </a:lnSpc>
                        <a:defRPr/>
                      </a:pPr>
                      <a:r>
                        <a:rPr lang="en-US" sz="2200">
                          <a:solidFill>
                            <a:srgbClr val="290606"/>
                          </a:solidFill>
                          <a:latin typeface="Telegraf"/>
                        </a:rPr>
                        <a:t>D for a drumroll</a:t>
                      </a:r>
                      <a:endParaRPr lang="en-US" sz="1100"/>
                    </a:p>
                  </a:txBody>
                  <a:tcPr marL="190500" marR="190500" marT="190500" marB="190500" anchor="ctr">
                    <a:lnL w="9525" cap="flat" cmpd="sng" algn="ctr">
                      <a:solidFill>
                        <a:srgbClr val="292828"/>
                      </a:solidFill>
                      <a:prstDash val="solid"/>
                      <a:round/>
                      <a:headEnd type="none" w="med" len="med"/>
                      <a:tailEnd type="none" w="med" len="med"/>
                    </a:lnL>
                    <a:lnR w="9525" cap="flat" cmpd="sng" algn="ctr">
                      <a:solidFill>
                        <a:srgbClr val="292828"/>
                      </a:solidFill>
                      <a:prstDash val="solid"/>
                      <a:round/>
                      <a:headEnd type="none" w="med" len="med"/>
                      <a:tailEnd type="none" w="med" len="med"/>
                    </a:lnR>
                    <a:lnT w="9525" cap="flat" cmpd="sng" algn="ctr">
                      <a:solidFill>
                        <a:srgbClr val="292828"/>
                      </a:solidFill>
                      <a:prstDash val="solid"/>
                      <a:round/>
                      <a:headEnd type="none" w="med" len="med"/>
                      <a:tailEnd type="none" w="med" len="med"/>
                    </a:lnT>
                    <a:lnB w="9525" cap="flat" cmpd="sng" algn="ctr">
                      <a:solidFill>
                        <a:srgbClr val="292828"/>
                      </a:solidFill>
                      <a:prstDash val="solid"/>
                      <a:round/>
                      <a:headEnd type="none" w="med" len="med"/>
                      <a:tailEnd type="none" w="med" len="med"/>
                    </a:lnB>
                  </a:tcPr>
                </a:tc>
                <a:tc>
                  <a:txBody>
                    <a:bodyPr/>
                    <a:lstStyle/>
                    <a:p>
                      <a:pPr algn="ctr">
                        <a:lnSpc>
                          <a:spcPts val="3080"/>
                        </a:lnSpc>
                        <a:defRPr/>
                      </a:pPr>
                      <a:r>
                        <a:rPr lang="en-US" sz="2200">
                          <a:solidFill>
                            <a:srgbClr val="290606"/>
                          </a:solidFill>
                          <a:latin typeface="Telegraf"/>
                        </a:rPr>
                        <a:t>M for mic drop</a:t>
                      </a:r>
                      <a:endParaRPr lang="en-US" sz="1100"/>
                    </a:p>
                  </a:txBody>
                  <a:tcPr marL="190500" marR="190500" marT="190500" marB="190500" anchor="ctr">
                    <a:lnL w="9525" cap="flat" cmpd="sng" algn="ctr">
                      <a:solidFill>
                        <a:srgbClr val="292828"/>
                      </a:solidFill>
                      <a:prstDash val="solid"/>
                      <a:round/>
                      <a:headEnd type="none" w="med" len="med"/>
                      <a:tailEnd type="none" w="med" len="med"/>
                    </a:lnL>
                    <a:lnR w="9525" cap="flat" cmpd="sng" algn="ctr">
                      <a:solidFill>
                        <a:srgbClr val="292828"/>
                      </a:solidFill>
                      <a:prstDash val="solid"/>
                      <a:round/>
                      <a:headEnd type="none" w="med" len="med"/>
                      <a:tailEnd type="none" w="med" len="med"/>
                    </a:lnR>
                    <a:lnT w="9525" cap="flat" cmpd="sng" algn="ctr">
                      <a:solidFill>
                        <a:srgbClr val="292828"/>
                      </a:solidFill>
                      <a:prstDash val="solid"/>
                      <a:round/>
                      <a:headEnd type="none" w="med" len="med"/>
                      <a:tailEnd type="none" w="med" len="med"/>
                    </a:lnT>
                    <a:lnB w="9525"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1"/>
                  </a:ext>
                </a:extLst>
              </a:tr>
              <a:tr h="1509481">
                <a:tc>
                  <a:txBody>
                    <a:bodyPr/>
                    <a:lstStyle/>
                    <a:p>
                      <a:pPr algn="ctr">
                        <a:lnSpc>
                          <a:spcPts val="3080"/>
                        </a:lnSpc>
                        <a:defRPr/>
                      </a:pPr>
                      <a:r>
                        <a:rPr lang="en-US" sz="2200">
                          <a:solidFill>
                            <a:srgbClr val="290606"/>
                          </a:solidFill>
                          <a:latin typeface="Telegraf"/>
                        </a:rPr>
                        <a:t>O for bubbles</a:t>
                      </a:r>
                      <a:endParaRPr lang="en-US" sz="1100"/>
                    </a:p>
                  </a:txBody>
                  <a:tcPr marL="190500" marR="190500" marT="190500" marB="190500" anchor="ctr">
                    <a:lnL w="9525" cap="flat" cmpd="sng" algn="ctr">
                      <a:solidFill>
                        <a:srgbClr val="292828"/>
                      </a:solidFill>
                      <a:prstDash val="solid"/>
                      <a:round/>
                      <a:headEnd type="none" w="med" len="med"/>
                      <a:tailEnd type="none" w="med" len="med"/>
                    </a:lnL>
                    <a:lnR w="9525" cap="flat" cmpd="sng" algn="ctr">
                      <a:solidFill>
                        <a:srgbClr val="292828"/>
                      </a:solidFill>
                      <a:prstDash val="solid"/>
                      <a:round/>
                      <a:headEnd type="none" w="med" len="med"/>
                      <a:tailEnd type="none" w="med" len="med"/>
                    </a:lnR>
                    <a:lnT w="9525" cap="flat" cmpd="sng" algn="ctr">
                      <a:solidFill>
                        <a:srgbClr val="292828"/>
                      </a:solidFill>
                      <a:prstDash val="solid"/>
                      <a:round/>
                      <a:headEnd type="none" w="med" len="med"/>
                      <a:tailEnd type="none" w="med" len="med"/>
                    </a:lnT>
                    <a:lnB w="9525" cap="flat" cmpd="sng" algn="ctr">
                      <a:solidFill>
                        <a:srgbClr val="292828"/>
                      </a:solidFill>
                      <a:prstDash val="solid"/>
                      <a:round/>
                      <a:headEnd type="none" w="med" len="med"/>
                      <a:tailEnd type="none" w="med" len="med"/>
                    </a:lnB>
                  </a:tcPr>
                </a:tc>
                <a:tc>
                  <a:txBody>
                    <a:bodyPr/>
                    <a:lstStyle/>
                    <a:p>
                      <a:pPr algn="ctr">
                        <a:lnSpc>
                          <a:spcPts val="3080"/>
                        </a:lnSpc>
                        <a:defRPr/>
                      </a:pPr>
                      <a:r>
                        <a:rPr lang="en-US" sz="2200">
                          <a:solidFill>
                            <a:srgbClr val="290606"/>
                          </a:solidFill>
                          <a:latin typeface="Telegraf"/>
                        </a:rPr>
                        <a:t>Q for quiet</a:t>
                      </a:r>
                      <a:endParaRPr lang="en-US" sz="1100"/>
                    </a:p>
                  </a:txBody>
                  <a:tcPr marL="190500" marR="190500" marT="190500" marB="190500" anchor="ctr">
                    <a:lnL w="9525" cap="flat" cmpd="sng" algn="ctr">
                      <a:solidFill>
                        <a:srgbClr val="292828"/>
                      </a:solidFill>
                      <a:prstDash val="solid"/>
                      <a:round/>
                      <a:headEnd type="none" w="med" len="med"/>
                      <a:tailEnd type="none" w="med" len="med"/>
                    </a:lnL>
                    <a:lnR w="9525" cap="flat" cmpd="sng" algn="ctr">
                      <a:solidFill>
                        <a:srgbClr val="292828"/>
                      </a:solidFill>
                      <a:prstDash val="solid"/>
                      <a:round/>
                      <a:headEnd type="none" w="med" len="med"/>
                      <a:tailEnd type="none" w="med" len="med"/>
                    </a:lnR>
                    <a:lnT w="9525" cap="flat" cmpd="sng" algn="ctr">
                      <a:solidFill>
                        <a:srgbClr val="292828"/>
                      </a:solidFill>
                      <a:prstDash val="solid"/>
                      <a:round/>
                      <a:headEnd type="none" w="med" len="med"/>
                      <a:tailEnd type="none" w="med" len="med"/>
                    </a:lnT>
                    <a:lnB w="9525"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2"/>
                  </a:ext>
                </a:extLst>
              </a:tr>
              <a:tr h="1628582">
                <a:tc>
                  <a:txBody>
                    <a:bodyPr/>
                    <a:lstStyle/>
                    <a:p>
                      <a:pPr algn="ctr">
                        <a:lnSpc>
                          <a:spcPts val="3080"/>
                        </a:lnSpc>
                        <a:defRPr/>
                      </a:pPr>
                      <a:r>
                        <a:rPr lang="en-US" sz="2200">
                          <a:solidFill>
                            <a:srgbClr val="290606"/>
                          </a:solidFill>
                          <a:latin typeface="Telegraf"/>
                        </a:rPr>
                        <a:t>U for unveil</a:t>
                      </a:r>
                      <a:endParaRPr lang="en-US" sz="1100"/>
                    </a:p>
                  </a:txBody>
                  <a:tcPr marL="190500" marR="190500" marT="190500" marB="190500" anchor="ctr">
                    <a:lnL w="9525" cap="flat" cmpd="sng" algn="ctr">
                      <a:solidFill>
                        <a:srgbClr val="292828"/>
                      </a:solidFill>
                      <a:prstDash val="solid"/>
                      <a:round/>
                      <a:headEnd type="none" w="med" len="med"/>
                      <a:tailEnd type="none" w="med" len="med"/>
                    </a:lnL>
                    <a:lnR w="9525" cap="flat" cmpd="sng" algn="ctr">
                      <a:solidFill>
                        <a:srgbClr val="292828"/>
                      </a:solidFill>
                      <a:prstDash val="solid"/>
                      <a:round/>
                      <a:headEnd type="none" w="med" len="med"/>
                      <a:tailEnd type="none" w="med" len="med"/>
                    </a:lnR>
                    <a:lnT w="9525" cap="flat" cmpd="sng" algn="ctr">
                      <a:solidFill>
                        <a:srgbClr val="292828"/>
                      </a:solidFill>
                      <a:prstDash val="solid"/>
                      <a:round/>
                      <a:headEnd type="none" w="med" len="med"/>
                      <a:tailEnd type="none" w="med" len="med"/>
                    </a:lnT>
                    <a:lnB w="9525" cap="flat" cmpd="sng" algn="ctr">
                      <a:solidFill>
                        <a:srgbClr val="292828"/>
                      </a:solidFill>
                      <a:prstDash val="solid"/>
                      <a:round/>
                      <a:headEnd type="none" w="med" len="med"/>
                      <a:tailEnd type="none" w="med" len="med"/>
                    </a:lnB>
                  </a:tcPr>
                </a:tc>
                <a:tc>
                  <a:txBody>
                    <a:bodyPr/>
                    <a:lstStyle/>
                    <a:p>
                      <a:pPr algn="ctr">
                        <a:lnSpc>
                          <a:spcPts val="3080"/>
                        </a:lnSpc>
                        <a:defRPr/>
                      </a:pPr>
                      <a:r>
                        <a:rPr lang="en-US" sz="2200">
                          <a:solidFill>
                            <a:srgbClr val="290606"/>
                          </a:solidFill>
                          <a:latin typeface="Telegraf"/>
                        </a:rPr>
                        <a:t>Any number from 0-9</a:t>
                      </a:r>
                      <a:endParaRPr lang="en-US" sz="1100"/>
                    </a:p>
                    <a:p>
                      <a:pPr algn="ctr">
                        <a:lnSpc>
                          <a:spcPts val="3080"/>
                        </a:lnSpc>
                      </a:pPr>
                      <a:r>
                        <a:rPr lang="en-US" sz="2200">
                          <a:solidFill>
                            <a:srgbClr val="290606"/>
                          </a:solidFill>
                          <a:latin typeface="Telegraf"/>
                        </a:rPr>
                        <a:t>for a timer</a:t>
                      </a:r>
                    </a:p>
                  </a:txBody>
                  <a:tcPr marL="190500" marR="190500" marT="190500" marB="190500" anchor="ctr">
                    <a:lnL w="9525" cap="flat" cmpd="sng" algn="ctr">
                      <a:solidFill>
                        <a:srgbClr val="292828"/>
                      </a:solidFill>
                      <a:prstDash val="solid"/>
                      <a:round/>
                      <a:headEnd type="none" w="med" len="med"/>
                      <a:tailEnd type="none" w="med" len="med"/>
                    </a:lnL>
                    <a:lnR w="9525" cap="flat" cmpd="sng" algn="ctr">
                      <a:solidFill>
                        <a:srgbClr val="292828"/>
                      </a:solidFill>
                      <a:prstDash val="solid"/>
                      <a:round/>
                      <a:headEnd type="none" w="med" len="med"/>
                      <a:tailEnd type="none" w="med" len="med"/>
                    </a:lnR>
                    <a:lnT w="9525" cap="flat" cmpd="sng" algn="ctr">
                      <a:solidFill>
                        <a:srgbClr val="292828"/>
                      </a:solidFill>
                      <a:prstDash val="solid"/>
                      <a:round/>
                      <a:headEnd type="none" w="med" len="med"/>
                      <a:tailEnd type="none" w="med" len="med"/>
                    </a:lnT>
                    <a:lnB w="9525"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Freeform 3"/>
          <p:cNvSpPr/>
          <p:nvPr/>
        </p:nvSpPr>
        <p:spPr>
          <a:xfrm rot="981856">
            <a:off x="6202021" y="2947602"/>
            <a:ext cx="2266188" cy="1023653"/>
          </a:xfrm>
          <a:custGeom>
            <a:avLst/>
            <a:gdLst/>
            <a:ahLst/>
            <a:cxnLst/>
            <a:rect l="l" t="t" r="r" b="b"/>
            <a:pathLst>
              <a:path w="2266188" h="1023653">
                <a:moveTo>
                  <a:pt x="0" y="0"/>
                </a:moveTo>
                <a:lnTo>
                  <a:pt x="2266188" y="0"/>
                </a:lnTo>
                <a:lnTo>
                  <a:pt x="2266188" y="1023653"/>
                </a:lnTo>
                <a:lnTo>
                  <a:pt x="0" y="10236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4" name="TextBox 4"/>
          <p:cNvSpPr txBox="1"/>
          <p:nvPr/>
        </p:nvSpPr>
        <p:spPr>
          <a:xfrm>
            <a:off x="1028700" y="4193563"/>
            <a:ext cx="6811942" cy="3368040"/>
          </a:xfrm>
          <a:prstGeom prst="rect">
            <a:avLst/>
          </a:prstGeom>
        </p:spPr>
        <p:txBody>
          <a:bodyPr lIns="0" tIns="0" rIns="0" bIns="0" rtlCol="0" anchor="t">
            <a:spAutoFit/>
          </a:bodyPr>
          <a:lstStyle/>
          <a:p>
            <a:pPr>
              <a:lnSpc>
                <a:spcPts val="3359"/>
              </a:lnSpc>
            </a:pPr>
            <a:r>
              <a:rPr lang="en-US" sz="2400">
                <a:solidFill>
                  <a:srgbClr val="290606"/>
                </a:solidFill>
                <a:latin typeface="Telegraf"/>
              </a:rPr>
              <a:t>Find the magic and fun in presenting with Canva Presentations.</a:t>
            </a:r>
          </a:p>
          <a:p>
            <a:pPr>
              <a:lnSpc>
                <a:spcPts val="3359"/>
              </a:lnSpc>
            </a:pPr>
            <a:endParaRPr lang="en-US" sz="2400">
              <a:solidFill>
                <a:srgbClr val="290606"/>
              </a:solidFill>
              <a:latin typeface="Telegraf"/>
            </a:endParaRPr>
          </a:p>
          <a:p>
            <a:pPr>
              <a:lnSpc>
                <a:spcPts val="3359"/>
              </a:lnSpc>
            </a:pPr>
            <a:r>
              <a:rPr lang="en-US" sz="2400">
                <a:solidFill>
                  <a:srgbClr val="290606"/>
                </a:solidFill>
                <a:latin typeface="Telegraf"/>
              </a:rPr>
              <a:t>Press the keys on the table while on Present mode to experience the magic.</a:t>
            </a:r>
          </a:p>
          <a:p>
            <a:pPr>
              <a:lnSpc>
                <a:spcPts val="3359"/>
              </a:lnSpc>
            </a:pPr>
            <a:endParaRPr lang="en-US" sz="2400">
              <a:solidFill>
                <a:srgbClr val="290606"/>
              </a:solidFill>
              <a:latin typeface="Telegraf"/>
            </a:endParaRPr>
          </a:p>
          <a:p>
            <a:pPr>
              <a:lnSpc>
                <a:spcPts val="3359"/>
              </a:lnSpc>
            </a:pPr>
            <a:r>
              <a:rPr lang="en-US" sz="2400">
                <a:solidFill>
                  <a:srgbClr val="290606"/>
                </a:solidFill>
                <a:latin typeface="Telegraf"/>
              </a:rPr>
              <a:t>Be sure to delete or hide this page before presenting.</a:t>
            </a:r>
          </a:p>
        </p:txBody>
      </p:sp>
      <p:sp>
        <p:nvSpPr>
          <p:cNvPr id="5" name="TextBox 5"/>
          <p:cNvSpPr txBox="1"/>
          <p:nvPr/>
        </p:nvSpPr>
        <p:spPr>
          <a:xfrm>
            <a:off x="1028700" y="1019175"/>
            <a:ext cx="8115300" cy="1073150"/>
          </a:xfrm>
          <a:prstGeom prst="rect">
            <a:avLst/>
          </a:prstGeom>
        </p:spPr>
        <p:txBody>
          <a:bodyPr lIns="0" tIns="0" rIns="0" bIns="0" rtlCol="0" anchor="t">
            <a:spAutoFit/>
          </a:bodyPr>
          <a:lstStyle/>
          <a:p>
            <a:pPr>
              <a:lnSpc>
                <a:spcPts val="6999"/>
              </a:lnSpc>
            </a:pPr>
            <a:r>
              <a:rPr lang="en-US" sz="6999" spc="342">
                <a:solidFill>
                  <a:srgbClr val="290606"/>
                </a:solidFill>
                <a:latin typeface="Cheddar"/>
              </a:rPr>
              <a:t>RESOURCE PAGE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Freeform 2"/>
          <p:cNvSpPr/>
          <p:nvPr/>
        </p:nvSpPr>
        <p:spPr>
          <a:xfrm rot="-554935">
            <a:off x="5009740" y="2864106"/>
            <a:ext cx="2266188" cy="1023653"/>
          </a:xfrm>
          <a:custGeom>
            <a:avLst/>
            <a:gdLst/>
            <a:ahLst/>
            <a:cxnLst/>
            <a:rect l="l" t="t" r="r" b="b"/>
            <a:pathLst>
              <a:path w="2266188" h="1023653">
                <a:moveTo>
                  <a:pt x="0" y="0"/>
                </a:moveTo>
                <a:lnTo>
                  <a:pt x="2266188" y="0"/>
                </a:lnTo>
                <a:lnTo>
                  <a:pt x="2266188" y="1023652"/>
                </a:lnTo>
                <a:lnTo>
                  <a:pt x="0" y="10236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rot="428006" flipV="1">
            <a:off x="4996997" y="7681204"/>
            <a:ext cx="2266188" cy="1023653"/>
          </a:xfrm>
          <a:custGeom>
            <a:avLst/>
            <a:gdLst/>
            <a:ahLst/>
            <a:cxnLst/>
            <a:rect l="l" t="t" r="r" b="b"/>
            <a:pathLst>
              <a:path w="2266188" h="1023653">
                <a:moveTo>
                  <a:pt x="0" y="1023653"/>
                </a:moveTo>
                <a:lnTo>
                  <a:pt x="2266188" y="1023653"/>
                </a:lnTo>
                <a:lnTo>
                  <a:pt x="2266188" y="0"/>
                </a:lnTo>
                <a:lnTo>
                  <a:pt x="0" y="0"/>
                </a:lnTo>
                <a:lnTo>
                  <a:pt x="0" y="1023653"/>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4" name="TextBox 4"/>
          <p:cNvSpPr txBox="1"/>
          <p:nvPr/>
        </p:nvSpPr>
        <p:spPr>
          <a:xfrm>
            <a:off x="1068640" y="4310869"/>
            <a:ext cx="5925755" cy="2924175"/>
          </a:xfrm>
          <a:prstGeom prst="rect">
            <a:avLst/>
          </a:prstGeom>
        </p:spPr>
        <p:txBody>
          <a:bodyPr lIns="0" tIns="0" rIns="0" bIns="0" rtlCol="0" anchor="t">
            <a:spAutoFit/>
          </a:bodyPr>
          <a:lstStyle/>
          <a:p>
            <a:pPr>
              <a:lnSpc>
                <a:spcPts val="2880"/>
              </a:lnSpc>
            </a:pPr>
            <a:r>
              <a:rPr lang="en-US" sz="2400" spc="144">
                <a:solidFill>
                  <a:srgbClr val="290606"/>
                </a:solidFill>
                <a:latin typeface="Telegraf"/>
              </a:rPr>
              <a:t>You may use these extra design elements in your Canva presentation.</a:t>
            </a:r>
          </a:p>
          <a:p>
            <a:pPr>
              <a:lnSpc>
                <a:spcPts val="2880"/>
              </a:lnSpc>
            </a:pPr>
            <a:endParaRPr lang="en-US" sz="2400" spc="144">
              <a:solidFill>
                <a:srgbClr val="290606"/>
              </a:solidFill>
              <a:latin typeface="Telegraf"/>
            </a:endParaRPr>
          </a:p>
          <a:p>
            <a:pPr>
              <a:lnSpc>
                <a:spcPts val="2880"/>
              </a:lnSpc>
              <a:spcBef>
                <a:spcPct val="0"/>
              </a:spcBef>
            </a:pPr>
            <a:r>
              <a:rPr lang="en-US" sz="2400" spc="144">
                <a:solidFill>
                  <a:srgbClr val="290606"/>
                </a:solidFill>
                <a:latin typeface="Telegraf"/>
              </a:rPr>
              <a:t>Please be sure to delete or hide this page before presenting so your audience will not be able to see them.</a:t>
            </a:r>
          </a:p>
        </p:txBody>
      </p:sp>
      <p:sp>
        <p:nvSpPr>
          <p:cNvPr id="5" name="TextBox 5"/>
          <p:cNvSpPr txBox="1"/>
          <p:nvPr/>
        </p:nvSpPr>
        <p:spPr>
          <a:xfrm>
            <a:off x="1028700" y="1019175"/>
            <a:ext cx="8115300" cy="1073150"/>
          </a:xfrm>
          <a:prstGeom prst="rect">
            <a:avLst/>
          </a:prstGeom>
        </p:spPr>
        <p:txBody>
          <a:bodyPr lIns="0" tIns="0" rIns="0" bIns="0" rtlCol="0" anchor="t">
            <a:spAutoFit/>
          </a:bodyPr>
          <a:lstStyle/>
          <a:p>
            <a:pPr>
              <a:lnSpc>
                <a:spcPts val="6999"/>
              </a:lnSpc>
            </a:pPr>
            <a:r>
              <a:rPr lang="en-US" sz="6999" spc="342">
                <a:solidFill>
                  <a:srgbClr val="290606"/>
                </a:solidFill>
                <a:latin typeface="Cheddar"/>
              </a:rPr>
              <a:t>RESOURCE PAGE</a:t>
            </a:r>
          </a:p>
        </p:txBody>
      </p:sp>
      <p:pic>
        <p:nvPicPr>
          <p:cNvPr id="7" name="図 6">
            <a:extLst>
              <a:ext uri="{FF2B5EF4-FFF2-40B4-BE49-F238E27FC236}">
                <a16:creationId xmlns:a16="http://schemas.microsoft.com/office/drawing/2014/main" id="{49412519-F92E-F31B-377E-C53A7AE38142}"/>
              </a:ext>
            </a:extLst>
          </p:cNvPr>
          <p:cNvPicPr>
            <a:picLocks noChangeAspect="1"/>
          </p:cNvPicPr>
          <p:nvPr/>
        </p:nvPicPr>
        <p:blipFill>
          <a:blip r:embed="rId4"/>
          <a:stretch>
            <a:fillRect/>
          </a:stretch>
        </p:blipFill>
        <p:spPr>
          <a:xfrm>
            <a:off x="13106400" y="794215"/>
            <a:ext cx="3657600" cy="4079019"/>
          </a:xfrm>
          <a:prstGeom prst="rect">
            <a:avLst/>
          </a:prstGeom>
        </p:spPr>
      </p:pic>
      <p:pic>
        <p:nvPicPr>
          <p:cNvPr id="9" name="図 8">
            <a:extLst>
              <a:ext uri="{FF2B5EF4-FFF2-40B4-BE49-F238E27FC236}">
                <a16:creationId xmlns:a16="http://schemas.microsoft.com/office/drawing/2014/main" id="{EC240D16-0AF2-2242-FD46-BED4EE4E811A}"/>
              </a:ext>
            </a:extLst>
          </p:cNvPr>
          <p:cNvPicPr>
            <a:picLocks noChangeAspect="1"/>
          </p:cNvPicPr>
          <p:nvPr/>
        </p:nvPicPr>
        <p:blipFill>
          <a:blip r:embed="rId5"/>
          <a:stretch>
            <a:fillRect/>
          </a:stretch>
        </p:blipFill>
        <p:spPr>
          <a:xfrm>
            <a:off x="8763000" y="1087201"/>
            <a:ext cx="3783584" cy="2976020"/>
          </a:xfrm>
          <a:prstGeom prst="rect">
            <a:avLst/>
          </a:prstGeom>
        </p:spPr>
      </p:pic>
      <p:pic>
        <p:nvPicPr>
          <p:cNvPr id="11" name="図 10">
            <a:extLst>
              <a:ext uri="{FF2B5EF4-FFF2-40B4-BE49-F238E27FC236}">
                <a16:creationId xmlns:a16="http://schemas.microsoft.com/office/drawing/2014/main" id="{E497A278-E237-FB5B-8484-B8EBB0472DF3}"/>
              </a:ext>
            </a:extLst>
          </p:cNvPr>
          <p:cNvPicPr>
            <a:picLocks noChangeAspect="1"/>
          </p:cNvPicPr>
          <p:nvPr/>
        </p:nvPicPr>
        <p:blipFill>
          <a:blip r:embed="rId6"/>
          <a:stretch>
            <a:fillRect/>
          </a:stretch>
        </p:blipFill>
        <p:spPr>
          <a:xfrm>
            <a:off x="7539697" y="4297612"/>
            <a:ext cx="2972098" cy="2474537"/>
          </a:xfrm>
          <a:prstGeom prst="rect">
            <a:avLst/>
          </a:prstGeom>
        </p:spPr>
      </p:pic>
      <p:pic>
        <p:nvPicPr>
          <p:cNvPr id="13" name="図 12">
            <a:extLst>
              <a:ext uri="{FF2B5EF4-FFF2-40B4-BE49-F238E27FC236}">
                <a16:creationId xmlns:a16="http://schemas.microsoft.com/office/drawing/2014/main" id="{5C4719DD-9CCA-E173-2CDC-122679BA51B7}"/>
              </a:ext>
            </a:extLst>
          </p:cNvPr>
          <p:cNvPicPr>
            <a:picLocks noChangeAspect="1"/>
          </p:cNvPicPr>
          <p:nvPr/>
        </p:nvPicPr>
        <p:blipFill>
          <a:blip r:embed="rId7"/>
          <a:stretch>
            <a:fillRect/>
          </a:stretch>
        </p:blipFill>
        <p:spPr>
          <a:xfrm>
            <a:off x="11658600" y="4691513"/>
            <a:ext cx="2305372" cy="2543531"/>
          </a:xfrm>
          <a:prstGeom prst="rect">
            <a:avLst/>
          </a:prstGeom>
        </p:spPr>
      </p:pic>
      <p:pic>
        <p:nvPicPr>
          <p:cNvPr id="15" name="図 14">
            <a:extLst>
              <a:ext uri="{FF2B5EF4-FFF2-40B4-BE49-F238E27FC236}">
                <a16:creationId xmlns:a16="http://schemas.microsoft.com/office/drawing/2014/main" id="{FC149D52-23D7-C666-AFCB-E6E0D3A2660D}"/>
              </a:ext>
            </a:extLst>
          </p:cNvPr>
          <p:cNvPicPr>
            <a:picLocks noChangeAspect="1"/>
          </p:cNvPicPr>
          <p:nvPr/>
        </p:nvPicPr>
        <p:blipFill>
          <a:blip r:embed="rId8"/>
          <a:stretch>
            <a:fillRect/>
          </a:stretch>
        </p:blipFill>
        <p:spPr>
          <a:xfrm>
            <a:off x="15576116" y="5067300"/>
            <a:ext cx="2375767" cy="2802325"/>
          </a:xfrm>
          <a:prstGeom prst="rect">
            <a:avLst/>
          </a:prstGeom>
        </p:spPr>
      </p:pic>
      <p:pic>
        <p:nvPicPr>
          <p:cNvPr id="17" name="図 16">
            <a:extLst>
              <a:ext uri="{FF2B5EF4-FFF2-40B4-BE49-F238E27FC236}">
                <a16:creationId xmlns:a16="http://schemas.microsoft.com/office/drawing/2014/main" id="{9A1D4FFC-C894-8F2E-CA20-45135A5BCB5F}"/>
              </a:ext>
            </a:extLst>
          </p:cNvPr>
          <p:cNvPicPr>
            <a:picLocks noChangeAspect="1"/>
          </p:cNvPicPr>
          <p:nvPr/>
        </p:nvPicPr>
        <p:blipFill>
          <a:blip r:embed="rId9"/>
          <a:stretch>
            <a:fillRect/>
          </a:stretch>
        </p:blipFill>
        <p:spPr>
          <a:xfrm>
            <a:off x="7562373" y="7531133"/>
            <a:ext cx="2401253" cy="2620942"/>
          </a:xfrm>
          <a:prstGeom prst="rect">
            <a:avLst/>
          </a:prstGeom>
        </p:spPr>
      </p:pic>
      <p:pic>
        <p:nvPicPr>
          <p:cNvPr id="19" name="図 18">
            <a:extLst>
              <a:ext uri="{FF2B5EF4-FFF2-40B4-BE49-F238E27FC236}">
                <a16:creationId xmlns:a16="http://schemas.microsoft.com/office/drawing/2014/main" id="{926E2308-2B9F-CBAA-5854-0F41E5E52834}"/>
              </a:ext>
            </a:extLst>
          </p:cNvPr>
          <p:cNvPicPr>
            <a:picLocks noChangeAspect="1"/>
          </p:cNvPicPr>
          <p:nvPr/>
        </p:nvPicPr>
        <p:blipFill>
          <a:blip r:embed="rId10"/>
          <a:stretch>
            <a:fillRect/>
          </a:stretch>
        </p:blipFill>
        <p:spPr>
          <a:xfrm>
            <a:off x="10451592" y="7400441"/>
            <a:ext cx="2478872" cy="2653032"/>
          </a:xfrm>
          <a:prstGeom prst="rect">
            <a:avLst/>
          </a:prstGeom>
        </p:spPr>
      </p:pic>
      <p:pic>
        <p:nvPicPr>
          <p:cNvPr id="21" name="図 20">
            <a:extLst>
              <a:ext uri="{FF2B5EF4-FFF2-40B4-BE49-F238E27FC236}">
                <a16:creationId xmlns:a16="http://schemas.microsoft.com/office/drawing/2014/main" id="{B845BF21-5702-58D7-895E-ECABBB5E8E04}"/>
              </a:ext>
            </a:extLst>
          </p:cNvPr>
          <p:cNvPicPr>
            <a:picLocks noChangeAspect="1"/>
          </p:cNvPicPr>
          <p:nvPr/>
        </p:nvPicPr>
        <p:blipFill>
          <a:blip r:embed="rId11"/>
          <a:stretch>
            <a:fillRect/>
          </a:stretch>
        </p:blipFill>
        <p:spPr>
          <a:xfrm>
            <a:off x="12987692" y="7456187"/>
            <a:ext cx="2588424" cy="2628689"/>
          </a:xfrm>
          <a:prstGeom prst="rect">
            <a:avLst/>
          </a:prstGeom>
        </p:spPr>
      </p:pic>
      <p:pic>
        <p:nvPicPr>
          <p:cNvPr id="23" name="図 22">
            <a:extLst>
              <a:ext uri="{FF2B5EF4-FFF2-40B4-BE49-F238E27FC236}">
                <a16:creationId xmlns:a16="http://schemas.microsoft.com/office/drawing/2014/main" id="{465FAC87-ADE8-2322-8C3E-8745BB34E2BF}"/>
              </a:ext>
            </a:extLst>
          </p:cNvPr>
          <p:cNvPicPr>
            <a:picLocks noChangeAspect="1"/>
          </p:cNvPicPr>
          <p:nvPr/>
        </p:nvPicPr>
        <p:blipFill>
          <a:blip r:embed="rId12"/>
          <a:stretch>
            <a:fillRect/>
          </a:stretch>
        </p:blipFill>
        <p:spPr>
          <a:xfrm>
            <a:off x="1393180" y="7235044"/>
            <a:ext cx="2433852" cy="25435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761669" y="2327143"/>
          <a:ext cx="9484200" cy="7119023"/>
        </p:xfrm>
        <a:graphic>
          <a:graphicData uri="http://schemas.openxmlformats.org/drawingml/2006/table">
            <a:tbl>
              <a:tblPr/>
              <a:tblGrid>
                <a:gridCol w="9484200">
                  <a:extLst>
                    <a:ext uri="{9D8B030D-6E8A-4147-A177-3AD203B41FA5}">
                      <a16:colId xmlns:a16="http://schemas.microsoft.com/office/drawing/2014/main" val="20000"/>
                    </a:ext>
                  </a:extLst>
                </a:gridCol>
              </a:tblGrid>
              <a:tr h="1193308">
                <a:tc>
                  <a:txBody>
                    <a:bodyPr/>
                    <a:lstStyle/>
                    <a:p>
                      <a:pPr algn="l">
                        <a:lnSpc>
                          <a:spcPts val="3079"/>
                        </a:lnSpc>
                        <a:defRPr/>
                      </a:pPr>
                      <a:r>
                        <a:rPr lang="en-US" sz="2199">
                          <a:solidFill>
                            <a:srgbClr val="290606"/>
                          </a:solidFill>
                          <a:latin typeface="Telegraf"/>
                        </a:rPr>
                        <a:t>Click the Share button on the top right corner of your screen and select 'Present and Record.'</a:t>
                      </a:r>
                      <a:endParaRPr lang="en-US" sz="1100"/>
                    </a:p>
                  </a:txBody>
                  <a:tcPr marL="160072" marR="160072" marT="160072" marB="160072" anchor="ctr">
                    <a:lnL w="16007" cap="flat" cmpd="sng" algn="ctr">
                      <a:solidFill>
                        <a:srgbClr val="292828"/>
                      </a:solidFill>
                      <a:prstDash val="solid"/>
                      <a:round/>
                      <a:headEnd type="none" w="med" len="med"/>
                      <a:tailEnd type="none" w="med" len="med"/>
                    </a:lnL>
                    <a:lnR w="16007" cap="flat" cmpd="sng" algn="ctr">
                      <a:solidFill>
                        <a:srgbClr val="292828"/>
                      </a:solidFill>
                      <a:prstDash val="solid"/>
                      <a:round/>
                      <a:headEnd type="none" w="med" len="med"/>
                      <a:tailEnd type="none" w="med" len="med"/>
                    </a:lnR>
                    <a:lnT w="16007" cap="flat" cmpd="sng" algn="ctr">
                      <a:solidFill>
                        <a:srgbClr val="292828"/>
                      </a:solidFill>
                      <a:prstDash val="solid"/>
                      <a:round/>
                      <a:headEnd type="none" w="med" len="med"/>
                      <a:tailEnd type="none" w="med" len="med"/>
                    </a:lnT>
                    <a:lnB w="16007"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0"/>
                  </a:ext>
                </a:extLst>
              </a:tr>
              <a:tr h="1193308">
                <a:tc>
                  <a:txBody>
                    <a:bodyPr/>
                    <a:lstStyle/>
                    <a:p>
                      <a:pPr algn="l">
                        <a:lnSpc>
                          <a:spcPts val="3079"/>
                        </a:lnSpc>
                        <a:defRPr/>
                      </a:pPr>
                      <a:r>
                        <a:rPr lang="en-US" sz="2199">
                          <a:solidFill>
                            <a:srgbClr val="290606"/>
                          </a:solidFill>
                          <a:latin typeface="Telegraf"/>
                        </a:rPr>
                        <a:t>Click ‘Go to recording studio,’ where you can choose the video and audio source for your video presentation.</a:t>
                      </a:r>
                      <a:endParaRPr lang="en-US" sz="1100"/>
                    </a:p>
                  </a:txBody>
                  <a:tcPr marL="160072" marR="160072" marT="160072" marB="160072" anchor="ctr">
                    <a:lnL w="16007" cap="flat" cmpd="sng" algn="ctr">
                      <a:solidFill>
                        <a:srgbClr val="292828"/>
                      </a:solidFill>
                      <a:prstDash val="solid"/>
                      <a:round/>
                      <a:headEnd type="none" w="med" len="med"/>
                      <a:tailEnd type="none" w="med" len="med"/>
                    </a:lnL>
                    <a:lnR w="16007" cap="flat" cmpd="sng" algn="ctr">
                      <a:solidFill>
                        <a:srgbClr val="292828"/>
                      </a:solidFill>
                      <a:prstDash val="solid"/>
                      <a:round/>
                      <a:headEnd type="none" w="med" len="med"/>
                      <a:tailEnd type="none" w="med" len="med"/>
                    </a:lnR>
                    <a:lnT w="16007" cap="flat" cmpd="sng" algn="ctr">
                      <a:solidFill>
                        <a:srgbClr val="292828"/>
                      </a:solidFill>
                      <a:prstDash val="solid"/>
                      <a:round/>
                      <a:headEnd type="none" w="med" len="med"/>
                      <a:tailEnd type="none" w="med" len="med"/>
                    </a:lnT>
                    <a:lnB w="16007"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1"/>
                  </a:ext>
                </a:extLst>
              </a:tr>
              <a:tr h="1152483">
                <a:tc>
                  <a:txBody>
                    <a:bodyPr/>
                    <a:lstStyle/>
                    <a:p>
                      <a:pPr algn="l">
                        <a:lnSpc>
                          <a:spcPts val="3079"/>
                        </a:lnSpc>
                        <a:defRPr/>
                      </a:pPr>
                      <a:r>
                        <a:rPr lang="en-US" sz="2199">
                          <a:solidFill>
                            <a:srgbClr val="290606"/>
                          </a:solidFill>
                          <a:latin typeface="Telegraf"/>
                        </a:rPr>
                        <a:t>Feel free to choose the ‘No camera’ option and record your voice only. </a:t>
                      </a:r>
                      <a:endParaRPr lang="en-US" sz="1100"/>
                    </a:p>
                  </a:txBody>
                  <a:tcPr marL="160072" marR="160072" marT="160072" marB="160072" anchor="ctr">
                    <a:lnL w="16007" cap="flat" cmpd="sng" algn="ctr">
                      <a:solidFill>
                        <a:srgbClr val="292828"/>
                      </a:solidFill>
                      <a:prstDash val="solid"/>
                      <a:round/>
                      <a:headEnd type="none" w="med" len="med"/>
                      <a:tailEnd type="none" w="med" len="med"/>
                    </a:lnL>
                    <a:lnR w="16007" cap="flat" cmpd="sng" algn="ctr">
                      <a:solidFill>
                        <a:srgbClr val="292828"/>
                      </a:solidFill>
                      <a:prstDash val="solid"/>
                      <a:round/>
                      <a:headEnd type="none" w="med" len="med"/>
                      <a:tailEnd type="none" w="med" len="med"/>
                    </a:lnR>
                    <a:lnT w="16007" cap="flat" cmpd="sng" algn="ctr">
                      <a:solidFill>
                        <a:srgbClr val="292828"/>
                      </a:solidFill>
                      <a:prstDash val="solid"/>
                      <a:round/>
                      <a:headEnd type="none" w="med" len="med"/>
                      <a:tailEnd type="none" w="med" len="med"/>
                    </a:lnT>
                    <a:lnB w="16007"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2"/>
                  </a:ext>
                </a:extLst>
              </a:tr>
              <a:tr h="801903">
                <a:tc>
                  <a:txBody>
                    <a:bodyPr/>
                    <a:lstStyle/>
                    <a:p>
                      <a:pPr algn="l">
                        <a:lnSpc>
                          <a:spcPts val="3079"/>
                        </a:lnSpc>
                        <a:defRPr/>
                      </a:pPr>
                      <a:r>
                        <a:rPr lang="en-US" sz="2199">
                          <a:solidFill>
                            <a:srgbClr val="290606"/>
                          </a:solidFill>
                          <a:latin typeface="Telegraf"/>
                        </a:rPr>
                        <a:t>Start recording, and press pause in between takes if you have to.</a:t>
                      </a:r>
                      <a:endParaRPr lang="en-US" sz="1100"/>
                    </a:p>
                  </a:txBody>
                  <a:tcPr marL="160072" marR="160072" marT="160072" marB="160072" anchor="ctr">
                    <a:lnL w="16007" cap="flat" cmpd="sng" algn="ctr">
                      <a:solidFill>
                        <a:srgbClr val="292828"/>
                      </a:solidFill>
                      <a:prstDash val="solid"/>
                      <a:round/>
                      <a:headEnd type="none" w="med" len="med"/>
                      <a:tailEnd type="none" w="med" len="med"/>
                    </a:lnL>
                    <a:lnR w="16007" cap="flat" cmpd="sng" algn="ctr">
                      <a:solidFill>
                        <a:srgbClr val="292828"/>
                      </a:solidFill>
                      <a:prstDash val="solid"/>
                      <a:round/>
                      <a:headEnd type="none" w="med" len="med"/>
                      <a:tailEnd type="none" w="med" len="med"/>
                    </a:lnR>
                    <a:lnT w="16007" cap="flat" cmpd="sng" algn="ctr">
                      <a:solidFill>
                        <a:srgbClr val="292828"/>
                      </a:solidFill>
                      <a:prstDash val="solid"/>
                      <a:round/>
                      <a:headEnd type="none" w="med" len="med"/>
                      <a:tailEnd type="none" w="med" len="med"/>
                    </a:lnT>
                    <a:lnB w="16007"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3"/>
                  </a:ext>
                </a:extLst>
              </a:tr>
              <a:tr h="1584713">
                <a:tc>
                  <a:txBody>
                    <a:bodyPr/>
                    <a:lstStyle/>
                    <a:p>
                      <a:pPr algn="l">
                        <a:lnSpc>
                          <a:spcPts val="3079"/>
                        </a:lnSpc>
                        <a:defRPr/>
                      </a:pPr>
                      <a:r>
                        <a:rPr lang="en-US" sz="2199">
                          <a:solidFill>
                            <a:srgbClr val="290606"/>
                          </a:solidFill>
                          <a:latin typeface="Telegraf"/>
                        </a:rPr>
                        <a:t>Once you're done, download your Canva Presentation in MP4 file format or get a link to your Talking Presentation and share it with others. </a:t>
                      </a:r>
                      <a:endParaRPr lang="en-US" sz="1100"/>
                    </a:p>
                  </a:txBody>
                  <a:tcPr marL="160072" marR="160072" marT="160072" marB="160072" anchor="ctr">
                    <a:lnL w="16007" cap="flat" cmpd="sng" algn="ctr">
                      <a:solidFill>
                        <a:srgbClr val="292828"/>
                      </a:solidFill>
                      <a:prstDash val="solid"/>
                      <a:round/>
                      <a:headEnd type="none" w="med" len="med"/>
                      <a:tailEnd type="none" w="med" len="med"/>
                    </a:lnL>
                    <a:lnR w="16007" cap="flat" cmpd="sng" algn="ctr">
                      <a:solidFill>
                        <a:srgbClr val="292828"/>
                      </a:solidFill>
                      <a:prstDash val="solid"/>
                      <a:round/>
                      <a:headEnd type="none" w="med" len="med"/>
                      <a:tailEnd type="none" w="med" len="med"/>
                    </a:lnR>
                    <a:lnT w="16007" cap="flat" cmpd="sng" algn="ctr">
                      <a:solidFill>
                        <a:srgbClr val="292828"/>
                      </a:solidFill>
                      <a:prstDash val="solid"/>
                      <a:round/>
                      <a:headEnd type="none" w="med" len="med"/>
                      <a:tailEnd type="none" w="med" len="med"/>
                    </a:lnT>
                    <a:lnB w="16007"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4"/>
                  </a:ext>
                </a:extLst>
              </a:tr>
              <a:tr h="1193308">
                <a:tc>
                  <a:txBody>
                    <a:bodyPr/>
                    <a:lstStyle/>
                    <a:p>
                      <a:pPr algn="l">
                        <a:lnSpc>
                          <a:spcPts val="3079"/>
                        </a:lnSpc>
                        <a:defRPr/>
                      </a:pPr>
                      <a:r>
                        <a:rPr lang="en-US" sz="2199">
                          <a:solidFill>
                            <a:srgbClr val="290606"/>
                          </a:solidFill>
                          <a:latin typeface="Telegraf"/>
                        </a:rPr>
                        <a:t>You can also record a video inside the editor! Go to 'Uploads' and click on 'Record yourself'.</a:t>
                      </a:r>
                      <a:endParaRPr lang="en-US" sz="1100"/>
                    </a:p>
                  </a:txBody>
                  <a:tcPr marL="160072" marR="160072" marT="160072" marB="160072" anchor="ctr">
                    <a:lnL w="16007" cap="flat" cmpd="sng" algn="ctr">
                      <a:solidFill>
                        <a:srgbClr val="292828"/>
                      </a:solidFill>
                      <a:prstDash val="solid"/>
                      <a:round/>
                      <a:headEnd type="none" w="med" len="med"/>
                      <a:tailEnd type="none" w="med" len="med"/>
                    </a:lnL>
                    <a:lnR w="16007" cap="flat" cmpd="sng" algn="ctr">
                      <a:solidFill>
                        <a:srgbClr val="292828"/>
                      </a:solidFill>
                      <a:prstDash val="solid"/>
                      <a:round/>
                      <a:headEnd type="none" w="med" len="med"/>
                      <a:tailEnd type="none" w="med" len="med"/>
                    </a:lnR>
                    <a:lnT w="16007" cap="flat" cmpd="sng" algn="ctr">
                      <a:solidFill>
                        <a:srgbClr val="292828"/>
                      </a:solidFill>
                      <a:prstDash val="solid"/>
                      <a:round/>
                      <a:headEnd type="none" w="med" len="med"/>
                      <a:tailEnd type="none" w="med" len="med"/>
                    </a:lnT>
                    <a:lnB w="16007" cap="flat" cmpd="sng" algn="ctr">
                      <a:solidFill>
                        <a:srgbClr val="292828"/>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10246380" flipH="1">
            <a:off x="5111860" y="7896501"/>
            <a:ext cx="1811193" cy="818128"/>
          </a:xfrm>
          <a:custGeom>
            <a:avLst/>
            <a:gdLst/>
            <a:ahLst/>
            <a:cxnLst/>
            <a:rect l="l" t="t" r="r" b="b"/>
            <a:pathLst>
              <a:path w="1811193" h="818128">
                <a:moveTo>
                  <a:pt x="1811192" y="0"/>
                </a:moveTo>
                <a:lnTo>
                  <a:pt x="0" y="0"/>
                </a:lnTo>
                <a:lnTo>
                  <a:pt x="0" y="818128"/>
                </a:lnTo>
                <a:lnTo>
                  <a:pt x="1811192" y="818128"/>
                </a:lnTo>
                <a:lnTo>
                  <a:pt x="181119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4" name="TextBox 4"/>
          <p:cNvSpPr txBox="1"/>
          <p:nvPr/>
        </p:nvSpPr>
        <p:spPr>
          <a:xfrm>
            <a:off x="1028700" y="4229305"/>
            <a:ext cx="5282790" cy="3286125"/>
          </a:xfrm>
          <a:prstGeom prst="rect">
            <a:avLst/>
          </a:prstGeom>
        </p:spPr>
        <p:txBody>
          <a:bodyPr lIns="0" tIns="0" rIns="0" bIns="0" rtlCol="0" anchor="t">
            <a:spAutoFit/>
          </a:bodyPr>
          <a:lstStyle/>
          <a:p>
            <a:pPr>
              <a:lnSpc>
                <a:spcPts val="2879"/>
              </a:lnSpc>
              <a:spcBef>
                <a:spcPct val="0"/>
              </a:spcBef>
            </a:pPr>
            <a:r>
              <a:rPr lang="en-US" sz="2400">
                <a:solidFill>
                  <a:srgbClr val="290606"/>
                </a:solidFill>
                <a:latin typeface="Telegraf"/>
              </a:rPr>
              <a:t>Presenting live not your thing? No worries!</a:t>
            </a:r>
          </a:p>
          <a:p>
            <a:pPr>
              <a:lnSpc>
                <a:spcPts val="2879"/>
              </a:lnSpc>
              <a:spcBef>
                <a:spcPct val="0"/>
              </a:spcBef>
            </a:pPr>
            <a:endParaRPr lang="en-US" sz="2400">
              <a:solidFill>
                <a:srgbClr val="290606"/>
              </a:solidFill>
              <a:latin typeface="Telegraf"/>
            </a:endParaRPr>
          </a:p>
          <a:p>
            <a:pPr>
              <a:lnSpc>
                <a:spcPts val="2879"/>
              </a:lnSpc>
              <a:spcBef>
                <a:spcPct val="0"/>
              </a:spcBef>
            </a:pPr>
            <a:r>
              <a:rPr lang="en-US" sz="2400">
                <a:solidFill>
                  <a:srgbClr val="290606"/>
                </a:solidFill>
                <a:latin typeface="Telegraf"/>
              </a:rPr>
              <a:t>Record your Canva Presentation that your audience can watch at their own pace. </a:t>
            </a:r>
          </a:p>
          <a:p>
            <a:pPr>
              <a:lnSpc>
                <a:spcPts val="2879"/>
              </a:lnSpc>
              <a:spcBef>
                <a:spcPct val="0"/>
              </a:spcBef>
            </a:pPr>
            <a:endParaRPr lang="en-US" sz="2400">
              <a:solidFill>
                <a:srgbClr val="290606"/>
              </a:solidFill>
              <a:latin typeface="Telegraf"/>
            </a:endParaRPr>
          </a:p>
          <a:p>
            <a:pPr>
              <a:lnSpc>
                <a:spcPts val="2879"/>
              </a:lnSpc>
              <a:spcBef>
                <a:spcPct val="0"/>
              </a:spcBef>
            </a:pPr>
            <a:r>
              <a:rPr lang="en-US" sz="2400">
                <a:solidFill>
                  <a:srgbClr val="290606"/>
                </a:solidFill>
                <a:latin typeface="Telegraf"/>
              </a:rPr>
              <a:t>Don't forget to delete or hide this page before presenting.</a:t>
            </a:r>
          </a:p>
        </p:txBody>
      </p:sp>
      <p:sp>
        <p:nvSpPr>
          <p:cNvPr id="5" name="TextBox 5"/>
          <p:cNvSpPr txBox="1"/>
          <p:nvPr/>
        </p:nvSpPr>
        <p:spPr>
          <a:xfrm>
            <a:off x="1028700" y="1019175"/>
            <a:ext cx="8115300" cy="1073150"/>
          </a:xfrm>
          <a:prstGeom prst="rect">
            <a:avLst/>
          </a:prstGeom>
        </p:spPr>
        <p:txBody>
          <a:bodyPr lIns="0" tIns="0" rIns="0" bIns="0" rtlCol="0" anchor="t">
            <a:spAutoFit/>
          </a:bodyPr>
          <a:lstStyle/>
          <a:p>
            <a:pPr>
              <a:lnSpc>
                <a:spcPts val="6999"/>
              </a:lnSpc>
            </a:pPr>
            <a:r>
              <a:rPr lang="en-US" sz="6999" spc="342">
                <a:solidFill>
                  <a:srgbClr val="290606"/>
                </a:solidFill>
                <a:latin typeface="Cheddar"/>
              </a:rPr>
              <a:t>RESOURCE 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9311234" y="1951990"/>
            <a:ext cx="7948066" cy="7306310"/>
          </a:xfrm>
          <a:prstGeom prst="rect">
            <a:avLst/>
          </a:prstGeom>
        </p:spPr>
        <p:txBody>
          <a:bodyPr lIns="0" tIns="0" rIns="0" bIns="0" rtlCol="0" anchor="t">
            <a:spAutoFit/>
          </a:bodyPr>
          <a:lstStyle/>
          <a:p>
            <a:pPr marL="604519" lvl="1" indent="-302260">
              <a:lnSpc>
                <a:spcPts val="4479"/>
              </a:lnSpc>
              <a:buFont typeface="Arial"/>
              <a:buChar char="•"/>
            </a:pPr>
            <a:r>
              <a:rPr lang="en-US" sz="2799">
                <a:solidFill>
                  <a:srgbClr val="290606"/>
                </a:solidFill>
                <a:latin typeface="Telegraf Medium"/>
              </a:rPr>
              <a:t>Introduction</a:t>
            </a:r>
          </a:p>
          <a:p>
            <a:pPr marL="604519" lvl="1" indent="-302260">
              <a:lnSpc>
                <a:spcPts val="4479"/>
              </a:lnSpc>
              <a:buFont typeface="Arial"/>
              <a:buChar char="•"/>
            </a:pPr>
            <a:r>
              <a:rPr lang="en-US" sz="2799">
                <a:solidFill>
                  <a:srgbClr val="290606"/>
                </a:solidFill>
                <a:latin typeface="Telegraf Medium"/>
              </a:rPr>
              <a:t>What is Artifical Intelligence?</a:t>
            </a:r>
          </a:p>
          <a:p>
            <a:pPr marL="604519" lvl="1" indent="-302260">
              <a:lnSpc>
                <a:spcPts val="4479"/>
              </a:lnSpc>
              <a:buFont typeface="Arial"/>
              <a:buChar char="•"/>
            </a:pPr>
            <a:r>
              <a:rPr lang="en-US" sz="2799">
                <a:solidFill>
                  <a:srgbClr val="290606"/>
                </a:solidFill>
                <a:latin typeface="Telegraf Medium"/>
              </a:rPr>
              <a:t>Historical Context</a:t>
            </a:r>
          </a:p>
          <a:p>
            <a:pPr marL="604519" lvl="1" indent="-302260">
              <a:lnSpc>
                <a:spcPts val="4479"/>
              </a:lnSpc>
              <a:buFont typeface="Arial"/>
              <a:buChar char="•"/>
            </a:pPr>
            <a:r>
              <a:rPr lang="en-US" sz="2799">
                <a:solidFill>
                  <a:srgbClr val="290606"/>
                </a:solidFill>
                <a:latin typeface="Telegraf Medium"/>
              </a:rPr>
              <a:t>Key Concepts</a:t>
            </a:r>
          </a:p>
          <a:p>
            <a:pPr marL="604519" lvl="1" indent="-302260">
              <a:lnSpc>
                <a:spcPts val="4479"/>
              </a:lnSpc>
              <a:buFont typeface="Arial"/>
              <a:buChar char="•"/>
            </a:pPr>
            <a:r>
              <a:rPr lang="en-US" sz="2799">
                <a:solidFill>
                  <a:srgbClr val="290606"/>
                </a:solidFill>
                <a:latin typeface="Telegraf Medium"/>
              </a:rPr>
              <a:t>What is Machine Learning?</a:t>
            </a:r>
          </a:p>
          <a:p>
            <a:pPr marL="604519" lvl="1" indent="-302260">
              <a:lnSpc>
                <a:spcPts val="4479"/>
              </a:lnSpc>
              <a:buFont typeface="Arial"/>
              <a:buChar char="•"/>
            </a:pPr>
            <a:r>
              <a:rPr lang="en-US" sz="2799">
                <a:solidFill>
                  <a:srgbClr val="290606"/>
                </a:solidFill>
                <a:latin typeface="Telegraf Medium"/>
              </a:rPr>
              <a:t>Types of Machine Learning</a:t>
            </a:r>
          </a:p>
          <a:p>
            <a:pPr marL="604519" lvl="1" indent="-302260">
              <a:lnSpc>
                <a:spcPts val="4479"/>
              </a:lnSpc>
              <a:buFont typeface="Arial"/>
              <a:buChar char="•"/>
            </a:pPr>
            <a:r>
              <a:rPr lang="en-US" sz="2799">
                <a:solidFill>
                  <a:srgbClr val="290606"/>
                </a:solidFill>
                <a:latin typeface="Telegraf Medium"/>
              </a:rPr>
              <a:t>Role of Data in Machine Learning</a:t>
            </a:r>
          </a:p>
          <a:p>
            <a:pPr marL="604519" lvl="1" indent="-302260">
              <a:lnSpc>
                <a:spcPts val="4479"/>
              </a:lnSpc>
              <a:buFont typeface="Arial"/>
              <a:buChar char="•"/>
            </a:pPr>
            <a:r>
              <a:rPr lang="en-US" sz="2799">
                <a:solidFill>
                  <a:srgbClr val="290606"/>
                </a:solidFill>
                <a:latin typeface="Telegraf Medium"/>
              </a:rPr>
              <a:t>Case Studies</a:t>
            </a:r>
          </a:p>
          <a:p>
            <a:pPr marL="604519" lvl="1" indent="-302260">
              <a:lnSpc>
                <a:spcPts val="4479"/>
              </a:lnSpc>
              <a:buFont typeface="Arial"/>
              <a:buChar char="•"/>
            </a:pPr>
            <a:r>
              <a:rPr lang="en-US" sz="2799">
                <a:solidFill>
                  <a:srgbClr val="290606"/>
                </a:solidFill>
                <a:latin typeface="Telegraf Medium"/>
              </a:rPr>
              <a:t>Real World Applications</a:t>
            </a:r>
          </a:p>
          <a:p>
            <a:pPr marL="604519" lvl="1" indent="-302260">
              <a:lnSpc>
                <a:spcPts val="4479"/>
              </a:lnSpc>
              <a:buFont typeface="Arial"/>
              <a:buChar char="•"/>
            </a:pPr>
            <a:r>
              <a:rPr lang="en-US" sz="2799">
                <a:solidFill>
                  <a:srgbClr val="290606"/>
                </a:solidFill>
                <a:latin typeface="Telegraf Medium"/>
              </a:rPr>
              <a:t>Ethical Considerations</a:t>
            </a:r>
          </a:p>
          <a:p>
            <a:pPr marL="604519" lvl="1" indent="-302260">
              <a:lnSpc>
                <a:spcPts val="4479"/>
              </a:lnSpc>
              <a:buFont typeface="Arial"/>
              <a:buChar char="•"/>
            </a:pPr>
            <a:r>
              <a:rPr lang="en-US" sz="2799">
                <a:solidFill>
                  <a:srgbClr val="290606"/>
                </a:solidFill>
                <a:latin typeface="Telegraf Medium"/>
              </a:rPr>
              <a:t>Deployment and Integration</a:t>
            </a:r>
          </a:p>
          <a:p>
            <a:pPr marL="604519" lvl="1" indent="-302260">
              <a:lnSpc>
                <a:spcPts val="4479"/>
              </a:lnSpc>
              <a:buFont typeface="Arial"/>
              <a:buChar char="•"/>
            </a:pPr>
            <a:r>
              <a:rPr lang="en-US" sz="2799">
                <a:solidFill>
                  <a:srgbClr val="290606"/>
                </a:solidFill>
                <a:latin typeface="Telegraf Medium"/>
              </a:rPr>
              <a:t>Preparing for the Future</a:t>
            </a:r>
          </a:p>
          <a:p>
            <a:pPr marL="604519" lvl="1" indent="-302260">
              <a:lnSpc>
                <a:spcPts val="4479"/>
              </a:lnSpc>
              <a:buFont typeface="Arial"/>
              <a:buChar char="•"/>
            </a:pPr>
            <a:r>
              <a:rPr lang="en-US" sz="2799">
                <a:solidFill>
                  <a:srgbClr val="290606"/>
                </a:solidFill>
                <a:latin typeface="Telegraf Medium"/>
              </a:rPr>
              <a:t>Questions and Answers</a:t>
            </a:r>
          </a:p>
        </p:txBody>
      </p:sp>
      <p:sp>
        <p:nvSpPr>
          <p:cNvPr id="3" name="TextBox 3"/>
          <p:cNvSpPr txBox="1"/>
          <p:nvPr/>
        </p:nvSpPr>
        <p:spPr>
          <a:xfrm>
            <a:off x="8954972" y="1019175"/>
            <a:ext cx="8304328" cy="1073150"/>
          </a:xfrm>
          <a:prstGeom prst="rect">
            <a:avLst/>
          </a:prstGeom>
        </p:spPr>
        <p:txBody>
          <a:bodyPr lIns="0" tIns="0" rIns="0" bIns="0" rtlCol="0" anchor="t">
            <a:spAutoFit/>
          </a:bodyPr>
          <a:lstStyle/>
          <a:p>
            <a:pPr algn="r">
              <a:lnSpc>
                <a:spcPts val="6999"/>
              </a:lnSpc>
            </a:pPr>
            <a:r>
              <a:rPr lang="en-US" sz="6999" spc="342">
                <a:solidFill>
                  <a:srgbClr val="290606"/>
                </a:solidFill>
                <a:latin typeface="Cheddar"/>
              </a:rPr>
              <a:t>PRESENTATION OUTLINE</a:t>
            </a:r>
          </a:p>
        </p:txBody>
      </p:sp>
      <p:pic>
        <p:nvPicPr>
          <p:cNvPr id="5" name="図 4">
            <a:extLst>
              <a:ext uri="{FF2B5EF4-FFF2-40B4-BE49-F238E27FC236}">
                <a16:creationId xmlns:a16="http://schemas.microsoft.com/office/drawing/2014/main" id="{0FAD83EE-4A62-B4CC-FF58-08314A81ACC9}"/>
              </a:ext>
            </a:extLst>
          </p:cNvPr>
          <p:cNvPicPr>
            <a:picLocks noChangeAspect="1"/>
          </p:cNvPicPr>
          <p:nvPr/>
        </p:nvPicPr>
        <p:blipFill>
          <a:blip r:embed="rId2"/>
          <a:stretch>
            <a:fillRect/>
          </a:stretch>
        </p:blipFill>
        <p:spPr>
          <a:xfrm>
            <a:off x="1600200" y="3903412"/>
            <a:ext cx="6477000" cy="5354888"/>
          </a:xfrm>
          <a:prstGeom prst="rect">
            <a:avLst/>
          </a:prstGeom>
        </p:spPr>
      </p:pic>
      <p:pic>
        <p:nvPicPr>
          <p:cNvPr id="7" name="図 6">
            <a:extLst>
              <a:ext uri="{FF2B5EF4-FFF2-40B4-BE49-F238E27FC236}">
                <a16:creationId xmlns:a16="http://schemas.microsoft.com/office/drawing/2014/main" id="{73427FDD-9022-BB02-9AB4-C8EF27860229}"/>
              </a:ext>
            </a:extLst>
          </p:cNvPr>
          <p:cNvPicPr>
            <a:picLocks noChangeAspect="1"/>
          </p:cNvPicPr>
          <p:nvPr/>
        </p:nvPicPr>
        <p:blipFill>
          <a:blip r:embed="rId3"/>
          <a:stretch>
            <a:fillRect/>
          </a:stretch>
        </p:blipFill>
        <p:spPr>
          <a:xfrm>
            <a:off x="1028700" y="999218"/>
            <a:ext cx="4295429" cy="3004082"/>
          </a:xfrm>
          <a:prstGeom prst="rect">
            <a:avLst/>
          </a:prstGeom>
        </p:spPr>
      </p:pic>
      <p:pic>
        <p:nvPicPr>
          <p:cNvPr id="9" name="図 8">
            <a:extLst>
              <a:ext uri="{FF2B5EF4-FFF2-40B4-BE49-F238E27FC236}">
                <a16:creationId xmlns:a16="http://schemas.microsoft.com/office/drawing/2014/main" id="{AFE9AE06-93C2-F76A-3885-1D13672C6DFB}"/>
              </a:ext>
            </a:extLst>
          </p:cNvPr>
          <p:cNvPicPr>
            <a:picLocks noChangeAspect="1"/>
          </p:cNvPicPr>
          <p:nvPr/>
        </p:nvPicPr>
        <p:blipFill>
          <a:blip r:embed="rId4"/>
          <a:stretch>
            <a:fillRect/>
          </a:stretch>
        </p:blipFill>
        <p:spPr>
          <a:xfrm>
            <a:off x="6059663" y="1555750"/>
            <a:ext cx="1543265" cy="2010056"/>
          </a:xfrm>
          <a:prstGeom prst="rect">
            <a:avLst/>
          </a:prstGeom>
        </p:spPr>
      </p:pic>
      <p:pic>
        <p:nvPicPr>
          <p:cNvPr id="11" name="図 10">
            <a:extLst>
              <a:ext uri="{FF2B5EF4-FFF2-40B4-BE49-F238E27FC236}">
                <a16:creationId xmlns:a16="http://schemas.microsoft.com/office/drawing/2014/main" id="{1FBF6166-AEFA-8860-7A02-8CAF672A6B3A}"/>
              </a:ext>
            </a:extLst>
          </p:cNvPr>
          <p:cNvPicPr>
            <a:picLocks noChangeAspect="1"/>
          </p:cNvPicPr>
          <p:nvPr/>
        </p:nvPicPr>
        <p:blipFill>
          <a:blip r:embed="rId5"/>
          <a:stretch>
            <a:fillRect/>
          </a:stretch>
        </p:blipFill>
        <p:spPr>
          <a:xfrm>
            <a:off x="16121031" y="8953500"/>
            <a:ext cx="1138269" cy="992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pSp>
        <p:nvGrpSpPr>
          <p:cNvPr id="2" name="Group 2"/>
          <p:cNvGrpSpPr/>
          <p:nvPr/>
        </p:nvGrpSpPr>
        <p:grpSpPr>
          <a:xfrm>
            <a:off x="-771207" y="2591509"/>
            <a:ext cx="11057462" cy="3397829"/>
            <a:chOff x="0" y="0"/>
            <a:chExt cx="2912253" cy="894902"/>
          </a:xfrm>
        </p:grpSpPr>
        <p:sp>
          <p:nvSpPr>
            <p:cNvPr id="3" name="Freeform 3"/>
            <p:cNvSpPr/>
            <p:nvPr/>
          </p:nvSpPr>
          <p:spPr>
            <a:xfrm>
              <a:off x="0" y="0"/>
              <a:ext cx="2912253" cy="894902"/>
            </a:xfrm>
            <a:custGeom>
              <a:avLst/>
              <a:gdLst/>
              <a:ahLst/>
              <a:cxnLst/>
              <a:rect l="l" t="t" r="r" b="b"/>
              <a:pathLst>
                <a:path w="2912253" h="894902">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p:spPr>
          <p:txBody>
            <a:bodyPr/>
            <a:lstStyle/>
            <a:p>
              <a:endParaRPr lang="ja-JP" altLang="en-US"/>
            </a:p>
          </p:txBody>
        </p:sp>
        <p:sp>
          <p:nvSpPr>
            <p:cNvPr id="4" name="TextBox 4"/>
            <p:cNvSpPr txBox="1"/>
            <p:nvPr/>
          </p:nvSpPr>
          <p:spPr>
            <a:xfrm>
              <a:off x="0" y="-66675"/>
              <a:ext cx="2912253" cy="96157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019175"/>
            <a:ext cx="8927786" cy="1073150"/>
          </a:xfrm>
          <a:prstGeom prst="rect">
            <a:avLst/>
          </a:prstGeom>
        </p:spPr>
        <p:txBody>
          <a:bodyPr lIns="0" tIns="0" rIns="0" bIns="0" rtlCol="0" anchor="t">
            <a:spAutoFit/>
          </a:bodyPr>
          <a:lstStyle/>
          <a:p>
            <a:pPr>
              <a:lnSpc>
                <a:spcPts val="6999"/>
              </a:lnSpc>
            </a:pPr>
            <a:r>
              <a:rPr lang="en-US" sz="6999" spc="342">
                <a:solidFill>
                  <a:srgbClr val="290606"/>
                </a:solidFill>
                <a:latin typeface="Cheddar"/>
              </a:rPr>
              <a:t>INTRODUCTION</a:t>
            </a:r>
          </a:p>
        </p:txBody>
      </p:sp>
      <p:sp>
        <p:nvSpPr>
          <p:cNvPr id="6" name="TextBox 6"/>
          <p:cNvSpPr txBox="1"/>
          <p:nvPr/>
        </p:nvSpPr>
        <p:spPr>
          <a:xfrm>
            <a:off x="1028700" y="2919320"/>
            <a:ext cx="8771922" cy="2714625"/>
          </a:xfrm>
          <a:prstGeom prst="rect">
            <a:avLst/>
          </a:prstGeom>
        </p:spPr>
        <p:txBody>
          <a:bodyPr lIns="0" tIns="0" rIns="0" bIns="0" rtlCol="0" anchor="t">
            <a:spAutoFit/>
          </a:bodyPr>
          <a:lstStyle/>
          <a:p>
            <a:pPr>
              <a:lnSpc>
                <a:spcPts val="4200"/>
              </a:lnSpc>
            </a:pPr>
            <a:r>
              <a:rPr lang="en-US" sz="3500" spc="171">
                <a:solidFill>
                  <a:srgbClr val="FFFFFF"/>
                </a:solidFill>
                <a:latin typeface="Telegraf Bold"/>
              </a:rPr>
              <a:t>Imagine a world where machines can decipher languages, recognize faces, diagnose diseases, and even make predictions without explicit programming.</a:t>
            </a:r>
          </a:p>
        </p:txBody>
      </p:sp>
      <p:sp>
        <p:nvSpPr>
          <p:cNvPr id="7" name="TextBox 7"/>
          <p:cNvSpPr txBox="1"/>
          <p:nvPr/>
        </p:nvSpPr>
        <p:spPr>
          <a:xfrm>
            <a:off x="1028700" y="6752626"/>
            <a:ext cx="16230600" cy="2181225"/>
          </a:xfrm>
          <a:prstGeom prst="rect">
            <a:avLst/>
          </a:prstGeom>
        </p:spPr>
        <p:txBody>
          <a:bodyPr lIns="0" tIns="0" rIns="0" bIns="0" rtlCol="0" anchor="t">
            <a:spAutoFit/>
          </a:bodyPr>
          <a:lstStyle/>
          <a:p>
            <a:pPr>
              <a:lnSpc>
                <a:spcPts val="4200"/>
              </a:lnSpc>
            </a:pPr>
            <a:r>
              <a:rPr lang="en-US" sz="3500" spc="171">
                <a:solidFill>
                  <a:srgbClr val="290606"/>
                </a:solidFill>
                <a:latin typeface="Telegraf"/>
              </a:rPr>
              <a:t>We will embark on a journey through the ever-evolving landscape of Artificial Intelligence and Machine Learning. We'll explore the core concepts, real-world applications, and the transformative potential of these technologies.</a:t>
            </a:r>
          </a:p>
        </p:txBody>
      </p:sp>
      <p:pic>
        <p:nvPicPr>
          <p:cNvPr id="9" name="図 8">
            <a:extLst>
              <a:ext uri="{FF2B5EF4-FFF2-40B4-BE49-F238E27FC236}">
                <a16:creationId xmlns:a16="http://schemas.microsoft.com/office/drawing/2014/main" id="{B6B50FA0-DBE8-82FB-D642-DFF6E531F849}"/>
              </a:ext>
            </a:extLst>
          </p:cNvPr>
          <p:cNvPicPr>
            <a:picLocks noChangeAspect="1"/>
          </p:cNvPicPr>
          <p:nvPr/>
        </p:nvPicPr>
        <p:blipFill>
          <a:blip r:embed="rId2"/>
          <a:stretch>
            <a:fillRect/>
          </a:stretch>
        </p:blipFill>
        <p:spPr>
          <a:xfrm>
            <a:off x="11430000" y="749575"/>
            <a:ext cx="5459678" cy="5539266"/>
          </a:xfrm>
          <a:prstGeom prst="rect">
            <a:avLst/>
          </a:prstGeom>
        </p:spPr>
      </p:pic>
      <p:pic>
        <p:nvPicPr>
          <p:cNvPr id="11" name="図 10">
            <a:extLst>
              <a:ext uri="{FF2B5EF4-FFF2-40B4-BE49-F238E27FC236}">
                <a16:creationId xmlns:a16="http://schemas.microsoft.com/office/drawing/2014/main" id="{F6CF2858-A5C9-08BF-F1B5-A1F4C5E4F948}"/>
              </a:ext>
            </a:extLst>
          </p:cNvPr>
          <p:cNvPicPr>
            <a:picLocks noChangeAspect="1"/>
          </p:cNvPicPr>
          <p:nvPr/>
        </p:nvPicPr>
        <p:blipFill>
          <a:blip r:embed="rId3"/>
          <a:stretch>
            <a:fillRect/>
          </a:stretch>
        </p:blipFill>
        <p:spPr>
          <a:xfrm>
            <a:off x="15621000" y="8633369"/>
            <a:ext cx="1036355" cy="9040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8115300" cy="1958975"/>
          </a:xfrm>
          <a:prstGeom prst="rect">
            <a:avLst/>
          </a:prstGeom>
        </p:spPr>
        <p:txBody>
          <a:bodyPr lIns="0" tIns="0" rIns="0" bIns="0" rtlCol="0" anchor="t">
            <a:spAutoFit/>
          </a:bodyPr>
          <a:lstStyle/>
          <a:p>
            <a:pPr>
              <a:lnSpc>
                <a:spcPts val="6999"/>
              </a:lnSpc>
            </a:pPr>
            <a:r>
              <a:rPr lang="en-US" sz="6999" spc="342">
                <a:solidFill>
                  <a:srgbClr val="290606"/>
                </a:solidFill>
                <a:latin typeface="Cheddar"/>
              </a:rPr>
              <a:t>WHAT IS ARTIFICIAL INTELLIGENCE?</a:t>
            </a:r>
          </a:p>
        </p:txBody>
      </p:sp>
      <p:sp>
        <p:nvSpPr>
          <p:cNvPr id="3" name="TextBox 3"/>
          <p:cNvSpPr txBox="1"/>
          <p:nvPr/>
        </p:nvSpPr>
        <p:spPr>
          <a:xfrm>
            <a:off x="1028700" y="3568535"/>
            <a:ext cx="10396810" cy="4848225"/>
          </a:xfrm>
          <a:prstGeom prst="rect">
            <a:avLst/>
          </a:prstGeom>
        </p:spPr>
        <p:txBody>
          <a:bodyPr lIns="0" tIns="0" rIns="0" bIns="0" rtlCol="0" anchor="t">
            <a:spAutoFit/>
          </a:bodyPr>
          <a:lstStyle/>
          <a:p>
            <a:pPr>
              <a:lnSpc>
                <a:spcPts val="4200"/>
              </a:lnSpc>
            </a:pPr>
            <a:r>
              <a:rPr lang="en-US" sz="3500" spc="171">
                <a:solidFill>
                  <a:srgbClr val="290606"/>
                </a:solidFill>
                <a:latin typeface="Telegraf"/>
              </a:rPr>
              <a:t>Artificial Intelligence is not just a buzzword; it's a transformative force that is reshaping industries, solving complex problems, and revolutionizing the way we live and work.</a:t>
            </a:r>
          </a:p>
          <a:p>
            <a:pPr>
              <a:lnSpc>
                <a:spcPts val="4200"/>
              </a:lnSpc>
            </a:pPr>
            <a:endParaRPr lang="en-US" sz="3500" spc="171">
              <a:solidFill>
                <a:srgbClr val="290606"/>
              </a:solidFill>
              <a:latin typeface="Telegraf"/>
            </a:endParaRPr>
          </a:p>
          <a:p>
            <a:pPr>
              <a:lnSpc>
                <a:spcPts val="4200"/>
              </a:lnSpc>
            </a:pPr>
            <a:r>
              <a:rPr lang="en-US" sz="3500" spc="171">
                <a:solidFill>
                  <a:srgbClr val="290606"/>
                </a:solidFill>
                <a:latin typeface="Telegraf"/>
              </a:rPr>
              <a:t>So, let's dive into the world of Artificial Intelligence, where machines become intelligent companions in our quest for progress and innovation.</a:t>
            </a:r>
          </a:p>
        </p:txBody>
      </p:sp>
      <p:pic>
        <p:nvPicPr>
          <p:cNvPr id="5" name="図 4">
            <a:extLst>
              <a:ext uri="{FF2B5EF4-FFF2-40B4-BE49-F238E27FC236}">
                <a16:creationId xmlns:a16="http://schemas.microsoft.com/office/drawing/2014/main" id="{58E37BFB-8F0A-A33A-FD66-EB4387FCAF3A}"/>
              </a:ext>
            </a:extLst>
          </p:cNvPr>
          <p:cNvPicPr>
            <a:picLocks noChangeAspect="1"/>
          </p:cNvPicPr>
          <p:nvPr/>
        </p:nvPicPr>
        <p:blipFill>
          <a:blip r:embed="rId2"/>
          <a:stretch>
            <a:fillRect/>
          </a:stretch>
        </p:blipFill>
        <p:spPr>
          <a:xfrm>
            <a:off x="11811000" y="1867436"/>
            <a:ext cx="5138955" cy="73076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pSp>
        <p:nvGrpSpPr>
          <p:cNvPr id="2" name="Group 2"/>
          <p:cNvGrpSpPr/>
          <p:nvPr/>
        </p:nvGrpSpPr>
        <p:grpSpPr>
          <a:xfrm>
            <a:off x="1410898" y="3396718"/>
            <a:ext cx="9387484" cy="1304790"/>
            <a:chOff x="0" y="0"/>
            <a:chExt cx="2472424" cy="343648"/>
          </a:xfrm>
        </p:grpSpPr>
        <p:sp>
          <p:nvSpPr>
            <p:cNvPr id="3" name="Freeform 3"/>
            <p:cNvSpPr/>
            <p:nvPr/>
          </p:nvSpPr>
          <p:spPr>
            <a:xfrm>
              <a:off x="0" y="0"/>
              <a:ext cx="2472424" cy="343648"/>
            </a:xfrm>
            <a:custGeom>
              <a:avLst/>
              <a:gdLst/>
              <a:ahLst/>
              <a:cxnLst/>
              <a:rect l="l" t="t" r="r" b="b"/>
              <a:pathLst>
                <a:path w="2472424" h="343648">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txBody>
            <a:bodyPr/>
            <a:lstStyle/>
            <a:p>
              <a:endParaRPr lang="ja-JP" altLang="en-US"/>
            </a:p>
          </p:txBody>
        </p:sp>
        <p:sp>
          <p:nvSpPr>
            <p:cNvPr id="4" name="TextBox 4"/>
            <p:cNvSpPr txBox="1"/>
            <p:nvPr/>
          </p:nvSpPr>
          <p:spPr>
            <a:xfrm>
              <a:off x="0" y="-114300"/>
              <a:ext cx="2472424" cy="457948"/>
            </a:xfrm>
            <a:prstGeom prst="rect">
              <a:avLst/>
            </a:prstGeom>
          </p:spPr>
          <p:txBody>
            <a:bodyPr lIns="50800" tIns="50800" rIns="50800" bIns="50800" rtlCol="0" anchor="ctr"/>
            <a:lstStyle/>
            <a:p>
              <a:pPr algn="ctr">
                <a:lnSpc>
                  <a:spcPts val="4900"/>
                </a:lnSpc>
              </a:pPr>
              <a:r>
                <a:rPr lang="en-US" sz="3500">
                  <a:solidFill>
                    <a:srgbClr val="FFFFFF"/>
                  </a:solidFill>
                  <a:latin typeface="Telegraf Bold"/>
                </a:rPr>
                <a:t>the birth of artificial intelligence</a:t>
              </a:r>
            </a:p>
          </p:txBody>
        </p:sp>
      </p:grpSp>
      <p:grpSp>
        <p:nvGrpSpPr>
          <p:cNvPr id="5" name="Group 5"/>
          <p:cNvGrpSpPr/>
          <p:nvPr/>
        </p:nvGrpSpPr>
        <p:grpSpPr>
          <a:xfrm>
            <a:off x="1410898" y="5198731"/>
            <a:ext cx="9387484" cy="1304790"/>
            <a:chOff x="0" y="0"/>
            <a:chExt cx="2472424" cy="343648"/>
          </a:xfrm>
        </p:grpSpPr>
        <p:sp>
          <p:nvSpPr>
            <p:cNvPr id="6" name="Freeform 6"/>
            <p:cNvSpPr/>
            <p:nvPr/>
          </p:nvSpPr>
          <p:spPr>
            <a:xfrm>
              <a:off x="0" y="0"/>
              <a:ext cx="2472424" cy="343648"/>
            </a:xfrm>
            <a:custGeom>
              <a:avLst/>
              <a:gdLst/>
              <a:ahLst/>
              <a:cxnLst/>
              <a:rect l="l" t="t" r="r" b="b"/>
              <a:pathLst>
                <a:path w="2472424" h="343648">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txBody>
            <a:bodyPr/>
            <a:lstStyle/>
            <a:p>
              <a:endParaRPr lang="ja-JP" altLang="en-US"/>
            </a:p>
          </p:txBody>
        </p:sp>
        <p:sp>
          <p:nvSpPr>
            <p:cNvPr id="7" name="TextBox 7"/>
            <p:cNvSpPr txBox="1"/>
            <p:nvPr/>
          </p:nvSpPr>
          <p:spPr>
            <a:xfrm>
              <a:off x="0" y="-114300"/>
              <a:ext cx="2472424" cy="457948"/>
            </a:xfrm>
            <a:prstGeom prst="rect">
              <a:avLst/>
            </a:prstGeom>
          </p:spPr>
          <p:txBody>
            <a:bodyPr lIns="50800" tIns="50800" rIns="50800" bIns="50800" rtlCol="0" anchor="ctr"/>
            <a:lstStyle/>
            <a:p>
              <a:pPr algn="ctr">
                <a:lnSpc>
                  <a:spcPts val="4900"/>
                </a:lnSpc>
              </a:pPr>
              <a:r>
                <a:rPr lang="en-US" sz="3500">
                  <a:solidFill>
                    <a:srgbClr val="FFFFFF"/>
                  </a:solidFill>
                  <a:latin typeface="Telegraf Bold"/>
                </a:rPr>
                <a:t>the AI resurgence</a:t>
              </a:r>
            </a:p>
          </p:txBody>
        </p:sp>
      </p:grpSp>
      <p:grpSp>
        <p:nvGrpSpPr>
          <p:cNvPr id="8" name="Group 8"/>
          <p:cNvGrpSpPr/>
          <p:nvPr/>
        </p:nvGrpSpPr>
        <p:grpSpPr>
          <a:xfrm>
            <a:off x="1410898" y="7000744"/>
            <a:ext cx="9387484" cy="1304790"/>
            <a:chOff x="0" y="0"/>
            <a:chExt cx="2472424" cy="343648"/>
          </a:xfrm>
        </p:grpSpPr>
        <p:sp>
          <p:nvSpPr>
            <p:cNvPr id="9" name="Freeform 9"/>
            <p:cNvSpPr/>
            <p:nvPr/>
          </p:nvSpPr>
          <p:spPr>
            <a:xfrm>
              <a:off x="0" y="0"/>
              <a:ext cx="2472424" cy="343648"/>
            </a:xfrm>
            <a:custGeom>
              <a:avLst/>
              <a:gdLst/>
              <a:ahLst/>
              <a:cxnLst/>
              <a:rect l="l" t="t" r="r" b="b"/>
              <a:pathLst>
                <a:path w="2472424" h="343648">
                  <a:moveTo>
                    <a:pt x="42060" y="0"/>
                  </a:moveTo>
                  <a:lnTo>
                    <a:pt x="2430364" y="0"/>
                  </a:lnTo>
                  <a:cubicBezTo>
                    <a:pt x="2453593" y="0"/>
                    <a:pt x="2472424" y="18831"/>
                    <a:pt x="2472424" y="42060"/>
                  </a:cubicBezTo>
                  <a:lnTo>
                    <a:pt x="2472424" y="301588"/>
                  </a:lnTo>
                  <a:cubicBezTo>
                    <a:pt x="2472424" y="324817"/>
                    <a:pt x="2453593" y="343648"/>
                    <a:pt x="2430364" y="343648"/>
                  </a:cubicBezTo>
                  <a:lnTo>
                    <a:pt x="42060" y="343648"/>
                  </a:lnTo>
                  <a:cubicBezTo>
                    <a:pt x="30905" y="343648"/>
                    <a:pt x="20207" y="339217"/>
                    <a:pt x="12319" y="331329"/>
                  </a:cubicBezTo>
                  <a:cubicBezTo>
                    <a:pt x="4431" y="323442"/>
                    <a:pt x="0" y="312743"/>
                    <a:pt x="0" y="301588"/>
                  </a:cubicBezTo>
                  <a:lnTo>
                    <a:pt x="0" y="42060"/>
                  </a:lnTo>
                  <a:cubicBezTo>
                    <a:pt x="0" y="18831"/>
                    <a:pt x="18831" y="0"/>
                    <a:pt x="42060" y="0"/>
                  </a:cubicBezTo>
                  <a:close/>
                </a:path>
              </a:pathLst>
            </a:custGeom>
            <a:solidFill>
              <a:srgbClr val="02B676"/>
            </a:solidFill>
          </p:spPr>
          <p:txBody>
            <a:bodyPr/>
            <a:lstStyle/>
            <a:p>
              <a:endParaRPr lang="ja-JP" altLang="en-US"/>
            </a:p>
          </p:txBody>
        </p:sp>
        <p:sp>
          <p:nvSpPr>
            <p:cNvPr id="10" name="TextBox 10"/>
            <p:cNvSpPr txBox="1"/>
            <p:nvPr/>
          </p:nvSpPr>
          <p:spPr>
            <a:xfrm>
              <a:off x="0" y="-114300"/>
              <a:ext cx="2472424" cy="457948"/>
            </a:xfrm>
            <a:prstGeom prst="rect">
              <a:avLst/>
            </a:prstGeom>
          </p:spPr>
          <p:txBody>
            <a:bodyPr lIns="50800" tIns="50800" rIns="50800" bIns="50800" rtlCol="0" anchor="ctr"/>
            <a:lstStyle/>
            <a:p>
              <a:pPr algn="ctr">
                <a:lnSpc>
                  <a:spcPts val="4900"/>
                </a:lnSpc>
              </a:pPr>
              <a:r>
                <a:rPr lang="en-US" sz="3500">
                  <a:solidFill>
                    <a:srgbClr val="FFFFFF"/>
                  </a:solidFill>
                  <a:latin typeface="Telegraf Bold"/>
                </a:rPr>
                <a:t>ethical &amp; philosophical considerations</a:t>
              </a:r>
            </a:p>
          </p:txBody>
        </p:sp>
      </p:grpSp>
      <p:sp>
        <p:nvSpPr>
          <p:cNvPr id="11" name="TextBox 11"/>
          <p:cNvSpPr txBox="1"/>
          <p:nvPr/>
        </p:nvSpPr>
        <p:spPr>
          <a:xfrm>
            <a:off x="1028700" y="1019175"/>
            <a:ext cx="8115300" cy="1073150"/>
          </a:xfrm>
          <a:prstGeom prst="rect">
            <a:avLst/>
          </a:prstGeom>
        </p:spPr>
        <p:txBody>
          <a:bodyPr lIns="0" tIns="0" rIns="0" bIns="0" rtlCol="0" anchor="t">
            <a:spAutoFit/>
          </a:bodyPr>
          <a:lstStyle/>
          <a:p>
            <a:pPr>
              <a:lnSpc>
                <a:spcPts val="6999"/>
              </a:lnSpc>
            </a:pPr>
            <a:r>
              <a:rPr lang="en-US" sz="6999" spc="342">
                <a:solidFill>
                  <a:srgbClr val="290606"/>
                </a:solidFill>
                <a:latin typeface="Cheddar"/>
              </a:rPr>
              <a:t>HISTORICAL CONTEXT</a:t>
            </a:r>
          </a:p>
        </p:txBody>
      </p:sp>
      <p:pic>
        <p:nvPicPr>
          <p:cNvPr id="13" name="図 12">
            <a:extLst>
              <a:ext uri="{FF2B5EF4-FFF2-40B4-BE49-F238E27FC236}">
                <a16:creationId xmlns:a16="http://schemas.microsoft.com/office/drawing/2014/main" id="{C533C8A6-8B21-442B-0842-8BAE79F5039A}"/>
              </a:ext>
            </a:extLst>
          </p:cNvPr>
          <p:cNvPicPr>
            <a:picLocks noChangeAspect="1"/>
          </p:cNvPicPr>
          <p:nvPr/>
        </p:nvPicPr>
        <p:blipFill>
          <a:blip r:embed="rId2"/>
          <a:stretch>
            <a:fillRect/>
          </a:stretch>
        </p:blipFill>
        <p:spPr>
          <a:xfrm>
            <a:off x="11887200" y="2319616"/>
            <a:ext cx="5648582" cy="6629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pSp>
        <p:nvGrpSpPr>
          <p:cNvPr id="2" name="Group 2"/>
          <p:cNvGrpSpPr/>
          <p:nvPr/>
        </p:nvGrpSpPr>
        <p:grpSpPr>
          <a:xfrm>
            <a:off x="8625203" y="1028700"/>
            <a:ext cx="4214572" cy="3621897"/>
            <a:chOff x="0" y="0"/>
            <a:chExt cx="812800" cy="698500"/>
          </a:xfrm>
        </p:grpSpPr>
        <p:sp>
          <p:nvSpPr>
            <p:cNvPr id="3" name="Freeform 3"/>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txBody>
            <a:bodyPr/>
            <a:lstStyle/>
            <a:p>
              <a:endParaRPr lang="ja-JP" altLang="en-US"/>
            </a:p>
          </p:txBody>
        </p:sp>
        <p:sp>
          <p:nvSpPr>
            <p:cNvPr id="4" name="TextBox 4"/>
            <p:cNvSpPr txBox="1"/>
            <p:nvPr/>
          </p:nvSpPr>
          <p:spPr>
            <a:xfrm>
              <a:off x="114300" y="19050"/>
              <a:ext cx="584200" cy="679450"/>
            </a:xfrm>
            <a:prstGeom prst="rect">
              <a:avLst/>
            </a:prstGeom>
          </p:spPr>
          <p:txBody>
            <a:bodyPr lIns="50800" tIns="50800" rIns="50800" bIns="50800" rtlCol="0" anchor="ctr"/>
            <a:lstStyle/>
            <a:p>
              <a:pPr algn="ctr">
                <a:lnSpc>
                  <a:spcPts val="3200"/>
                </a:lnSpc>
              </a:pPr>
              <a:r>
                <a:rPr lang="en-US" sz="3200">
                  <a:solidFill>
                    <a:srgbClr val="000000"/>
                  </a:solidFill>
                  <a:latin typeface="Telegraf Bold"/>
                </a:rPr>
                <a:t>natural language processing</a:t>
              </a:r>
            </a:p>
          </p:txBody>
        </p:sp>
      </p:grpSp>
      <p:grpSp>
        <p:nvGrpSpPr>
          <p:cNvPr id="5" name="Group 5"/>
          <p:cNvGrpSpPr/>
          <p:nvPr/>
        </p:nvGrpSpPr>
        <p:grpSpPr>
          <a:xfrm>
            <a:off x="8625203" y="4842807"/>
            <a:ext cx="4214572" cy="3621897"/>
            <a:chOff x="0" y="0"/>
            <a:chExt cx="812800" cy="698500"/>
          </a:xfrm>
        </p:grpSpPr>
        <p:sp>
          <p:nvSpPr>
            <p:cNvPr id="6" name="Freeform 6"/>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txBody>
            <a:bodyPr/>
            <a:lstStyle/>
            <a:p>
              <a:endParaRPr lang="ja-JP" altLang="en-US"/>
            </a:p>
          </p:txBody>
        </p:sp>
        <p:sp>
          <p:nvSpPr>
            <p:cNvPr id="7" name="TextBox 7"/>
            <p:cNvSpPr txBox="1"/>
            <p:nvPr/>
          </p:nvSpPr>
          <p:spPr>
            <a:xfrm>
              <a:off x="114300" y="19050"/>
              <a:ext cx="584200" cy="679450"/>
            </a:xfrm>
            <a:prstGeom prst="rect">
              <a:avLst/>
            </a:prstGeom>
          </p:spPr>
          <p:txBody>
            <a:bodyPr lIns="50800" tIns="50800" rIns="50800" bIns="50800" rtlCol="0" anchor="ctr"/>
            <a:lstStyle/>
            <a:p>
              <a:pPr algn="ctr">
                <a:lnSpc>
                  <a:spcPts val="3200"/>
                </a:lnSpc>
              </a:pPr>
              <a:r>
                <a:rPr lang="en-US" sz="3200">
                  <a:solidFill>
                    <a:srgbClr val="000000"/>
                  </a:solidFill>
                  <a:latin typeface="Telegraf Bold"/>
                </a:rPr>
                <a:t>computer vision</a:t>
              </a:r>
            </a:p>
          </p:txBody>
        </p:sp>
      </p:grpSp>
      <p:grpSp>
        <p:nvGrpSpPr>
          <p:cNvPr id="8" name="Group 8"/>
          <p:cNvGrpSpPr/>
          <p:nvPr/>
        </p:nvGrpSpPr>
        <p:grpSpPr>
          <a:xfrm>
            <a:off x="5329780" y="2988141"/>
            <a:ext cx="4214572" cy="3621897"/>
            <a:chOff x="0" y="0"/>
            <a:chExt cx="812800" cy="698500"/>
          </a:xfrm>
        </p:grpSpPr>
        <p:sp>
          <p:nvSpPr>
            <p:cNvPr id="9" name="Freeform 9"/>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txBody>
            <a:bodyPr/>
            <a:lstStyle/>
            <a:p>
              <a:endParaRPr lang="ja-JP" altLang="en-US"/>
            </a:p>
          </p:txBody>
        </p:sp>
        <p:sp>
          <p:nvSpPr>
            <p:cNvPr id="10" name="TextBox 10"/>
            <p:cNvSpPr txBox="1"/>
            <p:nvPr/>
          </p:nvSpPr>
          <p:spPr>
            <a:xfrm>
              <a:off x="114300" y="19050"/>
              <a:ext cx="584200" cy="679450"/>
            </a:xfrm>
            <a:prstGeom prst="rect">
              <a:avLst/>
            </a:prstGeom>
          </p:spPr>
          <p:txBody>
            <a:bodyPr lIns="50800" tIns="50800" rIns="50800" bIns="50800" rtlCol="0" anchor="ctr"/>
            <a:lstStyle/>
            <a:p>
              <a:pPr algn="ctr">
                <a:lnSpc>
                  <a:spcPts val="3200"/>
                </a:lnSpc>
              </a:pPr>
              <a:r>
                <a:rPr lang="en-US" sz="3200">
                  <a:solidFill>
                    <a:srgbClr val="FFFFFF"/>
                  </a:solidFill>
                  <a:latin typeface="Telegraf Bold"/>
                </a:rPr>
                <a:t>neural networks</a:t>
              </a:r>
            </a:p>
          </p:txBody>
        </p:sp>
      </p:grpSp>
      <p:grpSp>
        <p:nvGrpSpPr>
          <p:cNvPr id="11" name="Group 11"/>
          <p:cNvGrpSpPr/>
          <p:nvPr/>
        </p:nvGrpSpPr>
        <p:grpSpPr>
          <a:xfrm>
            <a:off x="11911102" y="2930991"/>
            <a:ext cx="4214572" cy="3621897"/>
            <a:chOff x="0" y="0"/>
            <a:chExt cx="812800" cy="698500"/>
          </a:xfrm>
        </p:grpSpPr>
        <p:sp>
          <p:nvSpPr>
            <p:cNvPr id="12" name="Freeform 12"/>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txBody>
            <a:bodyPr/>
            <a:lstStyle/>
            <a:p>
              <a:endParaRPr lang="ja-JP" altLang="en-US"/>
            </a:p>
          </p:txBody>
        </p:sp>
        <p:sp>
          <p:nvSpPr>
            <p:cNvPr id="13" name="TextBox 13"/>
            <p:cNvSpPr txBox="1"/>
            <p:nvPr/>
          </p:nvSpPr>
          <p:spPr>
            <a:xfrm>
              <a:off x="114300" y="19050"/>
              <a:ext cx="584200" cy="679450"/>
            </a:xfrm>
            <a:prstGeom prst="rect">
              <a:avLst/>
            </a:prstGeom>
          </p:spPr>
          <p:txBody>
            <a:bodyPr lIns="50800" tIns="50800" rIns="50800" bIns="50800" rtlCol="0" anchor="ctr"/>
            <a:lstStyle/>
            <a:p>
              <a:pPr algn="ctr">
                <a:lnSpc>
                  <a:spcPts val="3200"/>
                </a:lnSpc>
              </a:pPr>
              <a:r>
                <a:rPr lang="en-US" sz="3200">
                  <a:solidFill>
                    <a:srgbClr val="FFFFFF"/>
                  </a:solidFill>
                  <a:latin typeface="Telegraf Bold"/>
                </a:rPr>
                <a:t>reinforcement learning</a:t>
              </a:r>
            </a:p>
          </p:txBody>
        </p:sp>
      </p:grpSp>
      <p:grpSp>
        <p:nvGrpSpPr>
          <p:cNvPr id="14" name="Group 14"/>
          <p:cNvGrpSpPr/>
          <p:nvPr/>
        </p:nvGrpSpPr>
        <p:grpSpPr>
          <a:xfrm>
            <a:off x="11920627" y="6720431"/>
            <a:ext cx="4214572" cy="3621897"/>
            <a:chOff x="0" y="0"/>
            <a:chExt cx="812800" cy="698500"/>
          </a:xfrm>
        </p:grpSpPr>
        <p:sp>
          <p:nvSpPr>
            <p:cNvPr id="15" name="Freeform 15"/>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txBody>
            <a:bodyPr/>
            <a:lstStyle/>
            <a:p>
              <a:endParaRPr lang="ja-JP" altLang="en-US"/>
            </a:p>
          </p:txBody>
        </p:sp>
        <p:sp>
          <p:nvSpPr>
            <p:cNvPr id="16" name="TextBox 16"/>
            <p:cNvSpPr txBox="1"/>
            <p:nvPr/>
          </p:nvSpPr>
          <p:spPr>
            <a:xfrm>
              <a:off x="114300" y="19050"/>
              <a:ext cx="584200" cy="679450"/>
            </a:xfrm>
            <a:prstGeom prst="rect">
              <a:avLst/>
            </a:prstGeom>
          </p:spPr>
          <p:txBody>
            <a:bodyPr lIns="50800" tIns="50800" rIns="50800" bIns="50800" rtlCol="0" anchor="ctr"/>
            <a:lstStyle/>
            <a:p>
              <a:pPr algn="ctr">
                <a:lnSpc>
                  <a:spcPts val="3200"/>
                </a:lnSpc>
              </a:pPr>
              <a:r>
                <a:rPr lang="en-US" sz="3200">
                  <a:solidFill>
                    <a:srgbClr val="FFFFFF"/>
                  </a:solidFill>
                  <a:latin typeface="Telegraf Bold"/>
                </a:rPr>
                <a:t>ethical AI</a:t>
              </a:r>
            </a:p>
          </p:txBody>
        </p:sp>
      </p:grpSp>
      <p:grpSp>
        <p:nvGrpSpPr>
          <p:cNvPr id="17" name="Group 17"/>
          <p:cNvGrpSpPr/>
          <p:nvPr/>
        </p:nvGrpSpPr>
        <p:grpSpPr>
          <a:xfrm>
            <a:off x="2034356" y="4947582"/>
            <a:ext cx="4214572" cy="3621897"/>
            <a:chOff x="0" y="0"/>
            <a:chExt cx="812800" cy="698500"/>
          </a:xfrm>
        </p:grpSpPr>
        <p:sp>
          <p:nvSpPr>
            <p:cNvPr id="18" name="Freeform 18"/>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txBody>
            <a:bodyPr/>
            <a:lstStyle/>
            <a:p>
              <a:endParaRPr lang="ja-JP" altLang="en-US"/>
            </a:p>
          </p:txBody>
        </p:sp>
        <p:sp>
          <p:nvSpPr>
            <p:cNvPr id="19" name="TextBox 19"/>
            <p:cNvSpPr txBox="1"/>
            <p:nvPr/>
          </p:nvSpPr>
          <p:spPr>
            <a:xfrm>
              <a:off x="114300" y="28575"/>
              <a:ext cx="584200" cy="669925"/>
            </a:xfrm>
            <a:prstGeom prst="rect">
              <a:avLst/>
            </a:prstGeom>
          </p:spPr>
          <p:txBody>
            <a:bodyPr lIns="50800" tIns="50800" rIns="50800" bIns="50800" rtlCol="0" anchor="ctr"/>
            <a:lstStyle/>
            <a:p>
              <a:pPr algn="ctr">
                <a:lnSpc>
                  <a:spcPts val="3199"/>
                </a:lnSpc>
              </a:pPr>
              <a:r>
                <a:rPr lang="en-US" sz="3199">
                  <a:solidFill>
                    <a:srgbClr val="000000"/>
                  </a:solidFill>
                  <a:latin typeface="Telegraf Bold"/>
                </a:rPr>
                <a:t>machine learning</a:t>
              </a:r>
            </a:p>
          </p:txBody>
        </p:sp>
      </p:grpSp>
      <p:sp>
        <p:nvSpPr>
          <p:cNvPr id="20" name="TextBox 20"/>
          <p:cNvSpPr txBox="1"/>
          <p:nvPr/>
        </p:nvSpPr>
        <p:spPr>
          <a:xfrm>
            <a:off x="1028700" y="1019175"/>
            <a:ext cx="8115300" cy="1073150"/>
          </a:xfrm>
          <a:prstGeom prst="rect">
            <a:avLst/>
          </a:prstGeom>
        </p:spPr>
        <p:txBody>
          <a:bodyPr lIns="0" tIns="0" rIns="0" bIns="0" rtlCol="0" anchor="t">
            <a:spAutoFit/>
          </a:bodyPr>
          <a:lstStyle/>
          <a:p>
            <a:pPr>
              <a:lnSpc>
                <a:spcPts val="6999"/>
              </a:lnSpc>
            </a:pPr>
            <a:r>
              <a:rPr lang="en-US" sz="6999" spc="342">
                <a:solidFill>
                  <a:srgbClr val="290606"/>
                </a:solidFill>
                <a:latin typeface="Cheddar"/>
              </a:rPr>
              <a:t>KEY CONCEPTS</a:t>
            </a:r>
          </a:p>
        </p:txBody>
      </p:sp>
      <p:pic>
        <p:nvPicPr>
          <p:cNvPr id="22" name="図 21">
            <a:extLst>
              <a:ext uri="{FF2B5EF4-FFF2-40B4-BE49-F238E27FC236}">
                <a16:creationId xmlns:a16="http://schemas.microsoft.com/office/drawing/2014/main" id="{C0CE7C79-B05B-E20B-A2A9-E7CB91E2469A}"/>
              </a:ext>
            </a:extLst>
          </p:cNvPr>
          <p:cNvPicPr>
            <a:picLocks noChangeAspect="1"/>
          </p:cNvPicPr>
          <p:nvPr/>
        </p:nvPicPr>
        <p:blipFill>
          <a:blip r:embed="rId2"/>
          <a:stretch>
            <a:fillRect/>
          </a:stretch>
        </p:blipFill>
        <p:spPr>
          <a:xfrm>
            <a:off x="4798105" y="6966598"/>
            <a:ext cx="4429297" cy="4326290"/>
          </a:xfrm>
          <a:prstGeom prst="rect">
            <a:avLst/>
          </a:prstGeom>
        </p:spPr>
      </p:pic>
      <p:pic>
        <p:nvPicPr>
          <p:cNvPr id="24" name="図 23">
            <a:extLst>
              <a:ext uri="{FF2B5EF4-FFF2-40B4-BE49-F238E27FC236}">
                <a16:creationId xmlns:a16="http://schemas.microsoft.com/office/drawing/2014/main" id="{9153DBDF-F3AB-EF85-F852-D00A80C51BB3}"/>
              </a:ext>
            </a:extLst>
          </p:cNvPr>
          <p:cNvPicPr>
            <a:picLocks noChangeAspect="1"/>
          </p:cNvPicPr>
          <p:nvPr/>
        </p:nvPicPr>
        <p:blipFill>
          <a:blip r:embed="rId3"/>
          <a:stretch>
            <a:fillRect/>
          </a:stretch>
        </p:blipFill>
        <p:spPr>
          <a:xfrm>
            <a:off x="11338839" y="2588123"/>
            <a:ext cx="4712515" cy="51107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8115300" cy="1958975"/>
          </a:xfrm>
          <a:prstGeom prst="rect">
            <a:avLst/>
          </a:prstGeom>
        </p:spPr>
        <p:txBody>
          <a:bodyPr lIns="0" tIns="0" rIns="0" bIns="0" rtlCol="0" anchor="t">
            <a:spAutoFit/>
          </a:bodyPr>
          <a:lstStyle/>
          <a:p>
            <a:pPr>
              <a:lnSpc>
                <a:spcPts val="6999"/>
              </a:lnSpc>
            </a:pPr>
            <a:r>
              <a:rPr lang="en-US" sz="6999" spc="342">
                <a:solidFill>
                  <a:srgbClr val="290606"/>
                </a:solidFill>
                <a:latin typeface="Cheddar"/>
              </a:rPr>
              <a:t>WHAT IS MACHINE LEARNING?</a:t>
            </a:r>
          </a:p>
        </p:txBody>
      </p:sp>
      <p:sp>
        <p:nvSpPr>
          <p:cNvPr id="3" name="TextBox 3"/>
          <p:cNvSpPr txBox="1"/>
          <p:nvPr/>
        </p:nvSpPr>
        <p:spPr>
          <a:xfrm>
            <a:off x="7641813" y="3119618"/>
            <a:ext cx="9617487" cy="5381625"/>
          </a:xfrm>
          <a:prstGeom prst="rect">
            <a:avLst/>
          </a:prstGeom>
        </p:spPr>
        <p:txBody>
          <a:bodyPr lIns="0" tIns="0" rIns="0" bIns="0" rtlCol="0" anchor="t">
            <a:spAutoFit/>
          </a:bodyPr>
          <a:lstStyle/>
          <a:p>
            <a:pPr>
              <a:lnSpc>
                <a:spcPts val="4200"/>
              </a:lnSpc>
            </a:pPr>
            <a:r>
              <a:rPr lang="en-US" sz="3500" spc="171">
                <a:solidFill>
                  <a:srgbClr val="290606"/>
                </a:solidFill>
                <a:latin typeface="Telegraf"/>
              </a:rPr>
              <a:t>Machine learning is a subset of AI that focuses on the development of algorithms and models that enable computers to learn from and make predictions or decisions based on data.</a:t>
            </a:r>
          </a:p>
          <a:p>
            <a:pPr>
              <a:lnSpc>
                <a:spcPts val="4200"/>
              </a:lnSpc>
            </a:pPr>
            <a:endParaRPr lang="en-US" sz="3500" spc="171">
              <a:solidFill>
                <a:srgbClr val="290606"/>
              </a:solidFill>
              <a:latin typeface="Telegraf"/>
            </a:endParaRPr>
          </a:p>
          <a:p>
            <a:pPr>
              <a:lnSpc>
                <a:spcPts val="4200"/>
              </a:lnSpc>
            </a:pPr>
            <a:r>
              <a:rPr lang="en-US" sz="3500" spc="171">
                <a:solidFill>
                  <a:srgbClr val="290606"/>
                </a:solidFill>
                <a:latin typeface="Telegraf"/>
              </a:rPr>
              <a:t>It's a key driver of AI applications, including natural language processing, image recognition, and recommendation systems.</a:t>
            </a:r>
          </a:p>
        </p:txBody>
      </p:sp>
      <p:pic>
        <p:nvPicPr>
          <p:cNvPr id="5" name="図 4">
            <a:extLst>
              <a:ext uri="{FF2B5EF4-FFF2-40B4-BE49-F238E27FC236}">
                <a16:creationId xmlns:a16="http://schemas.microsoft.com/office/drawing/2014/main" id="{7EFDAEE0-D9B1-DB83-5C41-BE2B959F2F57}"/>
              </a:ext>
            </a:extLst>
          </p:cNvPr>
          <p:cNvPicPr>
            <a:picLocks noChangeAspect="1"/>
          </p:cNvPicPr>
          <p:nvPr/>
        </p:nvPicPr>
        <p:blipFill>
          <a:blip r:embed="rId2"/>
          <a:stretch>
            <a:fillRect/>
          </a:stretch>
        </p:blipFill>
        <p:spPr>
          <a:xfrm>
            <a:off x="685800" y="3695700"/>
            <a:ext cx="6313296" cy="5381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757527" y="1019175"/>
            <a:ext cx="14772946" cy="1073150"/>
          </a:xfrm>
          <a:prstGeom prst="rect">
            <a:avLst/>
          </a:prstGeom>
        </p:spPr>
        <p:txBody>
          <a:bodyPr lIns="0" tIns="0" rIns="0" bIns="0" rtlCol="0" anchor="t">
            <a:spAutoFit/>
          </a:bodyPr>
          <a:lstStyle/>
          <a:p>
            <a:pPr algn="ctr">
              <a:lnSpc>
                <a:spcPts val="6999"/>
              </a:lnSpc>
            </a:pPr>
            <a:r>
              <a:rPr lang="en-US" sz="6999" spc="342">
                <a:solidFill>
                  <a:srgbClr val="290606"/>
                </a:solidFill>
                <a:latin typeface="Cheddar"/>
              </a:rPr>
              <a:t>TYPES OF MACHINE LEARNING?</a:t>
            </a:r>
          </a:p>
        </p:txBody>
      </p:sp>
      <p:grpSp>
        <p:nvGrpSpPr>
          <p:cNvPr id="3" name="Group 3"/>
          <p:cNvGrpSpPr/>
          <p:nvPr/>
        </p:nvGrpSpPr>
        <p:grpSpPr>
          <a:xfrm>
            <a:off x="1410898" y="2954071"/>
            <a:ext cx="7294445" cy="803783"/>
            <a:chOff x="0" y="0"/>
            <a:chExt cx="1921171" cy="211696"/>
          </a:xfrm>
        </p:grpSpPr>
        <p:sp>
          <p:nvSpPr>
            <p:cNvPr id="4" name="Freeform 4"/>
            <p:cNvSpPr/>
            <p:nvPr/>
          </p:nvSpPr>
          <p:spPr>
            <a:xfrm>
              <a:off x="0" y="0"/>
              <a:ext cx="1921171" cy="211696"/>
            </a:xfrm>
            <a:custGeom>
              <a:avLst/>
              <a:gdLst/>
              <a:ahLst/>
              <a:cxnLst/>
              <a:rect l="l" t="t" r="r" b="b"/>
              <a:pathLst>
                <a:path w="1921171" h="211696">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txBody>
            <a:bodyPr/>
            <a:lstStyle/>
            <a:p>
              <a:endParaRPr lang="ja-JP" altLang="en-US"/>
            </a:p>
          </p:txBody>
        </p:sp>
        <p:sp>
          <p:nvSpPr>
            <p:cNvPr id="5" name="TextBox 5"/>
            <p:cNvSpPr txBox="1"/>
            <p:nvPr/>
          </p:nvSpPr>
          <p:spPr>
            <a:xfrm>
              <a:off x="0" y="-104775"/>
              <a:ext cx="1921171" cy="316471"/>
            </a:xfrm>
            <a:prstGeom prst="rect">
              <a:avLst/>
            </a:prstGeom>
          </p:spPr>
          <p:txBody>
            <a:bodyPr lIns="50800" tIns="50800" rIns="50800" bIns="50800" rtlCol="0" anchor="ctr"/>
            <a:lstStyle/>
            <a:p>
              <a:pPr algn="ctr">
                <a:lnSpc>
                  <a:spcPts val="4200"/>
                </a:lnSpc>
              </a:pPr>
              <a:r>
                <a:rPr lang="en-US" sz="3000">
                  <a:solidFill>
                    <a:srgbClr val="FFFFFF"/>
                  </a:solidFill>
                  <a:latin typeface="Telegraf Bold"/>
                </a:rPr>
                <a:t>Supervised Learning</a:t>
              </a:r>
            </a:p>
          </p:txBody>
        </p:sp>
      </p:grpSp>
      <p:grpSp>
        <p:nvGrpSpPr>
          <p:cNvPr id="6" name="Group 6"/>
          <p:cNvGrpSpPr/>
          <p:nvPr/>
        </p:nvGrpSpPr>
        <p:grpSpPr>
          <a:xfrm>
            <a:off x="9582657" y="2954071"/>
            <a:ext cx="7294445" cy="803783"/>
            <a:chOff x="0" y="0"/>
            <a:chExt cx="1921171" cy="211696"/>
          </a:xfrm>
        </p:grpSpPr>
        <p:sp>
          <p:nvSpPr>
            <p:cNvPr id="7" name="Freeform 7"/>
            <p:cNvSpPr/>
            <p:nvPr/>
          </p:nvSpPr>
          <p:spPr>
            <a:xfrm>
              <a:off x="0" y="0"/>
              <a:ext cx="1921171" cy="211696"/>
            </a:xfrm>
            <a:custGeom>
              <a:avLst/>
              <a:gdLst/>
              <a:ahLst/>
              <a:cxnLst/>
              <a:rect l="l" t="t" r="r" b="b"/>
              <a:pathLst>
                <a:path w="1921171" h="211696">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txBody>
            <a:bodyPr/>
            <a:lstStyle/>
            <a:p>
              <a:endParaRPr lang="ja-JP" altLang="en-US"/>
            </a:p>
          </p:txBody>
        </p:sp>
        <p:sp>
          <p:nvSpPr>
            <p:cNvPr id="8" name="TextBox 8"/>
            <p:cNvSpPr txBox="1"/>
            <p:nvPr/>
          </p:nvSpPr>
          <p:spPr>
            <a:xfrm>
              <a:off x="0" y="-104775"/>
              <a:ext cx="1921171" cy="316471"/>
            </a:xfrm>
            <a:prstGeom prst="rect">
              <a:avLst/>
            </a:prstGeom>
          </p:spPr>
          <p:txBody>
            <a:bodyPr lIns="50800" tIns="50800" rIns="50800" bIns="50800" rtlCol="0" anchor="ctr"/>
            <a:lstStyle/>
            <a:p>
              <a:pPr algn="ctr">
                <a:lnSpc>
                  <a:spcPts val="4200"/>
                </a:lnSpc>
              </a:pPr>
              <a:r>
                <a:rPr lang="en-US" sz="3000">
                  <a:solidFill>
                    <a:srgbClr val="FFFFFF"/>
                  </a:solidFill>
                  <a:latin typeface="Telegraf Bold"/>
                </a:rPr>
                <a:t>Unsupervised Learning</a:t>
              </a:r>
            </a:p>
          </p:txBody>
        </p:sp>
      </p:grpSp>
      <p:grpSp>
        <p:nvGrpSpPr>
          <p:cNvPr id="9" name="Group 9"/>
          <p:cNvGrpSpPr/>
          <p:nvPr/>
        </p:nvGrpSpPr>
        <p:grpSpPr>
          <a:xfrm>
            <a:off x="5496778" y="3753779"/>
            <a:ext cx="7294445" cy="803783"/>
            <a:chOff x="0" y="0"/>
            <a:chExt cx="1921171" cy="211696"/>
          </a:xfrm>
        </p:grpSpPr>
        <p:sp>
          <p:nvSpPr>
            <p:cNvPr id="10" name="Freeform 10"/>
            <p:cNvSpPr/>
            <p:nvPr/>
          </p:nvSpPr>
          <p:spPr>
            <a:xfrm>
              <a:off x="0" y="0"/>
              <a:ext cx="1921171" cy="211696"/>
            </a:xfrm>
            <a:custGeom>
              <a:avLst/>
              <a:gdLst/>
              <a:ahLst/>
              <a:cxnLst/>
              <a:rect l="l" t="t" r="r" b="b"/>
              <a:pathLst>
                <a:path w="1921171" h="211696">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txBody>
            <a:bodyPr/>
            <a:lstStyle/>
            <a:p>
              <a:endParaRPr lang="ja-JP" altLang="en-US"/>
            </a:p>
          </p:txBody>
        </p:sp>
        <p:sp>
          <p:nvSpPr>
            <p:cNvPr id="11" name="TextBox 11"/>
            <p:cNvSpPr txBox="1"/>
            <p:nvPr/>
          </p:nvSpPr>
          <p:spPr>
            <a:xfrm>
              <a:off x="0" y="-104775"/>
              <a:ext cx="1921171" cy="316471"/>
            </a:xfrm>
            <a:prstGeom prst="rect">
              <a:avLst/>
            </a:prstGeom>
          </p:spPr>
          <p:txBody>
            <a:bodyPr lIns="50800" tIns="50800" rIns="50800" bIns="50800" rtlCol="0" anchor="ctr"/>
            <a:lstStyle/>
            <a:p>
              <a:pPr algn="ctr">
                <a:lnSpc>
                  <a:spcPts val="4200"/>
                </a:lnSpc>
              </a:pPr>
              <a:r>
                <a:rPr lang="en-US" sz="3000">
                  <a:solidFill>
                    <a:srgbClr val="FFFFFF"/>
                  </a:solidFill>
                  <a:latin typeface="Telegraf Bold"/>
                </a:rPr>
                <a:t>Reinforcement Learning</a:t>
              </a:r>
            </a:p>
          </p:txBody>
        </p:sp>
      </p:grpSp>
      <p:pic>
        <p:nvPicPr>
          <p:cNvPr id="13" name="図 12">
            <a:extLst>
              <a:ext uri="{FF2B5EF4-FFF2-40B4-BE49-F238E27FC236}">
                <a16:creationId xmlns:a16="http://schemas.microsoft.com/office/drawing/2014/main" id="{8123BB0B-94EF-08F0-0578-5C1C81F46D68}"/>
              </a:ext>
            </a:extLst>
          </p:cNvPr>
          <p:cNvPicPr>
            <a:picLocks noChangeAspect="1"/>
          </p:cNvPicPr>
          <p:nvPr/>
        </p:nvPicPr>
        <p:blipFill>
          <a:blip r:embed="rId2"/>
          <a:stretch>
            <a:fillRect/>
          </a:stretch>
        </p:blipFill>
        <p:spPr>
          <a:xfrm>
            <a:off x="4953000" y="4741608"/>
            <a:ext cx="8122951" cy="51675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8115300" cy="1958975"/>
          </a:xfrm>
          <a:prstGeom prst="rect">
            <a:avLst/>
          </a:prstGeom>
        </p:spPr>
        <p:txBody>
          <a:bodyPr lIns="0" tIns="0" rIns="0" bIns="0" rtlCol="0" anchor="t">
            <a:spAutoFit/>
          </a:bodyPr>
          <a:lstStyle/>
          <a:p>
            <a:pPr>
              <a:lnSpc>
                <a:spcPts val="6999"/>
              </a:lnSpc>
            </a:pPr>
            <a:r>
              <a:rPr lang="en-US" sz="6999" spc="342">
                <a:solidFill>
                  <a:srgbClr val="290606"/>
                </a:solidFill>
                <a:latin typeface="Cheddar"/>
              </a:rPr>
              <a:t>ROLES OF DATA IN MACHINE LEARNING?</a:t>
            </a:r>
          </a:p>
        </p:txBody>
      </p:sp>
      <p:grpSp>
        <p:nvGrpSpPr>
          <p:cNvPr id="3" name="Group 3"/>
          <p:cNvGrpSpPr/>
          <p:nvPr/>
        </p:nvGrpSpPr>
        <p:grpSpPr>
          <a:xfrm>
            <a:off x="9144000" y="3471227"/>
            <a:ext cx="7294445" cy="803783"/>
            <a:chOff x="0" y="0"/>
            <a:chExt cx="1921171" cy="211696"/>
          </a:xfrm>
        </p:grpSpPr>
        <p:sp>
          <p:nvSpPr>
            <p:cNvPr id="4" name="Freeform 4"/>
            <p:cNvSpPr/>
            <p:nvPr/>
          </p:nvSpPr>
          <p:spPr>
            <a:xfrm>
              <a:off x="0" y="0"/>
              <a:ext cx="1921171" cy="211696"/>
            </a:xfrm>
            <a:custGeom>
              <a:avLst/>
              <a:gdLst/>
              <a:ahLst/>
              <a:cxnLst/>
              <a:rect l="l" t="t" r="r" b="b"/>
              <a:pathLst>
                <a:path w="1921171" h="211696">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txBody>
            <a:bodyPr/>
            <a:lstStyle/>
            <a:p>
              <a:endParaRPr lang="ja-JP" altLang="en-US"/>
            </a:p>
          </p:txBody>
        </p:sp>
        <p:sp>
          <p:nvSpPr>
            <p:cNvPr id="5" name="TextBox 5"/>
            <p:cNvSpPr txBox="1"/>
            <p:nvPr/>
          </p:nvSpPr>
          <p:spPr>
            <a:xfrm>
              <a:off x="0" y="-104775"/>
              <a:ext cx="1921171" cy="316471"/>
            </a:xfrm>
            <a:prstGeom prst="rect">
              <a:avLst/>
            </a:prstGeom>
          </p:spPr>
          <p:txBody>
            <a:bodyPr lIns="50800" tIns="50800" rIns="50800" bIns="50800" rtlCol="0" anchor="ctr"/>
            <a:lstStyle/>
            <a:p>
              <a:pPr algn="ctr">
                <a:lnSpc>
                  <a:spcPts val="4200"/>
                </a:lnSpc>
              </a:pPr>
              <a:r>
                <a:rPr lang="en-US" sz="3000">
                  <a:solidFill>
                    <a:srgbClr val="FFFFFF"/>
                  </a:solidFill>
                  <a:latin typeface="Telegraf Bold"/>
                </a:rPr>
                <a:t>Training Machine Learning Models</a:t>
              </a:r>
            </a:p>
          </p:txBody>
        </p:sp>
      </p:grpSp>
      <p:grpSp>
        <p:nvGrpSpPr>
          <p:cNvPr id="6" name="Group 6"/>
          <p:cNvGrpSpPr/>
          <p:nvPr/>
        </p:nvGrpSpPr>
        <p:grpSpPr>
          <a:xfrm>
            <a:off x="9144000" y="5633380"/>
            <a:ext cx="7294445" cy="803783"/>
            <a:chOff x="0" y="0"/>
            <a:chExt cx="1921171" cy="211696"/>
          </a:xfrm>
        </p:grpSpPr>
        <p:sp>
          <p:nvSpPr>
            <p:cNvPr id="7" name="Freeform 7"/>
            <p:cNvSpPr/>
            <p:nvPr/>
          </p:nvSpPr>
          <p:spPr>
            <a:xfrm>
              <a:off x="0" y="0"/>
              <a:ext cx="1921171" cy="211696"/>
            </a:xfrm>
            <a:custGeom>
              <a:avLst/>
              <a:gdLst/>
              <a:ahLst/>
              <a:cxnLst/>
              <a:rect l="l" t="t" r="r" b="b"/>
              <a:pathLst>
                <a:path w="1921171" h="211696">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txBody>
            <a:bodyPr/>
            <a:lstStyle/>
            <a:p>
              <a:endParaRPr lang="ja-JP" altLang="en-US"/>
            </a:p>
          </p:txBody>
        </p:sp>
        <p:sp>
          <p:nvSpPr>
            <p:cNvPr id="8" name="TextBox 8"/>
            <p:cNvSpPr txBox="1"/>
            <p:nvPr/>
          </p:nvSpPr>
          <p:spPr>
            <a:xfrm>
              <a:off x="0" y="-104775"/>
              <a:ext cx="1921171" cy="316471"/>
            </a:xfrm>
            <a:prstGeom prst="rect">
              <a:avLst/>
            </a:prstGeom>
          </p:spPr>
          <p:txBody>
            <a:bodyPr lIns="50800" tIns="50800" rIns="50800" bIns="50800" rtlCol="0" anchor="ctr"/>
            <a:lstStyle/>
            <a:p>
              <a:pPr algn="ctr">
                <a:lnSpc>
                  <a:spcPts val="4200"/>
                </a:lnSpc>
              </a:pPr>
              <a:r>
                <a:rPr lang="en-US" sz="3000">
                  <a:solidFill>
                    <a:srgbClr val="FFFFFF"/>
                  </a:solidFill>
                  <a:latin typeface="Telegraf Bold"/>
                </a:rPr>
                <a:t>Future Engineering</a:t>
              </a:r>
            </a:p>
          </p:txBody>
        </p:sp>
      </p:grpSp>
      <p:grpSp>
        <p:nvGrpSpPr>
          <p:cNvPr id="9" name="Group 9"/>
          <p:cNvGrpSpPr/>
          <p:nvPr/>
        </p:nvGrpSpPr>
        <p:grpSpPr>
          <a:xfrm>
            <a:off x="9144000" y="4552304"/>
            <a:ext cx="7294445" cy="803783"/>
            <a:chOff x="0" y="0"/>
            <a:chExt cx="1921171" cy="211696"/>
          </a:xfrm>
        </p:grpSpPr>
        <p:sp>
          <p:nvSpPr>
            <p:cNvPr id="10" name="Freeform 10"/>
            <p:cNvSpPr/>
            <p:nvPr/>
          </p:nvSpPr>
          <p:spPr>
            <a:xfrm>
              <a:off x="0" y="0"/>
              <a:ext cx="1921171" cy="211696"/>
            </a:xfrm>
            <a:custGeom>
              <a:avLst/>
              <a:gdLst/>
              <a:ahLst/>
              <a:cxnLst/>
              <a:rect l="l" t="t" r="r" b="b"/>
              <a:pathLst>
                <a:path w="1921171" h="211696">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txBody>
            <a:bodyPr/>
            <a:lstStyle/>
            <a:p>
              <a:endParaRPr lang="ja-JP" altLang="en-US"/>
            </a:p>
          </p:txBody>
        </p:sp>
        <p:sp>
          <p:nvSpPr>
            <p:cNvPr id="11" name="TextBox 11"/>
            <p:cNvSpPr txBox="1"/>
            <p:nvPr/>
          </p:nvSpPr>
          <p:spPr>
            <a:xfrm>
              <a:off x="0" y="-104775"/>
              <a:ext cx="1921171" cy="316471"/>
            </a:xfrm>
            <a:prstGeom prst="rect">
              <a:avLst/>
            </a:prstGeom>
          </p:spPr>
          <p:txBody>
            <a:bodyPr lIns="50800" tIns="50800" rIns="50800" bIns="50800" rtlCol="0" anchor="ctr"/>
            <a:lstStyle/>
            <a:p>
              <a:pPr algn="ctr">
                <a:lnSpc>
                  <a:spcPts val="4200"/>
                </a:lnSpc>
              </a:pPr>
              <a:r>
                <a:rPr lang="en-US" sz="3000">
                  <a:solidFill>
                    <a:srgbClr val="FFFFFF"/>
                  </a:solidFill>
                  <a:latin typeface="Telegraf Bold"/>
                </a:rPr>
                <a:t>Testing and Evaluation</a:t>
              </a:r>
            </a:p>
          </p:txBody>
        </p:sp>
      </p:grpSp>
      <p:grpSp>
        <p:nvGrpSpPr>
          <p:cNvPr id="12" name="Group 12"/>
          <p:cNvGrpSpPr/>
          <p:nvPr/>
        </p:nvGrpSpPr>
        <p:grpSpPr>
          <a:xfrm>
            <a:off x="9144000" y="6713388"/>
            <a:ext cx="7294445" cy="804852"/>
            <a:chOff x="0" y="0"/>
            <a:chExt cx="1921171" cy="211977"/>
          </a:xfrm>
        </p:grpSpPr>
        <p:sp>
          <p:nvSpPr>
            <p:cNvPr id="13" name="Freeform 13"/>
            <p:cNvSpPr/>
            <p:nvPr/>
          </p:nvSpPr>
          <p:spPr>
            <a:xfrm>
              <a:off x="0" y="0"/>
              <a:ext cx="1921171" cy="211977"/>
            </a:xfrm>
            <a:custGeom>
              <a:avLst/>
              <a:gdLst/>
              <a:ahLst/>
              <a:cxnLst/>
              <a:rect l="l" t="t" r="r" b="b"/>
              <a:pathLst>
                <a:path w="1921171" h="211977">
                  <a:moveTo>
                    <a:pt x="54129" y="0"/>
                  </a:moveTo>
                  <a:lnTo>
                    <a:pt x="1867042" y="0"/>
                  </a:lnTo>
                  <a:cubicBezTo>
                    <a:pt x="1896937" y="0"/>
                    <a:pt x="1921171" y="24234"/>
                    <a:pt x="1921171" y="54129"/>
                  </a:cubicBezTo>
                  <a:lnTo>
                    <a:pt x="1921171" y="157849"/>
                  </a:lnTo>
                  <a:cubicBezTo>
                    <a:pt x="1921171" y="187743"/>
                    <a:pt x="1896937" y="211977"/>
                    <a:pt x="1867042" y="211977"/>
                  </a:cubicBezTo>
                  <a:lnTo>
                    <a:pt x="54129" y="211977"/>
                  </a:lnTo>
                  <a:cubicBezTo>
                    <a:pt x="39773" y="211977"/>
                    <a:pt x="26005" y="206275"/>
                    <a:pt x="15854" y="196124"/>
                  </a:cubicBezTo>
                  <a:cubicBezTo>
                    <a:pt x="5703" y="185972"/>
                    <a:pt x="0" y="172205"/>
                    <a:pt x="0" y="157849"/>
                  </a:cubicBezTo>
                  <a:lnTo>
                    <a:pt x="0" y="54129"/>
                  </a:lnTo>
                  <a:cubicBezTo>
                    <a:pt x="0" y="24234"/>
                    <a:pt x="24234" y="0"/>
                    <a:pt x="54129" y="0"/>
                  </a:cubicBezTo>
                  <a:close/>
                </a:path>
              </a:pathLst>
            </a:custGeom>
            <a:solidFill>
              <a:srgbClr val="02B676"/>
            </a:solidFill>
          </p:spPr>
          <p:txBody>
            <a:bodyPr/>
            <a:lstStyle/>
            <a:p>
              <a:endParaRPr lang="ja-JP" altLang="en-US"/>
            </a:p>
          </p:txBody>
        </p:sp>
        <p:sp>
          <p:nvSpPr>
            <p:cNvPr id="14" name="TextBox 14"/>
            <p:cNvSpPr txBox="1"/>
            <p:nvPr/>
          </p:nvSpPr>
          <p:spPr>
            <a:xfrm>
              <a:off x="0" y="-104775"/>
              <a:ext cx="1921171" cy="316752"/>
            </a:xfrm>
            <a:prstGeom prst="rect">
              <a:avLst/>
            </a:prstGeom>
          </p:spPr>
          <p:txBody>
            <a:bodyPr lIns="50800" tIns="50800" rIns="50800" bIns="50800" rtlCol="0" anchor="ctr"/>
            <a:lstStyle/>
            <a:p>
              <a:pPr algn="ctr">
                <a:lnSpc>
                  <a:spcPts val="4200"/>
                </a:lnSpc>
              </a:pPr>
              <a:r>
                <a:rPr lang="en-US" sz="3000">
                  <a:solidFill>
                    <a:srgbClr val="FFFFFF"/>
                  </a:solidFill>
                  <a:latin typeface="Telegraf Bold"/>
                </a:rPr>
                <a:t>Anomaly Detection</a:t>
              </a:r>
            </a:p>
          </p:txBody>
        </p:sp>
      </p:grpSp>
      <p:grpSp>
        <p:nvGrpSpPr>
          <p:cNvPr id="15" name="Group 15"/>
          <p:cNvGrpSpPr/>
          <p:nvPr/>
        </p:nvGrpSpPr>
        <p:grpSpPr>
          <a:xfrm>
            <a:off x="9144000" y="7795534"/>
            <a:ext cx="7294445" cy="803783"/>
            <a:chOff x="0" y="0"/>
            <a:chExt cx="1921171" cy="211696"/>
          </a:xfrm>
        </p:grpSpPr>
        <p:sp>
          <p:nvSpPr>
            <p:cNvPr id="16" name="Freeform 16"/>
            <p:cNvSpPr/>
            <p:nvPr/>
          </p:nvSpPr>
          <p:spPr>
            <a:xfrm>
              <a:off x="0" y="0"/>
              <a:ext cx="1921171" cy="211696"/>
            </a:xfrm>
            <a:custGeom>
              <a:avLst/>
              <a:gdLst/>
              <a:ahLst/>
              <a:cxnLst/>
              <a:rect l="l" t="t" r="r" b="b"/>
              <a:pathLst>
                <a:path w="1921171" h="211696">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txBody>
            <a:bodyPr/>
            <a:lstStyle/>
            <a:p>
              <a:endParaRPr lang="ja-JP" altLang="en-US"/>
            </a:p>
          </p:txBody>
        </p:sp>
        <p:sp>
          <p:nvSpPr>
            <p:cNvPr id="17" name="TextBox 17"/>
            <p:cNvSpPr txBox="1"/>
            <p:nvPr/>
          </p:nvSpPr>
          <p:spPr>
            <a:xfrm>
              <a:off x="0" y="-104775"/>
              <a:ext cx="1921171" cy="316471"/>
            </a:xfrm>
            <a:prstGeom prst="rect">
              <a:avLst/>
            </a:prstGeom>
          </p:spPr>
          <p:txBody>
            <a:bodyPr lIns="50800" tIns="50800" rIns="50800" bIns="50800" rtlCol="0" anchor="ctr"/>
            <a:lstStyle/>
            <a:p>
              <a:pPr algn="ctr">
                <a:lnSpc>
                  <a:spcPts val="4200"/>
                </a:lnSpc>
              </a:pPr>
              <a:r>
                <a:rPr lang="en-US" sz="3000">
                  <a:solidFill>
                    <a:srgbClr val="FFFFFF"/>
                  </a:solidFill>
                  <a:latin typeface="Telegraf Bold"/>
                </a:rPr>
                <a:t>Data Augmentation</a:t>
              </a:r>
            </a:p>
          </p:txBody>
        </p:sp>
      </p:grpSp>
      <p:pic>
        <p:nvPicPr>
          <p:cNvPr id="19" name="図 18">
            <a:extLst>
              <a:ext uri="{FF2B5EF4-FFF2-40B4-BE49-F238E27FC236}">
                <a16:creationId xmlns:a16="http://schemas.microsoft.com/office/drawing/2014/main" id="{45A5665C-840F-FAAE-C710-C65CB6D015A7}"/>
              </a:ext>
            </a:extLst>
          </p:cNvPr>
          <p:cNvPicPr>
            <a:picLocks noChangeAspect="1"/>
          </p:cNvPicPr>
          <p:nvPr/>
        </p:nvPicPr>
        <p:blipFill>
          <a:blip r:embed="rId2"/>
          <a:stretch>
            <a:fillRect/>
          </a:stretch>
        </p:blipFill>
        <p:spPr>
          <a:xfrm>
            <a:off x="2286000" y="4154487"/>
            <a:ext cx="5748629" cy="4949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977</Words>
  <Application>Microsoft Office PowerPoint</Application>
  <PresentationFormat>ユーザー設定</PresentationFormat>
  <Paragraphs>142</Paragraphs>
  <Slides>18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Cheddar</vt:lpstr>
      <vt:lpstr>Cheddar Bold</vt:lpstr>
      <vt:lpstr>Telegraf</vt:lpstr>
      <vt:lpstr>Telegraf Medium</vt:lpstr>
      <vt:lpstr>Telegraf Bold</vt:lpstr>
      <vt:lpstr>Arial</vt:lpstr>
      <vt:lpstr>Calibri</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Orange Vibrant Animated AI and Machine Learning Presentation</dc:title>
  <dc:creator>山中依大</dc:creator>
  <cp:lastModifiedBy>依大 山中</cp:lastModifiedBy>
  <cp:revision>2</cp:revision>
  <dcterms:created xsi:type="dcterms:W3CDTF">2006-08-16T00:00:00Z</dcterms:created>
  <dcterms:modified xsi:type="dcterms:W3CDTF">2024-04-29T00:28:44Z</dcterms:modified>
  <dc:identifier>DAGDwGADy14</dc:identifier>
</cp:coreProperties>
</file>