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309" r:id="rId4"/>
    <p:sldId id="279" r:id="rId5"/>
    <p:sldId id="304" r:id="rId6"/>
    <p:sldId id="280" r:id="rId7"/>
    <p:sldId id="281" r:id="rId8"/>
    <p:sldId id="282" r:id="rId9"/>
    <p:sldId id="268" r:id="rId10"/>
    <p:sldId id="291" r:id="rId11"/>
    <p:sldId id="287" r:id="rId12"/>
    <p:sldId id="302" r:id="rId13"/>
    <p:sldId id="305" r:id="rId14"/>
    <p:sldId id="301" r:id="rId15"/>
    <p:sldId id="288" r:id="rId16"/>
    <p:sldId id="290" r:id="rId17"/>
    <p:sldId id="292" r:id="rId18"/>
    <p:sldId id="293" r:id="rId19"/>
    <p:sldId id="294" r:id="rId20"/>
    <p:sldId id="295" r:id="rId21"/>
    <p:sldId id="289" r:id="rId22"/>
    <p:sldId id="284" r:id="rId23"/>
    <p:sldId id="297" r:id="rId24"/>
    <p:sldId id="285" r:id="rId25"/>
    <p:sldId id="310" r:id="rId26"/>
    <p:sldId id="308" r:id="rId27"/>
    <p:sldId id="307" r:id="rId28"/>
    <p:sldId id="311" r:id="rId29"/>
  </p:sldIdLst>
  <p:sldSz cx="18288000" cy="10287000"/>
  <p:notesSz cx="6858000" cy="9144000"/>
  <p:embeddedFontLst>
    <p:embeddedFont>
      <p:font typeface="Cheddar" panose="020B0600070205080204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Telegraf" panose="020B0600070205080204" charset="0"/>
      <p:regular r:id="rId35"/>
    </p:embeddedFont>
    <p:embeddedFont>
      <p:font typeface="Telegraf Bold" panose="020B060007020508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F3"/>
    <a:srgbClr val="02B676"/>
    <a:srgbClr val="FFCB3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839200" y="6667500"/>
            <a:ext cx="7665598" cy="1283135"/>
            <a:chOff x="0" y="-48409"/>
            <a:chExt cx="1146356" cy="3232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6356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8409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dirty="0">
                  <a:solidFill>
                    <a:srgbClr val="FFFFFF"/>
                  </a:solidFill>
                  <a:latin typeface="Telegraf Bold"/>
                </a:rPr>
                <a:t>PRESENTED BY: </a:t>
              </a:r>
              <a:r>
                <a:rPr lang="en-US" altLang="ja-JP" sz="2999" dirty="0">
                  <a:solidFill>
                    <a:srgbClr val="FFFFFF"/>
                  </a:solidFill>
                  <a:latin typeface="Telegraf Bold"/>
                </a:rPr>
                <a:t>Io Yamanaka</a:t>
              </a:r>
              <a:endParaRPr lang="en-US" sz="2999" dirty="0">
                <a:solidFill>
                  <a:srgbClr val="FFFFFF"/>
                </a:solidFill>
                <a:latin typeface="Telegraf Bold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324850" y="2918141"/>
            <a:ext cx="8694298" cy="219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7200" dirty="0">
                <a:solidFill>
                  <a:srgbClr val="290606"/>
                </a:solidFill>
                <a:latin typeface="Cheddar"/>
              </a:rPr>
              <a:t>13</a:t>
            </a:r>
            <a:r>
              <a:rPr lang="ja-JP" altLang="en-US" sz="7200" dirty="0">
                <a:solidFill>
                  <a:srgbClr val="290606"/>
                </a:solidFill>
                <a:latin typeface="Cheddar"/>
              </a:rPr>
              <a:t>章</a:t>
            </a:r>
            <a:endParaRPr lang="en-US" sz="7200" dirty="0">
              <a:solidFill>
                <a:srgbClr val="290606"/>
              </a:solidFill>
              <a:latin typeface="Cheddar"/>
            </a:endParaRPr>
          </a:p>
          <a:p>
            <a:pPr algn="ctr">
              <a:lnSpc>
                <a:spcPts val="8999"/>
              </a:lnSpc>
            </a:pPr>
            <a:r>
              <a:rPr lang="ja-JP" altLang="en-US" sz="7200" dirty="0">
                <a:solidFill>
                  <a:srgbClr val="290606"/>
                </a:solidFill>
                <a:latin typeface="Cheddar"/>
              </a:rPr>
              <a:t>短いコードを書く</a:t>
            </a:r>
            <a:endParaRPr lang="en-US" sz="7200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857E951-720B-8C82-AB8B-30F1978D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0"/>
            <a:ext cx="6248400" cy="748226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571352A-7D00-4420-AF4C-70FD7D75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063" y="266700"/>
            <a:ext cx="3041469" cy="154014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12BE7D-B6FA-601B-AE6B-531D54281EA5}"/>
              </a:ext>
            </a:extLst>
          </p:cNvPr>
          <p:cNvSpPr txBox="1"/>
          <p:nvPr/>
        </p:nvSpPr>
        <p:spPr>
          <a:xfrm>
            <a:off x="16687800" y="9410700"/>
            <a:ext cx="9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1/28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575971"/>
            <a:ext cx="17077779" cy="359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5400" spc="342" dirty="0">
                <a:latin typeface="Cheddar"/>
              </a:rPr>
              <a:t>１．要求を詳しく調べる、深く考える</a:t>
            </a:r>
            <a:endParaRPr lang="en-US" altLang="ja-JP" sz="5400" spc="342" dirty="0">
              <a:latin typeface="Cheddar"/>
            </a:endParaRPr>
          </a:p>
          <a:p>
            <a:pPr>
              <a:lnSpc>
                <a:spcPts val="6999"/>
              </a:lnSpc>
            </a:pPr>
            <a:r>
              <a:rPr kumimoji="0" lang="ja-JP" altLang="en-US" sz="44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　　例①　店舗検索システム</a:t>
            </a:r>
            <a:r>
              <a:rPr lang="en-US" altLang="ja-JP" sz="2800" spc="342" dirty="0">
                <a:solidFill>
                  <a:srgbClr val="290606"/>
                </a:solidFill>
                <a:latin typeface="+mj-ea"/>
                <a:ea typeface="+mj-ea"/>
              </a:rPr>
              <a:t>(2/2)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>
              <a:lnSpc>
                <a:spcPts val="6999"/>
              </a:lnSpc>
            </a:pP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>
              <a:lnSpc>
                <a:spcPts val="6999"/>
              </a:lnSpc>
            </a:pPr>
            <a:endParaRPr lang="en-US" altLang="ja-JP" sz="6999" spc="342" dirty="0">
              <a:latin typeface="Cheddar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2819400" y="6754504"/>
            <a:ext cx="12277005" cy="1827362"/>
            <a:chOff x="0" y="0"/>
            <a:chExt cx="1235036" cy="14344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930439" y="6859250"/>
            <a:ext cx="12277005" cy="1827362"/>
            <a:chOff x="0" y="0"/>
            <a:chExt cx="1235036" cy="14344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548418" y="7631651"/>
            <a:ext cx="11239454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ja-JP" altLang="en-US" sz="4400" dirty="0">
                <a:solidFill>
                  <a:srgbClr val="290606"/>
                </a:solidFill>
                <a:latin typeface="Cheddar"/>
              </a:rPr>
              <a:t>すべての店舗との距離を計算するだけ！！</a:t>
            </a:r>
            <a:endParaRPr lang="en-US" sz="4400" dirty="0">
              <a:solidFill>
                <a:srgbClr val="290606"/>
              </a:solidFill>
              <a:latin typeface="Cheddar"/>
            </a:endParaRPr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3BEA40EF-29AB-7B7C-E79D-AF813D1EBCAB}"/>
              </a:ext>
            </a:extLst>
          </p:cNvPr>
          <p:cNvGrpSpPr/>
          <p:nvPr/>
        </p:nvGrpSpPr>
        <p:grpSpPr>
          <a:xfrm>
            <a:off x="2905418" y="2781300"/>
            <a:ext cx="11956152" cy="2108285"/>
            <a:chOff x="0" y="0"/>
            <a:chExt cx="1235036" cy="1434426"/>
          </a:xfrm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4AE08D18-72E2-E9CD-8E32-F7E4BEC3A35E}"/>
                </a:ext>
              </a:extLst>
            </p:cNvPr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EFBE912F-71A0-D57A-24E0-535B92F4BEB9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38" name="Group 12">
            <a:extLst>
              <a:ext uri="{FF2B5EF4-FFF2-40B4-BE49-F238E27FC236}">
                <a16:creationId xmlns:a16="http://schemas.microsoft.com/office/drawing/2014/main" id="{BF24071F-9DFC-09C5-7D11-ACACE4F9A71D}"/>
              </a:ext>
            </a:extLst>
          </p:cNvPr>
          <p:cNvGrpSpPr/>
          <p:nvPr/>
        </p:nvGrpSpPr>
        <p:grpSpPr>
          <a:xfrm>
            <a:off x="3016456" y="2896359"/>
            <a:ext cx="12190988" cy="2010678"/>
            <a:chOff x="0" y="9525"/>
            <a:chExt cx="1235036" cy="1442622"/>
          </a:xfrm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05E69DA6-A2A2-DA7E-CB5F-ADF862E34E69}"/>
                </a:ext>
              </a:extLst>
            </p:cNvPr>
            <p:cNvSpPr/>
            <p:nvPr/>
          </p:nvSpPr>
          <p:spPr>
            <a:xfrm>
              <a:off x="0" y="17721"/>
              <a:ext cx="1223787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ja-JP" altLang="en-US" sz="4000" dirty="0">
                  <a:solidFill>
                    <a:srgbClr val="FF0000"/>
                  </a:solidFill>
                </a:rPr>
                <a:t>テキサス州</a:t>
              </a:r>
              <a:r>
                <a:rPr lang="ja-JP" altLang="en-US" sz="4000" dirty="0"/>
                <a:t>のユーザのために、</a:t>
              </a:r>
              <a:r>
                <a:rPr lang="ja-JP" altLang="en-US" sz="4000" dirty="0">
                  <a:solidFill>
                    <a:srgbClr val="FF0000"/>
                  </a:solidFill>
                </a:rPr>
                <a:t>テキサス州</a:t>
              </a:r>
              <a:r>
                <a:rPr lang="ja-JP" altLang="en-US" sz="4000" dirty="0"/>
                <a:t>の</a:t>
              </a:r>
              <a:r>
                <a:rPr lang="en-US" altLang="ja-JP" sz="4000" dirty="0"/>
                <a:t>30</a:t>
              </a:r>
              <a:r>
                <a:rPr lang="ja-JP" altLang="en-US" sz="4000" dirty="0"/>
                <a:t>軒</a:t>
              </a:r>
              <a:endParaRPr lang="en-US" altLang="ja-JP" sz="4000" dirty="0"/>
            </a:p>
            <a:p>
              <a:pPr algn="ctr"/>
              <a:r>
                <a:rPr lang="ja-JP" altLang="en-US" sz="4000" dirty="0"/>
                <a:t>の店舗の中から、ユーザから最も近い店舗を検索</a:t>
              </a:r>
            </a:p>
          </p:txBody>
        </p:sp>
        <p:sp>
          <p:nvSpPr>
            <p:cNvPr id="40" name="TextBox 14">
              <a:extLst>
                <a:ext uri="{FF2B5EF4-FFF2-40B4-BE49-F238E27FC236}">
                  <a16:creationId xmlns:a16="http://schemas.microsoft.com/office/drawing/2014/main" id="{6722975B-3D64-9665-3BE9-ED97178E77AA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26" name="矢印: 右 25">
            <a:extLst>
              <a:ext uri="{FF2B5EF4-FFF2-40B4-BE49-F238E27FC236}">
                <a16:creationId xmlns:a16="http://schemas.microsoft.com/office/drawing/2014/main" id="{ED6CAEBE-635E-2DF7-2493-B84A2B6414BA}"/>
              </a:ext>
            </a:extLst>
          </p:cNvPr>
          <p:cNvSpPr/>
          <p:nvPr/>
        </p:nvSpPr>
        <p:spPr>
          <a:xfrm rot="5400000">
            <a:off x="7543445" y="5582275"/>
            <a:ext cx="2539079" cy="696499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9F00F35-FB09-DF0D-B690-83DAC500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914" y="419100"/>
            <a:ext cx="2403365" cy="2438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81DB3A-DE74-12E0-1426-B4CF22FD0976}"/>
              </a:ext>
            </a:extLst>
          </p:cNvPr>
          <p:cNvSpPr txBox="1"/>
          <p:nvPr/>
        </p:nvSpPr>
        <p:spPr>
          <a:xfrm>
            <a:off x="6781800" y="5502468"/>
            <a:ext cx="4012497" cy="783193"/>
          </a:xfrm>
          <a:prstGeom prst="roundRect">
            <a:avLst/>
          </a:prstGeom>
          <a:solidFill>
            <a:srgbClr val="02B676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要求を見直すと</a:t>
            </a:r>
            <a:r>
              <a:rPr kumimoji="1" lang="en-US" altLang="ja-JP" sz="4000" dirty="0">
                <a:solidFill>
                  <a:schemeClr val="bg1"/>
                </a:solidFill>
              </a:rPr>
              <a:t>…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12E05F8F-FB4F-EA6C-0DDA-87A4E1D3570F}"/>
              </a:ext>
            </a:extLst>
          </p:cNvPr>
          <p:cNvSpPr txBox="1"/>
          <p:nvPr/>
        </p:nvSpPr>
        <p:spPr>
          <a:xfrm>
            <a:off x="2417326" y="2864795"/>
            <a:ext cx="12954000" cy="492223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思考の吹き出し: 雲形 2">
            <a:extLst>
              <a:ext uri="{FF2B5EF4-FFF2-40B4-BE49-F238E27FC236}">
                <a16:creationId xmlns:a16="http://schemas.microsoft.com/office/drawing/2014/main" id="{B3AA3C47-7CF6-14BB-2274-3FBA57352669}"/>
              </a:ext>
            </a:extLst>
          </p:cNvPr>
          <p:cNvSpPr/>
          <p:nvPr/>
        </p:nvSpPr>
        <p:spPr>
          <a:xfrm>
            <a:off x="9300889" y="1425561"/>
            <a:ext cx="5350939" cy="1293703"/>
          </a:xfrm>
          <a:prstGeom prst="cloudCallout">
            <a:avLst>
              <a:gd name="adj1" fmla="val 59970"/>
              <a:gd name="adj2" fmla="val -2936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じゃあいけるわ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339A8C-2CF7-3D28-B84C-2C32A2A615BA}"/>
              </a:ext>
            </a:extLst>
          </p:cNvPr>
          <p:cNvSpPr txBox="1"/>
          <p:nvPr/>
        </p:nvSpPr>
        <p:spPr>
          <a:xfrm>
            <a:off x="2905419" y="9152277"/>
            <a:ext cx="12029782" cy="783193"/>
          </a:xfrm>
          <a:prstGeom prst="roundRect">
            <a:avLst/>
          </a:prstGeom>
          <a:solidFill>
            <a:srgbClr val="02B67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0" lang="ja-JP" altLang="en-US" sz="4000" b="0" i="0" u="none" strike="noStrike" kern="1200" cap="none" spc="342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「本当に必要な機能は何なのか」を考えよう！</a:t>
            </a:r>
            <a:endParaRPr kumimoji="0" lang="en-US" altLang="ja-JP" sz="4000" b="0" i="0" u="none" strike="noStrike" kern="1200" cap="none" spc="342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D57EB8E-799C-3168-D669-0E58C93D9FCC}"/>
              </a:ext>
            </a:extLst>
          </p:cNvPr>
          <p:cNvSpPr/>
          <p:nvPr/>
        </p:nvSpPr>
        <p:spPr>
          <a:xfrm>
            <a:off x="3276600" y="9258300"/>
            <a:ext cx="685800" cy="534472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AC739D-260E-997E-7752-0800B1FC1C36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10/28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33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30" grpId="0" animBg="1"/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67640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latin typeface="Cheddar"/>
              </a:rPr>
              <a:t>１．要求を詳しく調べる、深く考える</a:t>
            </a:r>
            <a:endParaRPr lang="en-US" altLang="ja-JP" sz="6999" spc="342" dirty="0"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B3F92D-7D92-3C57-7C29-EEDDBA66F4C8}"/>
              </a:ext>
            </a:extLst>
          </p:cNvPr>
          <p:cNvSpPr txBox="1"/>
          <p:nvPr/>
        </p:nvSpPr>
        <p:spPr>
          <a:xfrm>
            <a:off x="2133600" y="4000500"/>
            <a:ext cx="9144000" cy="178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店舗検索システム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ホームドアの整備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2133600" y="7597285"/>
            <a:ext cx="10627396" cy="1783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kumimoji="0" lang="en-US" altLang="ja-JP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を調べる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F2663F-625D-7BB2-068E-AE0817E0E0C8}"/>
              </a:ext>
            </a:extLst>
          </p:cNvPr>
          <p:cNvSpPr txBox="1"/>
          <p:nvPr/>
        </p:nvSpPr>
        <p:spPr>
          <a:xfrm>
            <a:off x="7544344" y="698837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と４つの事例</a:t>
            </a:r>
            <a:endParaRPr kumimoji="1" lang="ja-JP" altLang="en-US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05D8D4-4E22-2199-6700-9F7C7CA78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38635"/>
            <a:ext cx="1049269" cy="63826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1E92EB-156A-0B31-CFC3-8F7EB193EC89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11/28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066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575971"/>
            <a:ext cx="17077779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5400" spc="342" dirty="0">
                <a:latin typeface="Cheddar"/>
              </a:rPr>
              <a:t>１．要求を詳しく調べる、深く考える</a:t>
            </a:r>
            <a:endParaRPr lang="en-US" altLang="ja-JP" sz="5400" spc="342" dirty="0">
              <a:latin typeface="Cheddar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　　例</a:t>
            </a:r>
            <a:r>
              <a:rPr lang="ja-JP" altLang="en-US" sz="4400" spc="342" dirty="0">
                <a:solidFill>
                  <a:srgbClr val="290606"/>
                </a:solidFill>
                <a:latin typeface="Cheddar"/>
              </a:rPr>
              <a:t>②　ホームドアの整備</a:t>
            </a:r>
            <a:r>
              <a:rPr kumimoji="0" lang="en-US" altLang="ja-JP" sz="2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(1/3)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lvl="0">
              <a:lnSpc>
                <a:spcPts val="6999"/>
              </a:lnSpc>
              <a:defRPr/>
            </a:pPr>
            <a:endParaRPr lang="en-US" altLang="ja-JP" sz="6999" spc="342" dirty="0">
              <a:latin typeface="Cheddar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12E05F8F-FB4F-EA6C-0DDA-87A4E1D3570F}"/>
              </a:ext>
            </a:extLst>
          </p:cNvPr>
          <p:cNvSpPr txBox="1"/>
          <p:nvPr/>
        </p:nvSpPr>
        <p:spPr>
          <a:xfrm>
            <a:off x="2417326" y="3423510"/>
            <a:ext cx="12954000" cy="492223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CDDCAC8-52C2-C07A-B262-15659597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05100"/>
            <a:ext cx="10152853" cy="7001968"/>
          </a:xfrm>
          <a:prstGeom prst="roundRect">
            <a:avLst>
              <a:gd name="adj" fmla="val 8935"/>
            </a:avLst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C0E1E1-B4A5-7412-90B6-C81127F1A000}"/>
              </a:ext>
            </a:extLst>
          </p:cNvPr>
          <p:cNvSpPr txBox="1"/>
          <p:nvPr/>
        </p:nvSpPr>
        <p:spPr>
          <a:xfrm>
            <a:off x="12145861" y="1400822"/>
            <a:ext cx="5913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引用：</a:t>
            </a:r>
            <a:r>
              <a:rPr kumimoji="1" lang="en-US" altLang="ja-JP" dirty="0"/>
              <a:t>PRINT</a:t>
            </a:r>
            <a:r>
              <a:rPr kumimoji="1" lang="ja-JP" altLang="en-US" dirty="0"/>
              <a:t>＆</a:t>
            </a:r>
            <a:r>
              <a:rPr kumimoji="1" lang="en-US" altLang="ja-JP" dirty="0"/>
              <a:t>PROMOTION</a:t>
            </a:r>
            <a:r>
              <a:rPr kumimoji="1" lang="ja-JP" altLang="en-US" dirty="0"/>
              <a:t>　都営浅草線　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コード活用の新ホームドア導入　コスト</a:t>
            </a:r>
            <a:r>
              <a:rPr kumimoji="1" lang="en-US" altLang="ja-JP" dirty="0"/>
              <a:t>20</a:t>
            </a:r>
            <a:r>
              <a:rPr kumimoji="1" lang="ja-JP" altLang="en-US" dirty="0"/>
              <a:t>億円→</a:t>
            </a:r>
            <a:r>
              <a:rPr kumimoji="1" lang="en-US" altLang="ja-JP" dirty="0"/>
              <a:t>270</a:t>
            </a:r>
            <a:r>
              <a:rPr kumimoji="1" lang="ja-JP" altLang="en-US" dirty="0"/>
              <a:t>万円に削減　デンソーウェーブ技術で実現</a:t>
            </a:r>
            <a:endParaRPr kumimoji="1" lang="en-US" altLang="ja-JP" dirty="0"/>
          </a:p>
          <a:p>
            <a:r>
              <a:rPr kumimoji="1" lang="en-US" altLang="ja-JP" dirty="0"/>
              <a:t>https://p-prom.com/sign-and-outdoor-advertising/?p=67034</a:t>
            </a:r>
            <a:endParaRPr kumimoji="1" lang="ja-JP" altLang="en-US" dirty="0"/>
          </a:p>
        </p:txBody>
      </p:sp>
      <p:pic>
        <p:nvPicPr>
          <p:cNvPr id="16" name="図 1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FA428610-D06C-BFA8-5F16-3535FCBFC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5688821"/>
            <a:ext cx="4865276" cy="3643599"/>
          </a:xfrm>
          <a:prstGeom prst="round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FB103D-0284-3CA0-49CD-4EE56575CD23}"/>
              </a:ext>
            </a:extLst>
          </p:cNvPr>
          <p:cNvSpPr txBox="1"/>
          <p:nvPr/>
        </p:nvSpPr>
        <p:spPr>
          <a:xfrm>
            <a:off x="12801600" y="4762500"/>
            <a:ext cx="34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参考：ホームドア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694AC2-FAA5-64AD-54B1-83529D1909E1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12/28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56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575971"/>
            <a:ext cx="17077779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5400" spc="342" dirty="0">
                <a:latin typeface="Cheddar"/>
              </a:rPr>
              <a:t>１．要求を詳しく調べる、深く考える</a:t>
            </a:r>
            <a:endParaRPr lang="en-US" altLang="ja-JP" sz="5400" spc="342" dirty="0">
              <a:latin typeface="Cheddar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　　例</a:t>
            </a:r>
            <a:r>
              <a:rPr lang="ja-JP" altLang="en-US" sz="4400" spc="342" dirty="0">
                <a:solidFill>
                  <a:srgbClr val="290606"/>
                </a:solidFill>
                <a:latin typeface="Cheddar"/>
              </a:rPr>
              <a:t>②　ホームドアの整備</a:t>
            </a:r>
            <a:r>
              <a:rPr kumimoji="0" lang="en-US" altLang="ja-JP" sz="2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(2/3)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lvl="0">
              <a:lnSpc>
                <a:spcPts val="6999"/>
              </a:lnSpc>
              <a:defRPr/>
            </a:pPr>
            <a:endParaRPr lang="en-US" altLang="ja-JP" sz="6999" spc="342" dirty="0">
              <a:latin typeface="Cheddar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12E05F8F-FB4F-EA6C-0DDA-87A4E1D3570F}"/>
              </a:ext>
            </a:extLst>
          </p:cNvPr>
          <p:cNvSpPr txBox="1"/>
          <p:nvPr/>
        </p:nvSpPr>
        <p:spPr>
          <a:xfrm>
            <a:off x="2417326" y="3423510"/>
            <a:ext cx="12954000" cy="492223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6DC4591-321E-7CAA-D93B-52C49252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5" y="5900573"/>
            <a:ext cx="3133449" cy="341943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47F8FF-7A0A-4602-5D81-0CE8FE5E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558" y="6572151"/>
            <a:ext cx="3133448" cy="3268088"/>
          </a:xfrm>
          <a:prstGeom prst="rect">
            <a:avLst/>
          </a:prstGeom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5FB926E5-1747-B907-FF0B-BD3E71E3FE0D}"/>
              </a:ext>
            </a:extLst>
          </p:cNvPr>
          <p:cNvSpPr/>
          <p:nvPr/>
        </p:nvSpPr>
        <p:spPr>
          <a:xfrm>
            <a:off x="3388284" y="3423510"/>
            <a:ext cx="12268200" cy="1987380"/>
          </a:xfrm>
          <a:prstGeom prst="wedgeRoundRectCallout">
            <a:avLst>
              <a:gd name="adj1" fmla="val -54009"/>
              <a:gd name="adj2" fmla="val 4743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都営浅草線もそろそろホームドアを設置したいな。ただ、浅草線は</a:t>
            </a:r>
            <a:r>
              <a:rPr kumimoji="1" lang="en-US" altLang="ja-JP" sz="2400" dirty="0">
                <a:solidFill>
                  <a:schemeClr val="tx1"/>
                </a:solidFill>
              </a:rPr>
              <a:t>4</a:t>
            </a:r>
            <a:r>
              <a:rPr kumimoji="1" lang="ja-JP" altLang="en-US" sz="2400" dirty="0">
                <a:solidFill>
                  <a:schemeClr val="tx1"/>
                </a:solidFill>
              </a:rPr>
              <a:t>私鉄が乗り入れるせいで、車両の長さとドアの数もバラバラ</a:t>
            </a:r>
            <a:r>
              <a:rPr kumimoji="1" lang="en-US" altLang="ja-JP" sz="2400" dirty="0">
                <a:solidFill>
                  <a:schemeClr val="tx1"/>
                </a:solidFill>
              </a:rPr>
              <a:t>…</a:t>
            </a:r>
            <a:r>
              <a:rPr kumimoji="1" lang="ja-JP" altLang="en-US" sz="2400" dirty="0">
                <a:solidFill>
                  <a:schemeClr val="tx1"/>
                </a:solidFill>
              </a:rPr>
              <a:t>ホームドアに合わせて車両を改修するとしたら、コストは約</a:t>
            </a:r>
            <a:r>
              <a:rPr kumimoji="1" lang="en-US" altLang="ja-JP" sz="2400" dirty="0">
                <a:solidFill>
                  <a:schemeClr val="tx1"/>
                </a:solidFill>
              </a:rPr>
              <a:t>20</a:t>
            </a:r>
            <a:r>
              <a:rPr kumimoji="1" lang="ja-JP" altLang="en-US" sz="2400" dirty="0">
                <a:solidFill>
                  <a:schemeClr val="tx1"/>
                </a:solidFill>
              </a:rPr>
              <a:t>億円を超えてしまう。このままだとホームドア設置自体を断念するしかないか</a:t>
            </a:r>
            <a:r>
              <a:rPr kumimoji="1" lang="en-US" altLang="ja-JP" sz="2400" dirty="0">
                <a:solidFill>
                  <a:schemeClr val="tx1"/>
                </a:solidFill>
              </a:rPr>
              <a:t>….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0C349E-D3BE-0D9F-5F38-79F6D7DABC80}"/>
              </a:ext>
            </a:extLst>
          </p:cNvPr>
          <p:cNvSpPr/>
          <p:nvPr/>
        </p:nvSpPr>
        <p:spPr>
          <a:xfrm>
            <a:off x="4056563" y="5667241"/>
            <a:ext cx="9851120" cy="1888314"/>
          </a:xfrm>
          <a:prstGeom prst="wedgeRoundRectCallout">
            <a:avLst>
              <a:gd name="adj1" fmla="val 63342"/>
              <a:gd name="adj2" fmla="val 392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rPr>
              <a:t>あの、</a:t>
            </a:r>
            <a:r>
              <a:rPr kumimoji="1" lang="en-US" altLang="ja-JP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rPr>
              <a:t>QR</a:t>
            </a:r>
            <a:r>
              <a:rPr kumimoji="1" lang="ja-JP" altLang="ja-JP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rPr>
              <a:t>コード</a:t>
            </a:r>
            <a:r>
              <a:rPr kumimoji="1" lang="ja-JP" alt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rPr>
              <a:t>を使えばホームドアのどの部分を開けばいいか判断できるんじゃないんですか？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F5B9C98B-ED7C-70ED-44B8-2288B5B69347}"/>
              </a:ext>
            </a:extLst>
          </p:cNvPr>
          <p:cNvSpPr/>
          <p:nvPr/>
        </p:nvSpPr>
        <p:spPr>
          <a:xfrm>
            <a:off x="4056562" y="8039100"/>
            <a:ext cx="9851121" cy="1888314"/>
          </a:xfrm>
          <a:prstGeom prst="wedgeRoundRectCallout">
            <a:avLst>
              <a:gd name="adj1" fmla="val -55834"/>
              <a:gd name="adj2" fmla="val -422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rPr>
              <a:t>なるほど！それなら車両改修の作業もいらなそうだ！</a:t>
            </a:r>
            <a:endParaRPr kumimoji="1" lang="en-US" altLang="ja-JP" sz="32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panose="020B0600070205080204" pitchFamily="50" charset="-128"/>
              <a:cs typeface="+mn-cs"/>
            </a:endParaRPr>
          </a:p>
          <a:p>
            <a:pPr algn="ctr"/>
            <a:r>
              <a:rPr kumimoji="1" lang="ja-JP" alt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rPr>
              <a:t>コストを計算してみると</a:t>
            </a:r>
            <a:r>
              <a:rPr kumimoji="1" lang="en-US" altLang="ja-JP" sz="3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50" charset="-128"/>
              </a:rPr>
              <a:t>270</a:t>
            </a:r>
            <a:r>
              <a:rPr kumimoji="1" lang="ja-JP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50" charset="-128"/>
              </a:rPr>
              <a:t>万円ほどで済みそう！</a:t>
            </a:r>
            <a:endParaRPr kumimoji="1" lang="en-US" altLang="ja-JP" sz="3200" dirty="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50" charset="-128"/>
              </a:rPr>
              <a:t>いますぐ</a:t>
            </a:r>
            <a:r>
              <a:rPr kumimoji="1" lang="en-US" altLang="ja-JP" sz="3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50" charset="-128"/>
              </a:rPr>
              <a:t>QR</a:t>
            </a:r>
            <a:r>
              <a:rPr kumimoji="1" lang="ja-JP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50" charset="-128"/>
              </a:rPr>
              <a:t>コード方式を導入しよう！！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468841-2C0E-ABCD-0AE9-FF42D99F4D02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13/28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05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575971"/>
            <a:ext cx="17077779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5400" spc="342" dirty="0">
                <a:latin typeface="Cheddar"/>
              </a:rPr>
              <a:t>１．要求を詳しく調べる、深く考える</a:t>
            </a:r>
            <a:endParaRPr lang="en-US" altLang="ja-JP" sz="5400" spc="342" dirty="0">
              <a:latin typeface="Cheddar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　　例②　</a:t>
            </a:r>
            <a:r>
              <a:rPr lang="ja-JP" altLang="en-US" sz="4400" spc="342" dirty="0">
                <a:solidFill>
                  <a:srgbClr val="290606"/>
                </a:solidFill>
                <a:latin typeface="Cheddar"/>
              </a:rPr>
              <a:t>ホームドアの整備</a:t>
            </a:r>
            <a:r>
              <a:rPr kumimoji="0" lang="en-US" altLang="ja-JP" sz="2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(3/3)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999" spc="342" dirty="0">
              <a:latin typeface="Cheddar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9F00F35-FB09-DF0D-B690-83DAC500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035" y="6286500"/>
            <a:ext cx="3215240" cy="3262110"/>
          </a:xfrm>
          <a:prstGeom prst="rect">
            <a:avLst/>
          </a:prstGeom>
        </p:spPr>
      </p:pic>
      <p:sp>
        <p:nvSpPr>
          <p:cNvPr id="33" name="TextBox 4">
            <a:extLst>
              <a:ext uri="{FF2B5EF4-FFF2-40B4-BE49-F238E27FC236}">
                <a16:creationId xmlns:a16="http://schemas.microsoft.com/office/drawing/2014/main" id="{12E05F8F-FB4F-EA6C-0DDA-87A4E1D3570F}"/>
              </a:ext>
            </a:extLst>
          </p:cNvPr>
          <p:cNvSpPr txBox="1"/>
          <p:nvPr/>
        </p:nvSpPr>
        <p:spPr>
          <a:xfrm>
            <a:off x="2417326" y="3423510"/>
            <a:ext cx="12954000" cy="492223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285EF65-2EFA-47BD-394C-7F00A83DD608}"/>
              </a:ext>
            </a:extLst>
          </p:cNvPr>
          <p:cNvSpPr/>
          <p:nvPr/>
        </p:nvSpPr>
        <p:spPr>
          <a:xfrm>
            <a:off x="658493" y="2396934"/>
            <a:ext cx="14117147" cy="7775766"/>
          </a:xfrm>
          <a:prstGeom prst="roundRect">
            <a:avLst/>
          </a:prstGeom>
          <a:solidFill>
            <a:srgbClr val="02B676"/>
          </a:solidFill>
          <a:ln>
            <a:solidFill>
              <a:srgbClr val="EEF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58255C-6672-BCD3-16F6-9A9FCB6A38D2}"/>
              </a:ext>
            </a:extLst>
          </p:cNvPr>
          <p:cNvSpPr txBox="1"/>
          <p:nvPr/>
        </p:nvSpPr>
        <p:spPr>
          <a:xfrm>
            <a:off x="7990072" y="6116488"/>
            <a:ext cx="1808507" cy="664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そのため</a:t>
            </a:r>
            <a:r>
              <a:rPr kumimoji="1" lang="en-US" altLang="ja-JP" sz="28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B622D4-A742-2D64-4177-7646A17824FB}"/>
              </a:ext>
            </a:extLst>
          </p:cNvPr>
          <p:cNvSpPr txBox="1"/>
          <p:nvPr/>
        </p:nvSpPr>
        <p:spPr>
          <a:xfrm>
            <a:off x="2434289" y="5167154"/>
            <a:ext cx="10269158" cy="828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QR</a:t>
            </a:r>
            <a:r>
              <a:rPr kumimoji="1" lang="ja-JP" altLang="en-US" sz="36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コードでホームドアの制御ができることに気づいた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74A297-41E6-84B8-018F-8444429FF364}"/>
              </a:ext>
            </a:extLst>
          </p:cNvPr>
          <p:cNvSpPr txBox="1"/>
          <p:nvPr/>
        </p:nvSpPr>
        <p:spPr>
          <a:xfrm>
            <a:off x="658493" y="7086079"/>
            <a:ext cx="14352715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車両改修は不要となり、大幅なコストダウンを実現した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818DFA-3D00-2618-3D8C-12337794C20F}"/>
              </a:ext>
            </a:extLst>
          </p:cNvPr>
          <p:cNvSpPr txBox="1"/>
          <p:nvPr/>
        </p:nvSpPr>
        <p:spPr>
          <a:xfrm>
            <a:off x="1800338" y="8652297"/>
            <a:ext cx="12120626" cy="1073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シンプルに問題を解決できる方法を考えよう！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AFEB50B-CDC9-D088-78EA-50427180B75A}"/>
              </a:ext>
            </a:extLst>
          </p:cNvPr>
          <p:cNvSpPr txBox="1"/>
          <p:nvPr/>
        </p:nvSpPr>
        <p:spPr>
          <a:xfrm>
            <a:off x="3260318" y="3543081"/>
            <a:ext cx="8736687" cy="828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ホームドアの整備のため、車両改修をしたい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398550-911F-0652-D5B1-CBD0FC2C7EE4}"/>
              </a:ext>
            </a:extLst>
          </p:cNvPr>
          <p:cNvSpPr txBox="1"/>
          <p:nvPr/>
        </p:nvSpPr>
        <p:spPr>
          <a:xfrm>
            <a:off x="8068852" y="4478638"/>
            <a:ext cx="1343638" cy="664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しかし</a:t>
            </a:r>
            <a:r>
              <a:rPr kumimoji="1" lang="en-US" altLang="ja-JP" sz="28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B455CC-0150-8797-5B14-0AB5D89C12D0}"/>
              </a:ext>
            </a:extLst>
          </p:cNvPr>
          <p:cNvSpPr txBox="1"/>
          <p:nvPr/>
        </p:nvSpPr>
        <p:spPr>
          <a:xfrm>
            <a:off x="1425089" y="2621615"/>
            <a:ext cx="5145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今回のケースの分析</a:t>
            </a:r>
            <a:endParaRPr kumimoji="1" lang="en-US" altLang="ja-JP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323E00B-8890-DBFC-69D7-431DDB6D472C}"/>
              </a:ext>
            </a:extLst>
          </p:cNvPr>
          <p:cNvSpPr/>
          <p:nvPr/>
        </p:nvSpPr>
        <p:spPr>
          <a:xfrm rot="5400000">
            <a:off x="7016106" y="4565805"/>
            <a:ext cx="769807" cy="6288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5137369-42E4-2BA5-D0A0-EEAA4BBB55AF}"/>
              </a:ext>
            </a:extLst>
          </p:cNvPr>
          <p:cNvSpPr/>
          <p:nvPr/>
        </p:nvSpPr>
        <p:spPr>
          <a:xfrm rot="5400000">
            <a:off x="7016104" y="6326963"/>
            <a:ext cx="769807" cy="6288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C4C4EA5B-21A2-CACE-3D02-03FB9B4B67F8}"/>
              </a:ext>
            </a:extLst>
          </p:cNvPr>
          <p:cNvSpPr/>
          <p:nvPr/>
        </p:nvSpPr>
        <p:spPr>
          <a:xfrm rot="5400000">
            <a:off x="7016105" y="8112587"/>
            <a:ext cx="769807" cy="6288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5DEAD273-B381-A60B-8E35-C0E5CB04046A}"/>
              </a:ext>
            </a:extLst>
          </p:cNvPr>
          <p:cNvSpPr/>
          <p:nvPr/>
        </p:nvSpPr>
        <p:spPr>
          <a:xfrm>
            <a:off x="12075048" y="3094686"/>
            <a:ext cx="6108051" cy="2206663"/>
          </a:xfrm>
          <a:prstGeom prst="wedgeEllipseCallout">
            <a:avLst>
              <a:gd name="adj1" fmla="val 16853"/>
              <a:gd name="adj2" fmla="val 7919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rPr>
              <a:t>そのためにも、要求を詳しく調べることが大事なんだね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66CBA3-4831-F6A2-A49B-5C44FFF7F64C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14/28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59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67640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latin typeface="Cheddar"/>
              </a:rPr>
              <a:t>１．要求を詳しく調べる、深く考える</a:t>
            </a:r>
            <a:endParaRPr lang="en-US" altLang="ja-JP" sz="6999" spc="342" dirty="0"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FF0000"/>
                </a:solidFill>
                <a:latin typeface="Cheddar"/>
              </a:rPr>
              <a:t>２．ライブラリ、ツールに親しむ</a:t>
            </a:r>
            <a:endParaRPr lang="en-US" altLang="ja-JP" sz="6999" spc="342" dirty="0">
              <a:solidFill>
                <a:srgbClr val="FF0000"/>
              </a:solidFill>
              <a:latin typeface="Chedd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B3F92D-7D92-3C57-7C29-EEDDBA66F4C8}"/>
              </a:ext>
            </a:extLst>
          </p:cNvPr>
          <p:cNvSpPr txBox="1"/>
          <p:nvPr/>
        </p:nvSpPr>
        <p:spPr>
          <a:xfrm>
            <a:off x="2133600" y="4000500"/>
            <a:ext cx="9144000" cy="178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店舗検索システム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キャッシュを追加する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2133600" y="7597285"/>
            <a:ext cx="10627396" cy="1783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kumimoji="0" lang="en-US" altLang="ja-JP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を調べる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F2663F-625D-7BB2-068E-AE0817E0E0C8}"/>
              </a:ext>
            </a:extLst>
          </p:cNvPr>
          <p:cNvSpPr txBox="1"/>
          <p:nvPr/>
        </p:nvSpPr>
        <p:spPr>
          <a:xfrm>
            <a:off x="7544344" y="698837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と４つの事例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EC8339-90DB-2C1A-A7A7-F8232508A917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15/28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094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67640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latin typeface="Cheddar"/>
              </a:rPr>
              <a:t>１．要求を詳しく調べる、深く考える</a:t>
            </a:r>
            <a:endParaRPr lang="en-US" altLang="ja-JP" sz="6999" spc="342" dirty="0"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B3F92D-7D92-3C57-7C29-EEDDBA66F4C8}"/>
              </a:ext>
            </a:extLst>
          </p:cNvPr>
          <p:cNvSpPr txBox="1"/>
          <p:nvPr/>
        </p:nvSpPr>
        <p:spPr>
          <a:xfrm>
            <a:off x="2133600" y="4000500"/>
            <a:ext cx="9144000" cy="178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店舗検索システム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キャッシュを追加する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2133600" y="7597285"/>
            <a:ext cx="10627396" cy="1783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heddar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kumimoji="0" lang="en-US" altLang="ja-JP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を調べる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F2663F-625D-7BB2-068E-AE0817E0E0C8}"/>
              </a:ext>
            </a:extLst>
          </p:cNvPr>
          <p:cNvSpPr txBox="1"/>
          <p:nvPr/>
        </p:nvSpPr>
        <p:spPr>
          <a:xfrm>
            <a:off x="7544344" y="698837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と４つの事例</a:t>
            </a:r>
            <a:endParaRPr kumimoji="1" lang="ja-JP" altLang="en-US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05D8D4-4E22-2199-6700-9F7C7CA78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781835"/>
            <a:ext cx="1049269" cy="63826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C8D9FB-BEB7-2E3D-6481-9E162A4C992B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16/28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96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39E1E-4921-34E2-1305-AD243E16595C}"/>
              </a:ext>
            </a:extLst>
          </p:cNvPr>
          <p:cNvSpPr txBox="1"/>
          <p:nvPr/>
        </p:nvSpPr>
        <p:spPr>
          <a:xfrm>
            <a:off x="762000" y="410628"/>
            <a:ext cx="13411200" cy="350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２．</a:t>
            </a:r>
            <a:r>
              <a:rPr lang="ja-JP" altLang="en-US" sz="5400" spc="342" dirty="0">
                <a:solidFill>
                  <a:srgbClr val="290606"/>
                </a:solidFill>
                <a:latin typeface="Cheddar"/>
              </a:rPr>
              <a:t>ライブラリ、ツール</a:t>
            </a: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に親しむ</a:t>
            </a:r>
            <a:endParaRPr lang="en-US" altLang="ja-JP" sz="5400" kern="1200" spc="342" dirty="0"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000" spc="342" dirty="0">
                <a:solidFill>
                  <a:srgbClr val="290606"/>
                </a:solidFill>
                <a:latin typeface="Cheddar" panose="020B0600070205080204" charset="0"/>
                <a:ea typeface="ＭＳ Ｐゴシック" panose="020B0600070205080204" pitchFamily="50" charset="-128"/>
              </a:rPr>
              <a:t>　　</a:t>
            </a:r>
            <a:r>
              <a:rPr lang="ja-JP" altLang="en-US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r>
              <a:rPr kumimoji="0" lang="en-US" altLang="ja-JP" sz="2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(1/4)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indent="0" algn="l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en-US" sz="4000" b="0" i="0" kern="1200" spc="342" baseline="0" dirty="0">
              <a:ln>
                <a:noFill/>
              </a:ln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1400" dirty="0">
              <a:effectLst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A1AE8B-557A-BAA1-4EA4-E41E8546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0" y="5135028"/>
            <a:ext cx="4012454" cy="4732872"/>
          </a:xfrm>
          <a:prstGeom prst="rect">
            <a:avLst/>
          </a:prstGeom>
        </p:spPr>
      </p:pic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BD7320A2-A867-CC32-B451-3916B0C46E84}"/>
              </a:ext>
            </a:extLst>
          </p:cNvPr>
          <p:cNvSpPr/>
          <p:nvPr/>
        </p:nvSpPr>
        <p:spPr>
          <a:xfrm>
            <a:off x="1447800" y="2739891"/>
            <a:ext cx="11827939" cy="3261106"/>
          </a:xfrm>
          <a:prstGeom prst="cloudCallout">
            <a:avLst>
              <a:gd name="adj1" fmla="val 51612"/>
              <a:gd name="adj2" fmla="val 474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Python</a:t>
            </a:r>
            <a:r>
              <a:rPr kumimoji="1" lang="ja-JP" altLang="en-US" sz="4000" dirty="0">
                <a:solidFill>
                  <a:schemeClr val="tx1"/>
                </a:solidFill>
              </a:rPr>
              <a:t>のリスト使ってるんだけど、重複してる要素は削除したいな</a:t>
            </a:r>
            <a:r>
              <a:rPr kumimoji="1" lang="en-US" altLang="ja-JP" sz="4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思考の吹き出し: 雲形 9">
            <a:extLst>
              <a:ext uri="{FF2B5EF4-FFF2-40B4-BE49-F238E27FC236}">
                <a16:creationId xmlns:a16="http://schemas.microsoft.com/office/drawing/2014/main" id="{67442644-DED9-F024-FEA5-9E89BFB21675}"/>
              </a:ext>
            </a:extLst>
          </p:cNvPr>
          <p:cNvSpPr/>
          <p:nvPr/>
        </p:nvSpPr>
        <p:spPr>
          <a:xfrm>
            <a:off x="1981200" y="6699707"/>
            <a:ext cx="11142139" cy="3261106"/>
          </a:xfrm>
          <a:prstGeom prst="cloudCallout">
            <a:avLst>
              <a:gd name="adj1" fmla="val 54497"/>
              <a:gd name="adj2" fmla="val -282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そうだ！「重複を削除する関数」を自分で作ろう！！</a:t>
            </a:r>
            <a:endParaRPr kumimoji="1"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D56F22-3125-7BE2-687B-68766C0D8A9B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17/28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85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39E1E-4921-34E2-1305-AD243E16595C}"/>
              </a:ext>
            </a:extLst>
          </p:cNvPr>
          <p:cNvSpPr txBox="1"/>
          <p:nvPr/>
        </p:nvSpPr>
        <p:spPr>
          <a:xfrm>
            <a:off x="762000" y="410628"/>
            <a:ext cx="13411200" cy="350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２．</a:t>
            </a:r>
            <a:r>
              <a:rPr lang="ja-JP" altLang="en-US" sz="5400" spc="342" dirty="0">
                <a:solidFill>
                  <a:srgbClr val="290606"/>
                </a:solidFill>
                <a:latin typeface="Cheddar"/>
              </a:rPr>
              <a:t>ライブラリ、ツール</a:t>
            </a: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に親しむ</a:t>
            </a:r>
            <a:endParaRPr lang="en-US" altLang="ja-JP" sz="5400" kern="1200" spc="342" dirty="0"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000" spc="342" dirty="0">
                <a:solidFill>
                  <a:srgbClr val="290606"/>
                </a:solidFill>
                <a:latin typeface="Cheddar" panose="020B0600070205080204" charset="0"/>
                <a:ea typeface="ＭＳ Ｐゴシック" panose="020B0600070205080204" pitchFamily="50" charset="-128"/>
              </a:rPr>
              <a:t>　　</a:t>
            </a:r>
            <a:r>
              <a:rPr lang="ja-JP" altLang="en-US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r>
              <a:rPr kumimoji="0" lang="en-US" altLang="ja-JP" sz="2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(2/4)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indent="0" algn="l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en-US" sz="4000" b="0" i="0" kern="1200" spc="342" baseline="0" dirty="0">
              <a:ln>
                <a:noFill/>
              </a:ln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1400" dirty="0">
              <a:effectLst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A1AE8B-557A-BAA1-4EA4-E41E8546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0" y="5125954"/>
            <a:ext cx="4012454" cy="4732872"/>
          </a:xfrm>
          <a:prstGeom prst="rect">
            <a:avLst/>
          </a:prstGeom>
        </p:spPr>
      </p:pic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BD7320A2-A867-CC32-B451-3916B0C46E84}"/>
              </a:ext>
            </a:extLst>
          </p:cNvPr>
          <p:cNvSpPr/>
          <p:nvPr/>
        </p:nvSpPr>
        <p:spPr>
          <a:xfrm>
            <a:off x="13639800" y="2400300"/>
            <a:ext cx="2760139" cy="2000496"/>
          </a:xfrm>
          <a:prstGeom prst="cloudCallout">
            <a:avLst>
              <a:gd name="adj1" fmla="val 22933"/>
              <a:gd name="adj2" fmla="val 802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どや</a:t>
            </a:r>
            <a:endParaRPr kumimoji="1"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D81FE-BE0B-B7F7-C9A0-94F1FEEB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24300"/>
            <a:ext cx="12196430" cy="4732873"/>
          </a:xfrm>
          <a:prstGeom prst="roundRect">
            <a:avLst>
              <a:gd name="adj" fmla="val 6475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6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unique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36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elements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36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temp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{}</a:t>
            </a:r>
          </a:p>
          <a:p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36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element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elements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36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temp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element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altLang="ja-JP" sz="36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altLang="ja-JP" sz="36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36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temp</a:t>
            </a:r>
            <a:r>
              <a:rPr lang="en-US" altLang="ja-JP" sz="36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36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keys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40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unique_elements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unique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en-US" altLang="ja-JP" sz="36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36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36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altLang="ja-JP" sz="36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36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出力結果：</a:t>
            </a:r>
            <a:r>
              <a:rPr lang="en-US" altLang="ja-JP" sz="3600" dirty="0" err="1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dict_keys</a:t>
            </a:r>
            <a:r>
              <a:rPr lang="en-US" altLang="ja-JP" sz="36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([2, 1])</a:t>
            </a:r>
            <a:endParaRPr lang="en-US" altLang="ja-JP" sz="36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4F89D2-59D1-8B2B-EDEE-B803FC689627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18/28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73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39E1E-4921-34E2-1305-AD243E16595C}"/>
              </a:ext>
            </a:extLst>
          </p:cNvPr>
          <p:cNvSpPr txBox="1"/>
          <p:nvPr/>
        </p:nvSpPr>
        <p:spPr>
          <a:xfrm>
            <a:off x="762000" y="410628"/>
            <a:ext cx="13411200" cy="350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２．</a:t>
            </a:r>
            <a:r>
              <a:rPr lang="ja-JP" altLang="en-US" sz="5400" spc="342" dirty="0">
                <a:solidFill>
                  <a:srgbClr val="290606"/>
                </a:solidFill>
                <a:latin typeface="Cheddar"/>
              </a:rPr>
              <a:t>ライブラリ、ツール</a:t>
            </a: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に親しむ</a:t>
            </a:r>
            <a:endParaRPr lang="en-US" altLang="ja-JP" sz="5400" kern="1200" spc="342" dirty="0"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000" spc="342" dirty="0">
                <a:solidFill>
                  <a:srgbClr val="290606"/>
                </a:solidFill>
                <a:latin typeface="Cheddar" panose="020B0600070205080204" charset="0"/>
                <a:ea typeface="ＭＳ Ｐゴシック" panose="020B0600070205080204" pitchFamily="50" charset="-128"/>
              </a:rPr>
              <a:t>　　</a:t>
            </a:r>
            <a:r>
              <a:rPr lang="ja-JP" altLang="en-US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r>
              <a:rPr kumimoji="0" lang="en-US" altLang="ja-JP" sz="2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(3/4)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indent="0" algn="l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en-US" sz="4000" b="0" i="0" kern="1200" spc="342" baseline="0" dirty="0">
              <a:ln>
                <a:noFill/>
              </a:ln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1400" dirty="0">
              <a:effectLst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A1AE8B-557A-BAA1-4EA4-E41E8546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0" y="5125954"/>
            <a:ext cx="4012454" cy="4732872"/>
          </a:xfrm>
          <a:prstGeom prst="rect">
            <a:avLst/>
          </a:prstGeom>
        </p:spPr>
      </p:pic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BD7320A2-A867-CC32-B451-3916B0C46E84}"/>
              </a:ext>
            </a:extLst>
          </p:cNvPr>
          <p:cNvSpPr/>
          <p:nvPr/>
        </p:nvSpPr>
        <p:spPr>
          <a:xfrm>
            <a:off x="8348886" y="7353300"/>
            <a:ext cx="4012454" cy="2000496"/>
          </a:xfrm>
          <a:prstGeom prst="cloudCallout">
            <a:avLst>
              <a:gd name="adj1" fmla="val 87707"/>
              <a:gd name="adj2" fmla="val -3848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うわあ</a:t>
            </a:r>
            <a:endParaRPr kumimoji="1"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D81FE-BE0B-B7F7-C9A0-94F1FEEB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272" y="5125954"/>
            <a:ext cx="9541528" cy="1246763"/>
          </a:xfrm>
          <a:prstGeom prst="roundRect">
            <a:avLst>
              <a:gd name="adj" fmla="val 6475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unique_elements</a:t>
            </a:r>
            <a:r>
              <a:rPr lang="en-US" altLang="ja-JP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3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US" altLang="ja-JP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3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en-US" altLang="ja-JP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ja-JP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ja-JP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en-US" altLang="ja-JP" sz="36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36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出力結果：</a:t>
            </a:r>
            <a:r>
              <a:rPr lang="en-US" altLang="ja-JP" sz="36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[1, 2]</a:t>
            </a:r>
            <a:endParaRPr lang="en-US" altLang="ja-JP" sz="36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C08782-26B0-05F1-2AFB-77E4832A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652" y="3924300"/>
            <a:ext cx="3398705" cy="3749812"/>
          </a:xfrm>
          <a:prstGeom prst="rect">
            <a:avLst/>
          </a:prstGeom>
        </p:spPr>
      </p:pic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004DDF75-2931-6649-90DD-A31613AA86C7}"/>
              </a:ext>
            </a:extLst>
          </p:cNvPr>
          <p:cNvSpPr/>
          <p:nvPr/>
        </p:nvSpPr>
        <p:spPr>
          <a:xfrm>
            <a:off x="3855904" y="2468504"/>
            <a:ext cx="10317295" cy="2000496"/>
          </a:xfrm>
          <a:prstGeom prst="cloudCallout">
            <a:avLst>
              <a:gd name="adj1" fmla="val -49447"/>
              <a:gd name="adj2" fmla="val 474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それ、</a:t>
            </a:r>
            <a:r>
              <a:rPr kumimoji="1" lang="en-US" altLang="ja-JP" sz="4000" dirty="0">
                <a:solidFill>
                  <a:schemeClr val="tx1"/>
                </a:solidFill>
              </a:rPr>
              <a:t>set</a:t>
            </a:r>
            <a:r>
              <a:rPr kumimoji="1" lang="ja-JP" altLang="en-US" sz="4000" dirty="0">
                <a:solidFill>
                  <a:schemeClr val="tx1"/>
                </a:solidFill>
              </a:rPr>
              <a:t>型使えばよくない？</a:t>
            </a:r>
            <a:endParaRPr kumimoji="1"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A82C73-0E84-6219-00FF-0E91DDA65046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19/28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3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2F16B5-8994-F5A7-71B2-ABB8DA49E0DA}"/>
              </a:ext>
            </a:extLst>
          </p:cNvPr>
          <p:cNvSpPr txBox="1"/>
          <p:nvPr/>
        </p:nvSpPr>
        <p:spPr>
          <a:xfrm>
            <a:off x="1676400" y="2496013"/>
            <a:ext cx="15792450" cy="357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8000" dirty="0"/>
              <a:t>コードを簡潔に書く方法を知り、</a:t>
            </a:r>
            <a:endParaRPr kumimoji="1" lang="en-US" altLang="ja-JP" sz="8000" dirty="0"/>
          </a:p>
          <a:p>
            <a:pPr algn="ctr">
              <a:lnSpc>
                <a:spcPct val="150000"/>
              </a:lnSpc>
            </a:pPr>
            <a:r>
              <a:rPr kumimoji="1" lang="ja-JP" altLang="en-US" sz="8000" dirty="0"/>
              <a:t>可読性、保守性を上げる手段を学ぶ</a:t>
            </a:r>
            <a:endParaRPr kumimoji="1" lang="ja-JP" alt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517B8-540F-1589-A2D5-3A6310AE0BF5}"/>
              </a:ext>
            </a:extLst>
          </p:cNvPr>
          <p:cNvSpPr txBox="1"/>
          <p:nvPr/>
        </p:nvSpPr>
        <p:spPr>
          <a:xfrm>
            <a:off x="524421" y="647700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本章のゴール</a:t>
            </a:r>
            <a:endParaRPr lang="en-US" sz="6999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9C5362B-335A-7441-CD03-0E65B7FE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075" y="6210300"/>
            <a:ext cx="4457849" cy="3711557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B1B13E29-EFF9-0BF1-219A-CA2D19A0239F}"/>
              </a:ext>
            </a:extLst>
          </p:cNvPr>
          <p:cNvSpPr/>
          <p:nvPr/>
        </p:nvSpPr>
        <p:spPr>
          <a:xfrm>
            <a:off x="11201400" y="6381148"/>
            <a:ext cx="6141373" cy="1676400"/>
          </a:xfrm>
          <a:prstGeom prst="wedgeEllipseCallout">
            <a:avLst>
              <a:gd name="adj1" fmla="val -54350"/>
              <a:gd name="adj2" fmla="val 315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rPr>
              <a:t>でも気を付けて！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E5E96A-834C-1571-B1B6-180622541CDF}"/>
              </a:ext>
            </a:extLst>
          </p:cNvPr>
          <p:cNvSpPr txBox="1"/>
          <p:nvPr/>
        </p:nvSpPr>
        <p:spPr>
          <a:xfrm>
            <a:off x="16687800" y="9410700"/>
            <a:ext cx="9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054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6AE3D9D-671A-EEB5-ED4E-D86D6D18A9F2}"/>
              </a:ext>
            </a:extLst>
          </p:cNvPr>
          <p:cNvSpPr/>
          <p:nvPr/>
        </p:nvSpPr>
        <p:spPr>
          <a:xfrm>
            <a:off x="658493" y="2396934"/>
            <a:ext cx="14117147" cy="7775766"/>
          </a:xfrm>
          <a:prstGeom prst="roundRect">
            <a:avLst/>
          </a:prstGeom>
          <a:solidFill>
            <a:srgbClr val="02B676"/>
          </a:solidFill>
          <a:ln>
            <a:solidFill>
              <a:srgbClr val="EEF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39E1E-4921-34E2-1305-AD243E16595C}"/>
              </a:ext>
            </a:extLst>
          </p:cNvPr>
          <p:cNvSpPr txBox="1"/>
          <p:nvPr/>
        </p:nvSpPr>
        <p:spPr>
          <a:xfrm>
            <a:off x="762000" y="410628"/>
            <a:ext cx="13411200" cy="350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２．</a:t>
            </a:r>
            <a:r>
              <a:rPr lang="ja-JP" altLang="en-US" sz="5400" spc="342" dirty="0">
                <a:solidFill>
                  <a:srgbClr val="290606"/>
                </a:solidFill>
                <a:latin typeface="Cheddar"/>
              </a:rPr>
              <a:t>ライブラリ、ツール</a:t>
            </a: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に親しむ</a:t>
            </a:r>
            <a:endParaRPr lang="en-US" altLang="ja-JP" sz="5400" kern="1200" spc="342" dirty="0"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000" spc="342" dirty="0">
                <a:solidFill>
                  <a:srgbClr val="290606"/>
                </a:solidFill>
                <a:latin typeface="Cheddar" panose="020B0600070205080204" charset="0"/>
                <a:ea typeface="ＭＳ Ｐゴシック" panose="020B0600070205080204" pitchFamily="50" charset="-128"/>
              </a:rPr>
              <a:t>　　</a:t>
            </a:r>
            <a:r>
              <a:rPr lang="ja-JP" altLang="en-US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r>
              <a:rPr kumimoji="0" lang="en-US" altLang="ja-JP" sz="2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(4/4)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indent="0" algn="l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en-US" sz="4000" b="0" i="0" kern="1200" spc="342" baseline="0" dirty="0">
              <a:ln>
                <a:noFill/>
              </a:ln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1400" dirty="0">
              <a:effectLst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A1AE8B-557A-BAA1-4EA4-E41E8546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894" y="6134100"/>
            <a:ext cx="2899359" cy="341992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6F3151-1F0B-F272-217A-CC5F85B5E1D9}"/>
              </a:ext>
            </a:extLst>
          </p:cNvPr>
          <p:cNvSpPr txBox="1"/>
          <p:nvPr/>
        </p:nvSpPr>
        <p:spPr>
          <a:xfrm>
            <a:off x="7923673" y="4489122"/>
            <a:ext cx="1808507" cy="664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そのため</a:t>
            </a:r>
            <a:r>
              <a:rPr kumimoji="1" lang="en-US" altLang="ja-JP" sz="28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2E23C8-C190-0CD2-842D-16D7FFA59676}"/>
              </a:ext>
            </a:extLst>
          </p:cNvPr>
          <p:cNvSpPr txBox="1"/>
          <p:nvPr/>
        </p:nvSpPr>
        <p:spPr>
          <a:xfrm>
            <a:off x="3273916" y="5202668"/>
            <a:ext cx="8709436" cy="828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自分でリストの重複を削除する関数を作った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EECA0B-D58A-B733-4E14-A0DD7710754D}"/>
              </a:ext>
            </a:extLst>
          </p:cNvPr>
          <p:cNvSpPr txBox="1"/>
          <p:nvPr/>
        </p:nvSpPr>
        <p:spPr>
          <a:xfrm>
            <a:off x="1371600" y="7061569"/>
            <a:ext cx="12514067" cy="828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Set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型の存在を知っていれば、自分で関数を作る必要はなかった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C1F041-C3AD-6039-2A2E-8F784697B9A5}"/>
              </a:ext>
            </a:extLst>
          </p:cNvPr>
          <p:cNvSpPr txBox="1"/>
          <p:nvPr/>
        </p:nvSpPr>
        <p:spPr>
          <a:xfrm>
            <a:off x="3159671" y="8652297"/>
            <a:ext cx="9401934" cy="128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ライブラリ</a:t>
            </a:r>
            <a:r>
              <a:rPr kumimoji="1" lang="ja-JP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を読むクセをつけよう！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737B3B-E6E3-8A60-B544-F9AFF8AEC5F8}"/>
              </a:ext>
            </a:extLst>
          </p:cNvPr>
          <p:cNvSpPr txBox="1"/>
          <p:nvPr/>
        </p:nvSpPr>
        <p:spPr>
          <a:xfrm>
            <a:off x="3758761" y="3543081"/>
            <a:ext cx="7739747" cy="828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Python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でリストの重複を削除したかった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095643-D973-EBC9-8909-EC667B5CD827}"/>
              </a:ext>
            </a:extLst>
          </p:cNvPr>
          <p:cNvSpPr txBox="1"/>
          <p:nvPr/>
        </p:nvSpPr>
        <p:spPr>
          <a:xfrm>
            <a:off x="7960782" y="6293045"/>
            <a:ext cx="1343638" cy="664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しかし</a:t>
            </a:r>
            <a:r>
              <a:rPr kumimoji="1" lang="en-US" altLang="ja-JP" sz="28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382462-97A3-83E5-4E7E-3532FE5EBBFF}"/>
              </a:ext>
            </a:extLst>
          </p:cNvPr>
          <p:cNvSpPr txBox="1"/>
          <p:nvPr/>
        </p:nvSpPr>
        <p:spPr>
          <a:xfrm>
            <a:off x="1425089" y="2621615"/>
            <a:ext cx="5145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今回のケースの分析</a:t>
            </a:r>
            <a:endParaRPr kumimoji="1" lang="en-US" altLang="ja-JP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40A349CD-07D4-E806-F307-66B88C74AA7D}"/>
              </a:ext>
            </a:extLst>
          </p:cNvPr>
          <p:cNvSpPr/>
          <p:nvPr/>
        </p:nvSpPr>
        <p:spPr>
          <a:xfrm rot="5400000">
            <a:off x="7016106" y="4565805"/>
            <a:ext cx="769807" cy="6288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37062C4-246D-9945-8052-4CFBE6D4B293}"/>
              </a:ext>
            </a:extLst>
          </p:cNvPr>
          <p:cNvSpPr/>
          <p:nvPr/>
        </p:nvSpPr>
        <p:spPr>
          <a:xfrm rot="5400000">
            <a:off x="7016104" y="6326963"/>
            <a:ext cx="769807" cy="6288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5592D50-2003-D39C-476E-07DAA87A745F}"/>
              </a:ext>
            </a:extLst>
          </p:cNvPr>
          <p:cNvSpPr/>
          <p:nvPr/>
        </p:nvSpPr>
        <p:spPr>
          <a:xfrm rot="5400000">
            <a:off x="7016105" y="8112587"/>
            <a:ext cx="769807" cy="6288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82D14EE1-DDE5-5066-B715-2C3753468C67}"/>
              </a:ext>
            </a:extLst>
          </p:cNvPr>
          <p:cNvSpPr/>
          <p:nvPr/>
        </p:nvSpPr>
        <p:spPr>
          <a:xfrm>
            <a:off x="12555456" y="3087629"/>
            <a:ext cx="5788048" cy="2125767"/>
          </a:xfrm>
          <a:prstGeom prst="wedgeEllipseCallout">
            <a:avLst>
              <a:gd name="adj1" fmla="val 12677"/>
              <a:gd name="adj2" fmla="val 80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ライブラリ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rPr>
              <a:t>って、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rPr>
              <a:t>Java API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rPr>
              <a:t>や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rPr>
              <a:t>Python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rPr>
              <a:t>モジュールのことだよね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BD5D86-2957-769F-E6C7-B5A684CBA0B3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20/28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338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8" grpId="0" animBg="1"/>
      <p:bldP spid="20" grpId="0" animBg="1"/>
      <p:bldP spid="21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67640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latin typeface="Cheddar"/>
              </a:rPr>
              <a:t>１．要求を詳しく調べる、深く考える</a:t>
            </a:r>
            <a:endParaRPr lang="en-US" altLang="ja-JP" sz="6999" spc="342" dirty="0"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B3F92D-7D92-3C57-7C29-EEDDBA66F4C8}"/>
              </a:ext>
            </a:extLst>
          </p:cNvPr>
          <p:cNvSpPr txBox="1"/>
          <p:nvPr/>
        </p:nvSpPr>
        <p:spPr>
          <a:xfrm>
            <a:off x="2133600" y="4000500"/>
            <a:ext cx="9144000" cy="178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店舗検索システム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キャッシュを追加する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2133600" y="7597285"/>
            <a:ext cx="10627396" cy="1783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kumimoji="0" lang="en-US" altLang="ja-JP" sz="4800" b="0" i="0" u="none" strike="noStrike" kern="1200" cap="none" spc="34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を調べる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F2663F-625D-7BB2-068E-AE0817E0E0C8}"/>
              </a:ext>
            </a:extLst>
          </p:cNvPr>
          <p:cNvSpPr txBox="1"/>
          <p:nvPr/>
        </p:nvSpPr>
        <p:spPr>
          <a:xfrm>
            <a:off x="7544344" y="698837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と４つの事例</a:t>
            </a:r>
            <a:endParaRPr kumimoji="1" lang="ja-JP" altLang="en-US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05D8D4-4E22-2199-6700-9F7C7CA78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96235"/>
            <a:ext cx="1049269" cy="63826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BD651F-9667-B49A-0B14-7DFCED1BCD68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21/28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70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533C8A6-8B21-442B-0842-8BAE79F5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783" y="5981700"/>
            <a:ext cx="2938217" cy="344821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39E1E-4921-34E2-1305-AD243E16595C}"/>
              </a:ext>
            </a:extLst>
          </p:cNvPr>
          <p:cNvSpPr txBox="1"/>
          <p:nvPr/>
        </p:nvSpPr>
        <p:spPr>
          <a:xfrm>
            <a:off x="762000" y="410628"/>
            <a:ext cx="13411200" cy="350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２．</a:t>
            </a:r>
            <a:r>
              <a:rPr lang="ja-JP" altLang="en-US" sz="5400" spc="342" dirty="0">
                <a:solidFill>
                  <a:srgbClr val="290606"/>
                </a:solidFill>
                <a:latin typeface="Cheddar"/>
              </a:rPr>
              <a:t>ライブラリ、ツール</a:t>
            </a: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に親しむ</a:t>
            </a:r>
            <a:endParaRPr lang="en-US" altLang="ja-JP" sz="5400" kern="1200" spc="342" dirty="0"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000" spc="342" dirty="0">
                <a:solidFill>
                  <a:srgbClr val="290606"/>
                </a:solidFill>
                <a:latin typeface="Cheddar" panose="020B0600070205080204" charset="0"/>
                <a:ea typeface="ＭＳ Ｐゴシック" panose="020B0600070205080204" pitchFamily="50" charset="-128"/>
              </a:rPr>
              <a:t>　　</a:t>
            </a:r>
            <a:r>
              <a:rPr lang="ja-JP" altLang="ja-JP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lang="en-US" altLang="ja-JP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+mj-ea"/>
                <a:ea typeface="+mj-ea"/>
                <a:cs typeface="+mn-cs"/>
              </a:rPr>
              <a:t>URL</a:t>
            </a:r>
            <a:r>
              <a:rPr lang="ja-JP" altLang="ja-JP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を調べる</a:t>
            </a:r>
            <a:r>
              <a:rPr kumimoji="0" lang="en-US" altLang="ja-JP" sz="2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(1/3)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indent="0" algn="l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4000" dirty="0">
              <a:effectLst/>
            </a:endParaRPr>
          </a:p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1400" dirty="0">
              <a:effectLst/>
            </a:endParaRPr>
          </a:p>
        </p:txBody>
      </p:sp>
      <p:sp>
        <p:nvSpPr>
          <p:cNvPr id="11" name="思考の吹き出し: 雲形 10">
            <a:extLst>
              <a:ext uri="{FF2B5EF4-FFF2-40B4-BE49-F238E27FC236}">
                <a16:creationId xmlns:a16="http://schemas.microsoft.com/office/drawing/2014/main" id="{265EE730-FF5B-490C-FD9C-4746A4B3F57D}"/>
              </a:ext>
            </a:extLst>
          </p:cNvPr>
          <p:cNvSpPr/>
          <p:nvPr/>
        </p:nvSpPr>
        <p:spPr>
          <a:xfrm>
            <a:off x="1066800" y="2857500"/>
            <a:ext cx="14037739" cy="3196876"/>
          </a:xfrm>
          <a:prstGeom prst="cloudCallout">
            <a:avLst>
              <a:gd name="adj1" fmla="val 51938"/>
              <a:gd name="adj2" fmla="val 6623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ある</a:t>
            </a:r>
            <a:r>
              <a:rPr kumimoji="1" lang="en-US" altLang="ja-JP" sz="4000" dirty="0">
                <a:solidFill>
                  <a:schemeClr val="tx1"/>
                </a:solidFill>
              </a:rPr>
              <a:t>URL</a:t>
            </a:r>
            <a:r>
              <a:rPr kumimoji="1" lang="ja-JP" altLang="en-US" sz="4000" dirty="0">
                <a:solidFill>
                  <a:schemeClr val="tx1"/>
                </a:solidFill>
              </a:rPr>
              <a:t>が、</a:t>
            </a:r>
            <a:r>
              <a:rPr kumimoji="1" lang="en-US" altLang="ja-JP" sz="4000" dirty="0">
                <a:solidFill>
                  <a:schemeClr val="tx1"/>
                </a:solidFill>
              </a:rPr>
              <a:t>404</a:t>
            </a:r>
            <a:r>
              <a:rPr kumimoji="1" lang="ja-JP" altLang="en-US" sz="4000" dirty="0">
                <a:solidFill>
                  <a:schemeClr val="tx1"/>
                </a:solidFill>
              </a:rPr>
              <a:t>か</a:t>
            </a:r>
            <a:r>
              <a:rPr kumimoji="1" lang="en-US" altLang="ja-JP" sz="4000" dirty="0">
                <a:solidFill>
                  <a:schemeClr val="tx1"/>
                </a:solidFill>
              </a:rPr>
              <a:t>500</a:t>
            </a:r>
            <a:r>
              <a:rPr kumimoji="1" lang="ja-JP" altLang="en-US" sz="4000" dirty="0">
                <a:solidFill>
                  <a:schemeClr val="tx1"/>
                </a:solidFill>
              </a:rPr>
              <a:t>のレスポンスを返してくるかを判断できるコードを書きたい！</a:t>
            </a:r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3CAF44A0-170E-A1ED-463C-475E944E9BD9}"/>
              </a:ext>
            </a:extLst>
          </p:cNvPr>
          <p:cNvSpPr/>
          <p:nvPr/>
        </p:nvSpPr>
        <p:spPr>
          <a:xfrm>
            <a:off x="762000" y="6972300"/>
            <a:ext cx="13275739" cy="2904072"/>
          </a:xfrm>
          <a:prstGeom prst="cloudCallout">
            <a:avLst>
              <a:gd name="adj1" fmla="val 59597"/>
              <a:gd name="adj2" fmla="val -1296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Java</a:t>
            </a:r>
            <a:r>
              <a:rPr kumimoji="1" lang="ja-JP" altLang="en-US" sz="4000" dirty="0">
                <a:solidFill>
                  <a:schemeClr val="tx1"/>
                </a:solidFill>
              </a:rPr>
              <a:t>でコーディングしたらどうなるかな</a:t>
            </a:r>
            <a:r>
              <a:rPr kumimoji="1" lang="en-US" altLang="ja-JP" sz="4000" dirty="0">
                <a:solidFill>
                  <a:schemeClr val="tx1"/>
                </a:solidFill>
              </a:rPr>
              <a:t>…?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56E299-208B-C304-3F18-C80AB4808C9B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22/28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93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533C8A6-8B21-442B-0842-8BAE79F5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783" y="5981700"/>
            <a:ext cx="2938217" cy="344821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39E1E-4921-34E2-1305-AD243E16595C}"/>
              </a:ext>
            </a:extLst>
          </p:cNvPr>
          <p:cNvSpPr txBox="1"/>
          <p:nvPr/>
        </p:nvSpPr>
        <p:spPr>
          <a:xfrm>
            <a:off x="762000" y="410628"/>
            <a:ext cx="13411200" cy="350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２．</a:t>
            </a:r>
            <a:r>
              <a:rPr lang="ja-JP" altLang="en-US" sz="5400" spc="342" dirty="0">
                <a:solidFill>
                  <a:srgbClr val="290606"/>
                </a:solidFill>
                <a:latin typeface="Cheddar"/>
              </a:rPr>
              <a:t>ライブラリ、ツール</a:t>
            </a: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に親しむ</a:t>
            </a:r>
            <a:endParaRPr lang="en-US" altLang="ja-JP" sz="5400" kern="1200" spc="342" dirty="0"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000" spc="342" dirty="0">
                <a:solidFill>
                  <a:srgbClr val="290606"/>
                </a:solidFill>
                <a:latin typeface="Cheddar" panose="020B0600070205080204" charset="0"/>
                <a:ea typeface="ＭＳ Ｐゴシック" panose="020B0600070205080204" pitchFamily="50" charset="-128"/>
              </a:rPr>
              <a:t>　　</a:t>
            </a:r>
            <a:r>
              <a:rPr lang="ja-JP" altLang="ja-JP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lang="en-US" altLang="ja-JP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+mj-ea"/>
                <a:ea typeface="+mj-ea"/>
                <a:cs typeface="+mn-cs"/>
              </a:rPr>
              <a:t>URL</a:t>
            </a:r>
            <a:r>
              <a:rPr lang="ja-JP" altLang="ja-JP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を調べる</a:t>
            </a:r>
            <a:r>
              <a:rPr kumimoji="0" lang="en-US" altLang="ja-JP" sz="2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(2/3)</a:t>
            </a:r>
            <a:endParaRPr kumimoji="0" lang="en-US" altLang="ja-JP" sz="44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indent="0" algn="l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4000" dirty="0">
              <a:effectLst/>
            </a:endParaRPr>
          </a:p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1400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CDE64D-7236-DB66-EA09-2B5D24E5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599" y="3482930"/>
            <a:ext cx="11987752" cy="6617434"/>
          </a:xfrm>
          <a:prstGeom prst="roundRect">
            <a:avLst>
              <a:gd name="adj" fmla="val 6475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CheckUrlResponse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urls =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“http://example.com/not-found”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“http://google.com”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 urlString : urls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URL url =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urlString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HttpURLConnection conn =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HttpURLConnection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url.openConnection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conn.setRequestMethod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“GET”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responseCode = conn.getResponseCode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responseCode ==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404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|| responseCode ==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ja-JP" altLang="ja-JP" sz="2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urlString +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”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responseCode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Exception e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       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}</a:t>
            </a:r>
            <a:r>
              <a:rPr lang="ja-JP" altLang="en-US" sz="2400" dirty="0">
                <a:solidFill>
                  <a:srgbClr val="54A857"/>
                </a:solidFill>
                <a:latin typeface="Arial Unicode MS"/>
                <a:ea typeface="JetBrains Mono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ja-JP" altLang="ja-JP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B4CAF7-EFAD-4982-C8C8-CBA7C4002149}"/>
              </a:ext>
            </a:extLst>
          </p:cNvPr>
          <p:cNvSpPr txBox="1"/>
          <p:nvPr/>
        </p:nvSpPr>
        <p:spPr>
          <a:xfrm>
            <a:off x="3886200" y="2488274"/>
            <a:ext cx="3098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Java</a:t>
            </a:r>
            <a:r>
              <a:rPr kumimoji="1" lang="ja-JP" altLang="en-US" sz="4400" dirty="0"/>
              <a:t>のコード</a:t>
            </a:r>
            <a:endParaRPr kumimoji="1" lang="en-US" altLang="ja-JP" sz="4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AF3A92-AC0B-22F6-7526-31495A3C2C20}"/>
              </a:ext>
            </a:extLst>
          </p:cNvPr>
          <p:cNvSpPr txBox="1"/>
          <p:nvPr/>
        </p:nvSpPr>
        <p:spPr>
          <a:xfrm>
            <a:off x="10143912" y="2451311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行</a:t>
            </a: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程度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46A595C-F61F-E9ED-E9BB-D82469920906}"/>
              </a:ext>
            </a:extLst>
          </p:cNvPr>
          <p:cNvSpPr/>
          <p:nvPr/>
        </p:nvSpPr>
        <p:spPr>
          <a:xfrm>
            <a:off x="7572130" y="2573171"/>
            <a:ext cx="1981200" cy="6288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思考の吹き出し: 雲形 10">
            <a:extLst>
              <a:ext uri="{FF2B5EF4-FFF2-40B4-BE49-F238E27FC236}">
                <a16:creationId xmlns:a16="http://schemas.microsoft.com/office/drawing/2014/main" id="{265EE730-FF5B-490C-FD9C-4746A4B3F57D}"/>
              </a:ext>
            </a:extLst>
          </p:cNvPr>
          <p:cNvSpPr/>
          <p:nvPr/>
        </p:nvSpPr>
        <p:spPr>
          <a:xfrm>
            <a:off x="10896599" y="3576996"/>
            <a:ext cx="7107707" cy="1566504"/>
          </a:xfrm>
          <a:prstGeom prst="cloudCallout">
            <a:avLst>
              <a:gd name="adj1" fmla="val 18849"/>
              <a:gd name="adj2" fmla="val 87212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もう少し短く書けないかな</a:t>
            </a:r>
            <a:r>
              <a:rPr kumimoji="1" lang="en-US" altLang="ja-JP" sz="2800" dirty="0">
                <a:solidFill>
                  <a:schemeClr val="tx1"/>
                </a:solidFill>
              </a:rPr>
              <a:t>…?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310AD6-293A-82C9-4ED7-A9D1D4BF9CD3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23/28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533C8A6-8B21-442B-0842-8BAE79F5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945" y="5981700"/>
            <a:ext cx="2936056" cy="344568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39E1E-4921-34E2-1305-AD243E16595C}"/>
              </a:ext>
            </a:extLst>
          </p:cNvPr>
          <p:cNvSpPr txBox="1"/>
          <p:nvPr/>
        </p:nvSpPr>
        <p:spPr>
          <a:xfrm>
            <a:off x="762000" y="410628"/>
            <a:ext cx="13411200" cy="350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２．</a:t>
            </a:r>
            <a:r>
              <a:rPr lang="ja-JP" altLang="en-US" sz="5400" spc="342" dirty="0">
                <a:solidFill>
                  <a:srgbClr val="290606"/>
                </a:solidFill>
                <a:latin typeface="Cheddar"/>
              </a:rPr>
              <a:t>ライブラリ、ツール</a:t>
            </a:r>
            <a:r>
              <a:rPr lang="ja-JP" altLang="ja-JP" sz="5400" kern="1200" spc="342" dirty="0"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に親しむ</a:t>
            </a:r>
            <a:endParaRPr lang="en-US" altLang="ja-JP" sz="5400" kern="1200" spc="342" dirty="0">
              <a:solidFill>
                <a:srgbClr val="290606"/>
              </a:solidFill>
              <a:effectLst/>
              <a:latin typeface="Cheddar" panose="020B0600070205080204" charset="0"/>
              <a:ea typeface="ＭＳ Ｐゴシック" panose="020B0600070205080204" pitchFamily="50" charset="-128"/>
              <a:cs typeface="+mn-cs"/>
            </a:endParaRPr>
          </a:p>
          <a:p>
            <a:pPr lvl="0">
              <a:lnSpc>
                <a:spcPts val="6999"/>
              </a:lnSpc>
              <a:defRPr/>
            </a:pPr>
            <a:r>
              <a:rPr lang="ja-JP" altLang="en-US" sz="4000" spc="342" dirty="0">
                <a:solidFill>
                  <a:srgbClr val="290606"/>
                </a:solidFill>
                <a:latin typeface="Cheddar" panose="020B0600070205080204" charset="0"/>
                <a:ea typeface="ＭＳ Ｐゴシック" panose="020B0600070205080204" pitchFamily="50" charset="-128"/>
              </a:rPr>
              <a:t>　　</a:t>
            </a:r>
            <a:r>
              <a:rPr lang="ja-JP" altLang="ja-JP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lang="en-US" altLang="ja-JP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+mj-ea"/>
                <a:ea typeface="+mj-ea"/>
                <a:cs typeface="+mn-cs"/>
              </a:rPr>
              <a:t>URL</a:t>
            </a:r>
            <a:r>
              <a:rPr lang="ja-JP" altLang="ja-JP" sz="4000" b="0" i="0" kern="1200" spc="342" baseline="0" dirty="0">
                <a:ln>
                  <a:noFill/>
                </a:ln>
                <a:solidFill>
                  <a:srgbClr val="290606"/>
                </a:solidFill>
                <a:effectLst/>
                <a:latin typeface="Cheddar" panose="020B0600070205080204" charset="0"/>
                <a:ea typeface="ＭＳ Ｐゴシック" panose="020B0600070205080204" pitchFamily="50" charset="-128"/>
                <a:cs typeface="+mn-cs"/>
              </a:rPr>
              <a:t>を調べる</a:t>
            </a:r>
            <a:r>
              <a:rPr lang="en-US" altLang="ja-JP" sz="2800" spc="342" dirty="0">
                <a:solidFill>
                  <a:srgbClr val="290606"/>
                </a:solidFill>
                <a:latin typeface="ＭＳ Ｐゴシック" panose="020B0600070205080204" pitchFamily="50" charset="-128"/>
              </a:rPr>
              <a:t>(3/3)</a:t>
            </a:r>
            <a:endParaRPr lang="en-US" altLang="ja-JP" sz="4400" spc="342" dirty="0">
              <a:solidFill>
                <a:srgbClr val="290606"/>
              </a:solidFill>
              <a:latin typeface="ＭＳ Ｐゴシック" panose="020B0600070205080204" pitchFamily="50" charset="-128"/>
            </a:endParaRPr>
          </a:p>
          <a:p>
            <a:pPr marL="0" marR="0" indent="0" algn="l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4000" dirty="0">
              <a:effectLst/>
            </a:endParaRPr>
          </a:p>
          <a:p>
            <a:pPr marL="0" algn="l" rtl="0" eaLnBrk="1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1400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CDE64D-7236-DB66-EA09-2B5D24E5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84101"/>
            <a:ext cx="15392400" cy="479524"/>
          </a:xfrm>
          <a:prstGeom prst="roundRect">
            <a:avLst>
              <a:gd name="adj" fmla="val 6475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access.log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awk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‘{ print $5 “ ” $7 }’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egrep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“404$|500$”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uniq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-c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-nr</a:t>
            </a:r>
            <a:endParaRPr lang="en-US" altLang="ja-JP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B4CAF7-EFAD-4982-C8C8-CBA7C4002149}"/>
              </a:ext>
            </a:extLst>
          </p:cNvPr>
          <p:cNvSpPr txBox="1"/>
          <p:nvPr/>
        </p:nvSpPr>
        <p:spPr>
          <a:xfrm>
            <a:off x="1676400" y="2736630"/>
            <a:ext cx="4740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Unix</a:t>
            </a:r>
            <a:r>
              <a:rPr kumimoji="1" lang="ja-JP" altLang="en-US" sz="4400" dirty="0"/>
              <a:t>ツールのコード</a:t>
            </a:r>
            <a:endParaRPr kumimoji="1" lang="en-US" altLang="ja-JP" sz="4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AF3A92-AC0B-22F6-7526-31495A3C2C20}"/>
              </a:ext>
            </a:extLst>
          </p:cNvPr>
          <p:cNvSpPr txBox="1"/>
          <p:nvPr/>
        </p:nvSpPr>
        <p:spPr>
          <a:xfrm>
            <a:off x="10744200" y="2552700"/>
            <a:ext cx="4960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たったの</a:t>
            </a:r>
            <a:r>
              <a:rPr kumimoji="1" lang="en-US" altLang="ja-JP" sz="6000" dirty="0">
                <a:solidFill>
                  <a:srgbClr val="FF0000"/>
                </a:solidFill>
                <a:latin typeface="Calibri"/>
                <a:ea typeface="ＭＳ Ｐゴシック" panose="020B0600070205080204" pitchFamily="50" charset="-128"/>
              </a:rPr>
              <a:t>1</a:t>
            </a:r>
            <a:r>
              <a:rPr kumimoji="1" lang="ja-JP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行</a:t>
            </a:r>
            <a:r>
              <a:rPr kumimoji="1" lang="ja-JP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！！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4773E4A-D3A7-95F1-87E3-B69E11E5653F}"/>
              </a:ext>
            </a:extLst>
          </p:cNvPr>
          <p:cNvSpPr/>
          <p:nvPr/>
        </p:nvSpPr>
        <p:spPr>
          <a:xfrm>
            <a:off x="7053176" y="2806942"/>
            <a:ext cx="2929024" cy="6288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C4942196-83BB-E505-CE64-C4F47FFDBDB7}"/>
              </a:ext>
            </a:extLst>
          </p:cNvPr>
          <p:cNvSpPr/>
          <p:nvPr/>
        </p:nvSpPr>
        <p:spPr>
          <a:xfrm>
            <a:off x="11892392" y="5129625"/>
            <a:ext cx="3513669" cy="2286000"/>
          </a:xfrm>
          <a:prstGeom prst="cloudCallout">
            <a:avLst>
              <a:gd name="adj1" fmla="val 50003"/>
              <a:gd name="adj2" fmla="val 5205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短っ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4C7205B-AEE5-80CB-6DA9-33E582BA16AB}"/>
              </a:ext>
            </a:extLst>
          </p:cNvPr>
          <p:cNvSpPr/>
          <p:nvPr/>
        </p:nvSpPr>
        <p:spPr>
          <a:xfrm>
            <a:off x="1330364" y="5369732"/>
            <a:ext cx="9871035" cy="4534504"/>
          </a:xfrm>
          <a:prstGeom prst="roundRect">
            <a:avLst/>
          </a:prstGeom>
          <a:solidFill>
            <a:srgbClr val="02B676"/>
          </a:solidFill>
          <a:ln>
            <a:solidFill>
              <a:srgbClr val="EEF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9DA1F1-7CE9-75E4-61E2-4B49AD65BED3}"/>
              </a:ext>
            </a:extLst>
          </p:cNvPr>
          <p:cNvSpPr txBox="1"/>
          <p:nvPr/>
        </p:nvSpPr>
        <p:spPr>
          <a:xfrm>
            <a:off x="1653156" y="5638236"/>
            <a:ext cx="6864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今回のケースの分析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AF67A0-B845-5F86-9348-B09AA4CAE371}"/>
              </a:ext>
            </a:extLst>
          </p:cNvPr>
          <p:cNvSpPr txBox="1"/>
          <p:nvPr/>
        </p:nvSpPr>
        <p:spPr>
          <a:xfrm>
            <a:off x="2256821" y="8724900"/>
            <a:ext cx="8319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様々な</a:t>
            </a: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ツール</a:t>
            </a: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に触れておこう！</a:t>
            </a:r>
            <a:endParaRPr kumimoji="1" lang="en-US" altLang="ja-JP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620105-D834-96E3-85F7-B5765E0E26B9}"/>
              </a:ext>
            </a:extLst>
          </p:cNvPr>
          <p:cNvSpPr txBox="1"/>
          <p:nvPr/>
        </p:nvSpPr>
        <p:spPr>
          <a:xfrm>
            <a:off x="1860645" y="6667500"/>
            <a:ext cx="890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Unix</a:t>
            </a:r>
            <a:r>
              <a:rPr kumimoji="1" lang="ja-JP" altLang="en-US" sz="32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ツールを知っていれば、エラーが発生する</a:t>
            </a:r>
            <a:r>
              <a:rPr kumimoji="1" lang="en-US" altLang="ja-JP" sz="32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URL</a:t>
            </a:r>
            <a:r>
              <a:rPr kumimoji="1" lang="ja-JP" altLang="en-US" sz="3200" dirty="0">
                <a:solidFill>
                  <a:schemeClr val="bg1"/>
                </a:solidFill>
                <a:latin typeface="Calibri"/>
                <a:ea typeface="ＭＳ Ｐゴシック" panose="020B0600070205080204" pitchFamily="50" charset="-128"/>
              </a:rPr>
              <a:t>を調べるコードをすぐに書けた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2AA974F0-BA2D-035C-B986-84FFC1BF02D5}"/>
              </a:ext>
            </a:extLst>
          </p:cNvPr>
          <p:cNvSpPr/>
          <p:nvPr/>
        </p:nvSpPr>
        <p:spPr>
          <a:xfrm rot="5400000">
            <a:off x="5921859" y="8017359"/>
            <a:ext cx="644954" cy="465327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439CE7C-2E81-A7C0-AA12-D14F878EE7C2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24/28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540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7010400" y="4648492"/>
            <a:ext cx="3291414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まとめ</a:t>
            </a:r>
            <a:endParaRPr kumimoji="0" lang="en-US" altLang="ja-JP" sz="8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1CC37B-E849-81FE-3245-9BA6CF99589C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25/28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7235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67640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１．要求を詳しく調べる、深く考える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B3F92D-7D92-3C57-7C29-EEDDBA66F4C8}"/>
              </a:ext>
            </a:extLst>
          </p:cNvPr>
          <p:cNvSpPr txBox="1"/>
          <p:nvPr/>
        </p:nvSpPr>
        <p:spPr>
          <a:xfrm>
            <a:off x="2133600" y="4000500"/>
            <a:ext cx="9144000" cy="178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店舗検索システム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 lvl="0">
              <a:lnSpc>
                <a:spcPts val="6999"/>
              </a:lnSpc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</a:t>
            </a:r>
            <a:r>
              <a:rPr lang="ja-JP" altLang="en-US" sz="4800" spc="342" dirty="0">
                <a:solidFill>
                  <a:srgbClr val="290606"/>
                </a:solidFill>
                <a:latin typeface="Cheddar"/>
              </a:rPr>
              <a:t>②　ホームドアの整備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2133600" y="7597285"/>
            <a:ext cx="10627396" cy="1783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kumimoji="0" lang="en-US" altLang="ja-JP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を調べる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14792F-1B2F-A9A0-E1D0-B0D721954D12}"/>
              </a:ext>
            </a:extLst>
          </p:cNvPr>
          <p:cNvSpPr txBox="1"/>
          <p:nvPr/>
        </p:nvSpPr>
        <p:spPr>
          <a:xfrm>
            <a:off x="7544344" y="698837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と４つの事例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2A78BE-FCCF-2733-8C7B-17B6DD389DFC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26/28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570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67640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latin typeface="Cheddar"/>
              </a:rPr>
              <a:t>１．要求を詳しく調べる、深く考える</a:t>
            </a:r>
            <a:endParaRPr lang="en-US" altLang="ja-JP" sz="6999" spc="342" dirty="0"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B3F92D-7D92-3C57-7C29-EEDDBA66F4C8}"/>
              </a:ext>
            </a:extLst>
          </p:cNvPr>
          <p:cNvSpPr txBox="1"/>
          <p:nvPr/>
        </p:nvSpPr>
        <p:spPr>
          <a:xfrm>
            <a:off x="2133600" y="4000500"/>
            <a:ext cx="17830800" cy="265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342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店舗検索システム</a:t>
            </a:r>
            <a:r>
              <a:rPr kumimoji="0" lang="ja-JP" altLang="en-US" sz="4000" b="0" i="0" u="none" strike="noStrike" kern="1200" cap="none" spc="342" normalizeH="0" baseline="0" noProof="0" dirty="0">
                <a:ln>
                  <a:noFill/>
                </a:ln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→「本当に必要な機能は何なのか」を考えよう！</a:t>
            </a:r>
            <a:endParaRPr kumimoji="0" lang="en-US" altLang="ja-JP" sz="4000" b="0" i="0" u="none" strike="noStrike" kern="1200" cap="none" spc="342" normalizeH="0" baseline="0" noProof="0" dirty="0">
              <a:ln>
                <a:noFill/>
              </a:ln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>
              <a:lnSpc>
                <a:spcPts val="6999"/>
              </a:lnSpc>
              <a:defRPr/>
            </a:pPr>
            <a:r>
              <a:rPr kumimoji="0" lang="ja-JP" altLang="en-US" sz="3200" b="0" i="0" u="none" strike="noStrike" kern="1200" cap="none" spc="342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</a:t>
            </a:r>
            <a:r>
              <a:rPr lang="ja-JP" altLang="en-US" sz="3200" spc="342" dirty="0">
                <a:solidFill>
                  <a:schemeClr val="tx1">
                    <a:lumMod val="50000"/>
                    <a:lumOff val="50000"/>
                  </a:schemeClr>
                </a:solidFill>
                <a:latin typeface="Cheddar"/>
                <a:ea typeface="ＭＳ Ｐゴシック" panose="020B0600070205080204" pitchFamily="50" charset="-128"/>
              </a:rPr>
              <a:t>ホームドアの整備</a:t>
            </a:r>
            <a:r>
              <a:rPr lang="ja-JP" altLang="en-US" sz="3600" spc="342" dirty="0">
                <a:solidFill>
                  <a:srgbClr val="290606"/>
                </a:solidFill>
                <a:latin typeface="Cheddar"/>
                <a:ea typeface="ＭＳ Ｐゴシック" panose="020B0600070205080204" pitchFamily="50" charset="-128"/>
              </a:rPr>
              <a:t>→「</a:t>
            </a: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シンプルに問題を解決できる方法」を考えよう！</a:t>
            </a: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36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2133600" y="7597285"/>
            <a:ext cx="15260653" cy="1801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999"/>
              </a:lnSpc>
              <a:defRPr/>
            </a:pPr>
            <a:r>
              <a:rPr kumimoji="0" lang="ja-JP" altLang="en-US" sz="3200" b="0" i="0" u="none" strike="noStrike" kern="1200" cap="none" spc="342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r>
              <a:rPr kumimoji="0" lang="ja-JP" altLang="en-US" sz="36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→</a:t>
            </a: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ライブラリ</a:t>
            </a: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を読むクセをつけよう！</a:t>
            </a:r>
            <a:endParaRPr lang="en-US" altLang="ja-JP" sz="4400" spc="342" dirty="0">
              <a:latin typeface="Cheddar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342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kumimoji="0" lang="en-US" altLang="ja-JP" sz="3200" b="0" i="0" u="none" strike="noStrike" kern="1200" cap="none" spc="342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URL</a:t>
            </a:r>
            <a:r>
              <a:rPr kumimoji="0" lang="ja-JP" altLang="en-US" sz="3200" b="0" i="0" u="none" strike="noStrike" kern="1200" cap="none" spc="342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を調べる</a:t>
            </a:r>
            <a:r>
              <a:rPr kumimoji="0" lang="ja-JP" altLang="en-US" sz="3600" b="0" i="0" u="none" strike="noStrike" kern="1200" cap="none" spc="342" normalizeH="0" baseline="0" noProof="0" dirty="0">
                <a:ln>
                  <a:noFill/>
                </a:ln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→</a:t>
            </a: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様々な</a:t>
            </a: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ツール</a:t>
            </a: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に触れておこう！</a:t>
            </a:r>
            <a:endParaRPr kumimoji="1" lang="en-US" altLang="ja-JP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F2663F-625D-7BB2-068E-AE0817E0E0C8}"/>
              </a:ext>
            </a:extLst>
          </p:cNvPr>
          <p:cNvSpPr txBox="1"/>
          <p:nvPr/>
        </p:nvSpPr>
        <p:spPr>
          <a:xfrm>
            <a:off x="7544344" y="698837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と４つの事例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1761BA-40B3-ACE3-9B5A-716C997BB407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27/28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0286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1771597" y="4991100"/>
            <a:ext cx="14744806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ご清聴ありがとうございました</a:t>
            </a:r>
            <a:endParaRPr kumimoji="0" lang="en-US" altLang="ja-JP" sz="8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BFE639-9EDD-3E89-D5A8-7CB7744897C3}"/>
              </a:ext>
            </a:extLst>
          </p:cNvPr>
          <p:cNvSpPr txBox="1"/>
          <p:nvPr/>
        </p:nvSpPr>
        <p:spPr>
          <a:xfrm>
            <a:off x="16687799" y="9410700"/>
            <a:ext cx="108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28/28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27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60B6850-F67C-CE2A-A226-4A9A83D8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208" y="6968080"/>
            <a:ext cx="3783584" cy="29760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2F16B5-8994-F5A7-71B2-ABB8DA49E0DA}"/>
              </a:ext>
            </a:extLst>
          </p:cNvPr>
          <p:cNvSpPr txBox="1"/>
          <p:nvPr/>
        </p:nvSpPr>
        <p:spPr>
          <a:xfrm>
            <a:off x="-323850" y="1982180"/>
            <a:ext cx="18935700" cy="430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8000" dirty="0"/>
              <a:t>  「短ければ良い」わけではない</a:t>
            </a:r>
            <a:endParaRPr kumimoji="1" lang="en-US" altLang="ja-JP" sz="8000" dirty="0"/>
          </a:p>
          <a:p>
            <a:pPr algn="ctr"/>
            <a:r>
              <a:rPr kumimoji="1" lang="ja-JP" altLang="en-US" sz="6600" dirty="0"/>
              <a:t>↓</a:t>
            </a:r>
            <a:endParaRPr kumimoji="1" lang="en-US" altLang="ja-JP" sz="6600" dirty="0"/>
          </a:p>
          <a:p>
            <a:pPr algn="ctr">
              <a:lnSpc>
                <a:spcPct val="150000"/>
              </a:lnSpc>
            </a:pPr>
            <a:r>
              <a:rPr kumimoji="1" lang="ja-JP" altLang="en-US" sz="6600" dirty="0"/>
              <a:t>リーダブルコードを書くための</a:t>
            </a:r>
            <a:r>
              <a:rPr kumimoji="1" lang="ja-JP" altLang="en-US" sz="6600" dirty="0">
                <a:solidFill>
                  <a:srgbClr val="FF0000"/>
                </a:solidFill>
              </a:rPr>
              <a:t>手段</a:t>
            </a:r>
            <a:r>
              <a:rPr kumimoji="1" lang="ja-JP" altLang="en-US" sz="6600" dirty="0"/>
              <a:t>の１つ！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517B8-540F-1589-A2D5-3A6310AE0BF5}"/>
              </a:ext>
            </a:extLst>
          </p:cNvPr>
          <p:cNvSpPr txBox="1"/>
          <p:nvPr/>
        </p:nvSpPr>
        <p:spPr>
          <a:xfrm>
            <a:off x="524421" y="647700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大前提</a:t>
            </a:r>
            <a:endParaRPr lang="en-US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0D5DF8-E5A0-E54C-2C41-0DBE94384857}"/>
              </a:ext>
            </a:extLst>
          </p:cNvPr>
          <p:cNvSpPr txBox="1"/>
          <p:nvPr/>
        </p:nvSpPr>
        <p:spPr>
          <a:xfrm>
            <a:off x="16687800" y="9410700"/>
            <a:ext cx="9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624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47828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１．要求を詳しく調べる、深く考える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5B10812-795D-C1FE-C38E-E0B3C5791925}"/>
              </a:ext>
            </a:extLst>
          </p:cNvPr>
          <p:cNvSpPr txBox="1"/>
          <p:nvPr/>
        </p:nvSpPr>
        <p:spPr>
          <a:xfrm>
            <a:off x="3352800" y="4198780"/>
            <a:ext cx="3959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→</a:t>
            </a:r>
            <a:r>
              <a:rPr kumimoji="1" lang="ja-JP" altLang="en-US" sz="6000" dirty="0">
                <a:solidFill>
                  <a:srgbClr val="FF0000"/>
                </a:solidFill>
              </a:rPr>
              <a:t>上流</a:t>
            </a:r>
            <a:r>
              <a:rPr kumimoji="1" lang="ja-JP" altLang="en-US" sz="6000" dirty="0"/>
              <a:t>視点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A6C1F8-92B7-329C-0A05-CBFF3D14A52C}"/>
              </a:ext>
            </a:extLst>
          </p:cNvPr>
          <p:cNvSpPr txBox="1"/>
          <p:nvPr/>
        </p:nvSpPr>
        <p:spPr>
          <a:xfrm>
            <a:off x="3352800" y="7747862"/>
            <a:ext cx="3959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→</a:t>
            </a:r>
            <a:r>
              <a:rPr kumimoji="1" lang="ja-JP" altLang="en-US" sz="6000" dirty="0">
                <a:solidFill>
                  <a:srgbClr val="FF0000"/>
                </a:solidFill>
              </a:rPr>
              <a:t>下流</a:t>
            </a:r>
            <a:r>
              <a:rPr kumimoji="1" lang="ja-JP" altLang="en-US" sz="6000" dirty="0"/>
              <a:t>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3CAE60-22E4-EA97-790B-D44C1FAB7E72}"/>
              </a:ext>
            </a:extLst>
          </p:cNvPr>
          <p:cNvSpPr txBox="1"/>
          <p:nvPr/>
        </p:nvSpPr>
        <p:spPr>
          <a:xfrm>
            <a:off x="16687800" y="9410700"/>
            <a:ext cx="9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4/28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84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47828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１．要求を詳しく調べる、深く考える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5C22F-52C0-7CDE-5D01-3511AAC333F9}"/>
              </a:ext>
            </a:extLst>
          </p:cNvPr>
          <p:cNvSpPr txBox="1"/>
          <p:nvPr/>
        </p:nvSpPr>
        <p:spPr>
          <a:xfrm>
            <a:off x="16687800" y="9410700"/>
            <a:ext cx="9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5/28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224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67640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１．要求を詳しく調べる、深く考える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B3F92D-7D92-3C57-7C29-EEDDBA66F4C8}"/>
              </a:ext>
            </a:extLst>
          </p:cNvPr>
          <p:cNvSpPr txBox="1"/>
          <p:nvPr/>
        </p:nvSpPr>
        <p:spPr>
          <a:xfrm>
            <a:off x="2133600" y="4000500"/>
            <a:ext cx="9144000" cy="178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店舗検索システム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 lvl="0">
              <a:lnSpc>
                <a:spcPts val="6999"/>
              </a:lnSpc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</a:t>
            </a:r>
            <a:r>
              <a:rPr lang="ja-JP" altLang="en-US" sz="4800" spc="342" dirty="0">
                <a:solidFill>
                  <a:srgbClr val="290606"/>
                </a:solidFill>
                <a:latin typeface="Cheddar"/>
              </a:rPr>
              <a:t>②　ホームドアの整備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2133600" y="7597285"/>
            <a:ext cx="10627396" cy="1783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kumimoji="0" lang="en-US" altLang="ja-JP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を調べる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14792F-1B2F-A9A0-E1D0-B0D721954D12}"/>
              </a:ext>
            </a:extLst>
          </p:cNvPr>
          <p:cNvSpPr txBox="1"/>
          <p:nvPr/>
        </p:nvSpPr>
        <p:spPr>
          <a:xfrm>
            <a:off x="7544344" y="698837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と４つの事例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3CBF4D-BB03-CFBA-79CA-8605FFEB378D}"/>
              </a:ext>
            </a:extLst>
          </p:cNvPr>
          <p:cNvSpPr txBox="1"/>
          <p:nvPr/>
        </p:nvSpPr>
        <p:spPr>
          <a:xfrm>
            <a:off x="16687800" y="9410700"/>
            <a:ext cx="9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6/28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177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67640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FF0000"/>
                </a:solidFill>
                <a:latin typeface="Cheddar"/>
              </a:rPr>
              <a:t>１．要求を詳しく調べる、深く考える</a:t>
            </a:r>
            <a:endParaRPr lang="en-US" altLang="ja-JP" sz="6999" spc="342" dirty="0">
              <a:solidFill>
                <a:srgbClr val="FF0000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B3F92D-7D92-3C57-7C29-EEDDBA66F4C8}"/>
              </a:ext>
            </a:extLst>
          </p:cNvPr>
          <p:cNvSpPr txBox="1"/>
          <p:nvPr/>
        </p:nvSpPr>
        <p:spPr>
          <a:xfrm>
            <a:off x="2133600" y="4000500"/>
            <a:ext cx="9144000" cy="178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店舗検索システム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ホームドアの整備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2133600" y="7597285"/>
            <a:ext cx="10627396" cy="1783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kumimoji="0" lang="en-US" altLang="ja-JP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を調べる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4909D5-7269-5C87-ADDB-674858590198}"/>
              </a:ext>
            </a:extLst>
          </p:cNvPr>
          <p:cNvSpPr txBox="1"/>
          <p:nvPr/>
        </p:nvSpPr>
        <p:spPr>
          <a:xfrm>
            <a:off x="7544344" y="698837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と４つの事例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C83A2D-A18E-181F-4137-CBB68490A831}"/>
              </a:ext>
            </a:extLst>
          </p:cNvPr>
          <p:cNvSpPr txBox="1"/>
          <p:nvPr/>
        </p:nvSpPr>
        <p:spPr>
          <a:xfrm>
            <a:off x="16687800" y="9410700"/>
            <a:ext cx="9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7/28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961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81652" y="76005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8000" spc="342" dirty="0">
                <a:solidFill>
                  <a:srgbClr val="290606"/>
                </a:solidFill>
                <a:latin typeface="Cheddar"/>
              </a:rPr>
              <a:t>２つのポイント</a:t>
            </a:r>
            <a:endParaRPr lang="en-US" sz="8000" spc="342" dirty="0">
              <a:solidFill>
                <a:srgbClr val="290606"/>
              </a:solidFill>
              <a:latin typeface="Cheddar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0CE7C79-B05B-E20B-A2A9-E7CB91E2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272" y="140059"/>
            <a:ext cx="2687455" cy="2624956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44A154AE-944B-1AEE-A00C-BFD0139D8EBD}"/>
              </a:ext>
            </a:extLst>
          </p:cNvPr>
          <p:cNvSpPr txBox="1"/>
          <p:nvPr/>
        </p:nvSpPr>
        <p:spPr>
          <a:xfrm>
            <a:off x="1600200" y="2970239"/>
            <a:ext cx="1676400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6999" spc="342" dirty="0">
                <a:latin typeface="Cheddar"/>
              </a:rPr>
              <a:t>１．要求を詳しく調べる、深く考える</a:t>
            </a:r>
            <a:endParaRPr lang="en-US" altLang="ja-JP" sz="6999" spc="342" dirty="0"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endParaRPr lang="en-US" sz="6999" spc="342" dirty="0">
              <a:solidFill>
                <a:srgbClr val="290606"/>
              </a:solidFill>
              <a:latin typeface="Cheddar"/>
            </a:endParaRPr>
          </a:p>
          <a:p>
            <a:pPr>
              <a:lnSpc>
                <a:spcPts val="6999"/>
              </a:lnSpc>
            </a:pPr>
            <a:r>
              <a:rPr lang="ja-JP" altLang="en-US" sz="6999" spc="342" dirty="0">
                <a:solidFill>
                  <a:srgbClr val="290606"/>
                </a:solidFill>
                <a:latin typeface="Cheddar"/>
              </a:rPr>
              <a:t>２．ライブラリ、ツールに親しむ</a:t>
            </a:r>
            <a:endParaRPr lang="en-US" altLang="ja-JP" sz="6999" spc="342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B3F92D-7D92-3C57-7C29-EEDDBA66F4C8}"/>
              </a:ext>
            </a:extLst>
          </p:cNvPr>
          <p:cNvSpPr txBox="1"/>
          <p:nvPr/>
        </p:nvSpPr>
        <p:spPr>
          <a:xfrm>
            <a:off x="2133600" y="4000500"/>
            <a:ext cx="9144000" cy="178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店舗検索システム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ホームドアの整備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49CE0-7E93-C384-BA7A-9A6418149CAD}"/>
              </a:ext>
            </a:extLst>
          </p:cNvPr>
          <p:cNvSpPr txBox="1"/>
          <p:nvPr/>
        </p:nvSpPr>
        <p:spPr>
          <a:xfrm>
            <a:off x="2133600" y="7597285"/>
            <a:ext cx="10627396" cy="1783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例①　リストの要素から重複を除く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例②　エラーが発生する</a:t>
            </a:r>
            <a:r>
              <a:rPr kumimoji="0" lang="en-US" altLang="ja-JP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ja-JP" altLang="en-US" sz="48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を調べる</a:t>
            </a:r>
            <a:endParaRPr kumimoji="0" lang="en-US" altLang="ja-JP" sz="4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Cheddar"/>
              <a:ea typeface="+mn-ea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F2663F-625D-7BB2-068E-AE0817E0E0C8}"/>
              </a:ext>
            </a:extLst>
          </p:cNvPr>
          <p:cNvSpPr txBox="1"/>
          <p:nvPr/>
        </p:nvSpPr>
        <p:spPr>
          <a:xfrm>
            <a:off x="7544344" y="698837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と４つの事例</a:t>
            </a:r>
            <a:endParaRPr kumimoji="1" lang="ja-JP" altLang="en-US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05D8D4-4E22-2199-6700-9F7C7CA78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52900"/>
            <a:ext cx="1049269" cy="63826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08BCBF-7BFC-0BD5-3AF7-E31EEB108B84}"/>
              </a:ext>
            </a:extLst>
          </p:cNvPr>
          <p:cNvSpPr txBox="1"/>
          <p:nvPr/>
        </p:nvSpPr>
        <p:spPr>
          <a:xfrm>
            <a:off x="16687800" y="9410700"/>
            <a:ext cx="9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8/28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586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575971"/>
            <a:ext cx="17077779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ja-JP" altLang="en-US" sz="5400" spc="342" dirty="0">
                <a:latin typeface="Cheddar"/>
              </a:rPr>
              <a:t>１．要求を詳しく調べる、深く考える</a:t>
            </a:r>
            <a:endParaRPr lang="en-US" altLang="ja-JP" sz="5400" spc="342" dirty="0">
              <a:latin typeface="Cheddar"/>
            </a:endParaRPr>
          </a:p>
          <a:p>
            <a:pPr>
              <a:lnSpc>
                <a:spcPts val="6999"/>
              </a:lnSpc>
            </a:pPr>
            <a:r>
              <a:rPr kumimoji="0" lang="ja-JP" altLang="en-US" sz="4400" b="0" i="0" u="none" strike="noStrike" kern="1200" cap="none" spc="342" normalizeH="0" baseline="0" noProof="0" dirty="0">
                <a:ln>
                  <a:noFill/>
                </a:ln>
                <a:solidFill>
                  <a:srgbClr val="290606"/>
                </a:solidFill>
                <a:effectLst/>
                <a:uLnTx/>
                <a:uFillTx/>
                <a:latin typeface="Cheddar"/>
                <a:ea typeface="ＭＳ Ｐゴシック" panose="020B0600070205080204" pitchFamily="50" charset="-128"/>
                <a:cs typeface="+mn-cs"/>
              </a:rPr>
              <a:t>　　例①　店舗検索システム</a:t>
            </a:r>
            <a:r>
              <a:rPr lang="en-US" altLang="ja-JP" sz="2800" spc="342" dirty="0">
                <a:solidFill>
                  <a:srgbClr val="290606"/>
                </a:solidFill>
                <a:latin typeface="+mj-ea"/>
                <a:ea typeface="+mj-ea"/>
              </a:rPr>
              <a:t>(1/2)</a:t>
            </a:r>
            <a:endParaRPr kumimoji="0" lang="en-US" altLang="ja-JP" sz="2800" b="0" i="0" u="none" strike="noStrike" kern="1200" cap="none" spc="342" normalizeH="0" baseline="0" noProof="0" dirty="0">
              <a:ln>
                <a:noFill/>
              </a:ln>
              <a:solidFill>
                <a:srgbClr val="29060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>
              <a:lnSpc>
                <a:spcPts val="6999"/>
              </a:lnSpc>
            </a:pPr>
            <a:endParaRPr lang="en-US" altLang="ja-JP" sz="6999" spc="342" dirty="0">
              <a:latin typeface="Cheddar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0D59CCF8-B8C4-B7E3-47CD-57BB34BB96DB}"/>
              </a:ext>
            </a:extLst>
          </p:cNvPr>
          <p:cNvSpPr/>
          <p:nvPr/>
        </p:nvSpPr>
        <p:spPr>
          <a:xfrm>
            <a:off x="1665837" y="6744438"/>
            <a:ext cx="4669970" cy="3018715"/>
          </a:xfrm>
          <a:prstGeom prst="roundRect">
            <a:avLst>
              <a:gd name="adj" fmla="val 88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6661426" y="6744439"/>
            <a:ext cx="4561929" cy="3018715"/>
            <a:chOff x="0" y="0"/>
            <a:chExt cx="1235036" cy="14344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49449" y="6744439"/>
            <a:ext cx="4561929" cy="3018715"/>
            <a:chOff x="0" y="0"/>
            <a:chExt cx="1235036" cy="14344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EC801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87439" y="6849185"/>
            <a:ext cx="4651532" cy="3018715"/>
            <a:chOff x="0" y="0"/>
            <a:chExt cx="1235036" cy="143442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772465" y="6849185"/>
            <a:ext cx="4561929" cy="3018715"/>
            <a:chOff x="0" y="0"/>
            <a:chExt cx="1235036" cy="14344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698977" y="7730233"/>
            <a:ext cx="268885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ja-JP" altLang="en-US" sz="3999" dirty="0">
                <a:solidFill>
                  <a:srgbClr val="290606"/>
                </a:solidFill>
                <a:latin typeface="Cheddar"/>
              </a:rPr>
              <a:t>北極や南極に近い時の処理は？</a:t>
            </a:r>
            <a:endParaRPr lang="en-US" sz="3999" dirty="0">
              <a:solidFill>
                <a:srgbClr val="290606"/>
              </a:solidFill>
              <a:latin typeface="Cheddar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1760489" y="6849185"/>
            <a:ext cx="4561929" cy="3018715"/>
            <a:chOff x="0" y="0"/>
            <a:chExt cx="1235036" cy="143442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961131" y="7759234"/>
            <a:ext cx="4160643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ja-JP" altLang="en-US" sz="3999" dirty="0">
                <a:solidFill>
                  <a:srgbClr val="290606"/>
                </a:solidFill>
                <a:latin typeface="Cheddar"/>
              </a:rPr>
              <a:t>「</a:t>
            </a:r>
            <a:r>
              <a:rPr lang="en-US" altLang="ja-JP" sz="3999" dirty="0">
                <a:solidFill>
                  <a:srgbClr val="290606"/>
                </a:solidFill>
                <a:latin typeface="Cheddar"/>
              </a:rPr>
              <a:t>1</a:t>
            </a:r>
            <a:r>
              <a:rPr lang="ja-JP" altLang="en-US" sz="3999" dirty="0">
                <a:solidFill>
                  <a:srgbClr val="290606"/>
                </a:solidFill>
                <a:latin typeface="Cheddar"/>
              </a:rPr>
              <a:t>マイルあたりの経度」に対応した地球の曲率の調整</a:t>
            </a:r>
            <a:endParaRPr lang="en-US" sz="3999" dirty="0">
              <a:solidFill>
                <a:srgbClr val="290606"/>
              </a:solidFill>
              <a:latin typeface="Cheddar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015155" y="7807176"/>
            <a:ext cx="3884418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72" lvl="1">
              <a:lnSpc>
                <a:spcPts val="3640"/>
              </a:lnSpc>
            </a:pPr>
            <a:r>
              <a:rPr lang="ja-JP" altLang="en-US" sz="4000" dirty="0">
                <a:solidFill>
                  <a:srgbClr val="290606"/>
                </a:solidFill>
                <a:latin typeface="Telegraf"/>
              </a:rPr>
              <a:t>日付変更線をまたいでいる時の処理は？</a:t>
            </a:r>
            <a:endParaRPr lang="en-US" sz="4000" dirty="0">
              <a:solidFill>
                <a:srgbClr val="290606"/>
              </a:solidFill>
              <a:latin typeface="Telegraf"/>
            </a:endParaRPr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3BEA40EF-29AB-7B7C-E79D-AF813D1EBCAB}"/>
              </a:ext>
            </a:extLst>
          </p:cNvPr>
          <p:cNvGrpSpPr/>
          <p:nvPr/>
        </p:nvGrpSpPr>
        <p:grpSpPr>
          <a:xfrm>
            <a:off x="3581400" y="3362354"/>
            <a:ext cx="9842352" cy="1637846"/>
            <a:chOff x="0" y="0"/>
            <a:chExt cx="1235036" cy="1434426"/>
          </a:xfrm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4AE08D18-72E2-E9CD-8E32-F7E4BEC3A35E}"/>
                </a:ext>
              </a:extLst>
            </p:cNvPr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EFBE912F-71A0-D57A-24E0-535B92F4BEB9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38" name="Group 12">
            <a:extLst>
              <a:ext uri="{FF2B5EF4-FFF2-40B4-BE49-F238E27FC236}">
                <a16:creationId xmlns:a16="http://schemas.microsoft.com/office/drawing/2014/main" id="{BF24071F-9DFC-09C5-7D11-ACACE4F9A71D}"/>
              </a:ext>
            </a:extLst>
          </p:cNvPr>
          <p:cNvGrpSpPr/>
          <p:nvPr/>
        </p:nvGrpSpPr>
        <p:grpSpPr>
          <a:xfrm>
            <a:off x="3692439" y="3477413"/>
            <a:ext cx="10035670" cy="1562019"/>
            <a:chOff x="0" y="9525"/>
            <a:chExt cx="1235036" cy="1442622"/>
          </a:xfrm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05E69DA6-A2A2-DA7E-CB5F-ADF862E34E69}"/>
                </a:ext>
              </a:extLst>
            </p:cNvPr>
            <p:cNvSpPr/>
            <p:nvPr/>
          </p:nvSpPr>
          <p:spPr>
            <a:xfrm>
              <a:off x="0" y="17721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ja-JP" altLang="en-US" sz="3600" dirty="0"/>
                <a:t>任意のユーザの緯度経度に対して、ユーザから最も近い店舗を検索する</a:t>
              </a:r>
            </a:p>
          </p:txBody>
        </p:sp>
        <p:sp>
          <p:nvSpPr>
            <p:cNvPr id="40" name="TextBox 14">
              <a:extLst>
                <a:ext uri="{FF2B5EF4-FFF2-40B4-BE49-F238E27FC236}">
                  <a16:creationId xmlns:a16="http://schemas.microsoft.com/office/drawing/2014/main" id="{6722975B-3D64-9665-3BE9-ED97178E77AA}"/>
                </a:ext>
              </a:extLst>
            </p:cNvPr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25" name="矢印: 右 24">
            <a:extLst>
              <a:ext uri="{FF2B5EF4-FFF2-40B4-BE49-F238E27FC236}">
                <a16:creationId xmlns:a16="http://schemas.microsoft.com/office/drawing/2014/main" id="{5C21B957-2B71-624D-F439-942994159DF2}"/>
              </a:ext>
            </a:extLst>
          </p:cNvPr>
          <p:cNvSpPr/>
          <p:nvPr/>
        </p:nvSpPr>
        <p:spPr>
          <a:xfrm rot="7503532">
            <a:off x="3355770" y="5630534"/>
            <a:ext cx="2903290" cy="696499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ED6CAEBE-635E-2DF7-2493-B84A2B6414BA}"/>
              </a:ext>
            </a:extLst>
          </p:cNvPr>
          <p:cNvSpPr/>
          <p:nvPr/>
        </p:nvSpPr>
        <p:spPr>
          <a:xfrm rot="5400000">
            <a:off x="7543445" y="5706966"/>
            <a:ext cx="2539079" cy="696499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A46F732A-73D6-5A3D-4FEE-E56F2C42B901}"/>
              </a:ext>
            </a:extLst>
          </p:cNvPr>
          <p:cNvSpPr/>
          <p:nvPr/>
        </p:nvSpPr>
        <p:spPr>
          <a:xfrm rot="3626746">
            <a:off x="11857786" y="5643433"/>
            <a:ext cx="2669992" cy="696499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9F00F35-FB09-DF0D-B690-83DAC500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914" y="419100"/>
            <a:ext cx="2403365" cy="2438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81DB3A-DE74-12E0-1426-B4CF22FD0976}"/>
              </a:ext>
            </a:extLst>
          </p:cNvPr>
          <p:cNvSpPr txBox="1"/>
          <p:nvPr/>
        </p:nvSpPr>
        <p:spPr>
          <a:xfrm>
            <a:off x="4750503" y="5533940"/>
            <a:ext cx="8491905" cy="783193"/>
          </a:xfrm>
          <a:prstGeom prst="roundRect">
            <a:avLst/>
          </a:prstGeom>
          <a:solidFill>
            <a:srgbClr val="02B67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100%</a:t>
            </a:r>
            <a:r>
              <a:rPr kumimoji="1" lang="ja-JP" altLang="en-US" sz="4000" dirty="0">
                <a:solidFill>
                  <a:schemeClr val="bg1"/>
                </a:solidFill>
              </a:rPr>
              <a:t>正しい機能を実装しようとすると</a:t>
            </a:r>
            <a:r>
              <a:rPr kumimoji="1" lang="en-US" altLang="ja-JP" sz="4000" dirty="0">
                <a:solidFill>
                  <a:schemeClr val="bg1"/>
                </a:solidFill>
              </a:rPr>
              <a:t>…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12E05F8F-FB4F-EA6C-0DDA-87A4E1D3570F}"/>
              </a:ext>
            </a:extLst>
          </p:cNvPr>
          <p:cNvSpPr txBox="1"/>
          <p:nvPr/>
        </p:nvSpPr>
        <p:spPr>
          <a:xfrm>
            <a:off x="2417326" y="3423510"/>
            <a:ext cx="12954000" cy="492223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42" name="思考の吹き出し: 雲形 41">
            <a:extLst>
              <a:ext uri="{FF2B5EF4-FFF2-40B4-BE49-F238E27FC236}">
                <a16:creationId xmlns:a16="http://schemas.microsoft.com/office/drawing/2014/main" id="{A690829D-C95B-477F-67AD-8E0183AA9B42}"/>
              </a:ext>
            </a:extLst>
          </p:cNvPr>
          <p:cNvSpPr/>
          <p:nvPr/>
        </p:nvSpPr>
        <p:spPr>
          <a:xfrm>
            <a:off x="9622407" y="1575332"/>
            <a:ext cx="5455415" cy="1474775"/>
          </a:xfrm>
          <a:prstGeom prst="cloudCallout">
            <a:avLst>
              <a:gd name="adj1" fmla="val 55836"/>
              <a:gd name="adj2" fmla="val -5386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処理が複雑だな</a:t>
            </a:r>
            <a:r>
              <a:rPr kumimoji="1" lang="en-US" altLang="ja-JP" sz="2800" dirty="0">
                <a:solidFill>
                  <a:schemeClr val="tx1"/>
                </a:solidFill>
              </a:rPr>
              <a:t>…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2E2944-9E8F-A882-C9FF-5781C79F0A81}"/>
              </a:ext>
            </a:extLst>
          </p:cNvPr>
          <p:cNvSpPr txBox="1"/>
          <p:nvPr/>
        </p:nvSpPr>
        <p:spPr>
          <a:xfrm>
            <a:off x="16687800" y="9410700"/>
            <a:ext cx="9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9/28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9" grpId="0"/>
      <p:bldP spid="23" grpId="0"/>
      <p:bldP spid="24" grpId="0"/>
      <p:bldP spid="25" grpId="0" animBg="1"/>
      <p:bldP spid="26" grpId="0" animBg="1"/>
      <p:bldP spid="28" grpId="0" animBg="1"/>
      <p:bldP spid="30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1694</Words>
  <Application>Microsoft Office PowerPoint</Application>
  <PresentationFormat>ユーザー設定</PresentationFormat>
  <Paragraphs>241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7" baseType="lpstr">
      <vt:lpstr>Telegraf</vt:lpstr>
      <vt:lpstr>Cheddar</vt:lpstr>
      <vt:lpstr>Consolas</vt:lpstr>
      <vt:lpstr>ＭＳ Ｐゴシック</vt:lpstr>
      <vt:lpstr>Arial Unicode MS</vt:lpstr>
      <vt:lpstr>Telegraf Bold</vt:lpstr>
      <vt:lpstr>Arial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Orange Vibrant Animated AI and Machine Learning Presentation</dc:title>
  <dc:creator>山中依大</dc:creator>
  <cp:lastModifiedBy>山中 依大</cp:lastModifiedBy>
  <cp:revision>9</cp:revision>
  <dcterms:created xsi:type="dcterms:W3CDTF">2006-08-16T00:00:00Z</dcterms:created>
  <dcterms:modified xsi:type="dcterms:W3CDTF">2024-05-26T23:57:33Z</dcterms:modified>
  <dc:identifier>DAGDwGADy14</dc:identifier>
</cp:coreProperties>
</file>