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7" r:id="rId5"/>
    <p:sldId id="256" r:id="rId6"/>
    <p:sldId id="282" r:id="rId7"/>
    <p:sldId id="283" r:id="rId8"/>
    <p:sldId id="267" r:id="rId9"/>
    <p:sldId id="265" r:id="rId10"/>
    <p:sldId id="268" r:id="rId11"/>
    <p:sldId id="271" r:id="rId12"/>
    <p:sldId id="270" r:id="rId13"/>
    <p:sldId id="276" r:id="rId14"/>
    <p:sldId id="279" r:id="rId15"/>
    <p:sldId id="281" r:id="rId16"/>
    <p:sldId id="277" r:id="rId17"/>
    <p:sldId id="275" r:id="rId18"/>
    <p:sldId id="274" r:id="rId19"/>
    <p:sldId id="280" r:id="rId20"/>
    <p:sldId id="269" r:id="rId21"/>
    <p:sldId id="273" r:id="rId22"/>
    <p:sldId id="278" r:id="rId23"/>
    <p:sldId id="284"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2889E"/>
    <a:srgbClr val="6F8CD4"/>
    <a:srgbClr val="E1ADC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23E5D-02A6-4283-8E87-D47666B491CD}" v="1" dt="2023-07-25T18:43:41.040"/>
    <p1510:client id="{E47E99F1-E83F-F44D-9979-958200A57DC6}" v="467" dt="2023-07-25T23:26:05.497"/>
    <p1510:client id="{FCC23D6E-22B1-4163-9FD8-60FA43E9FF12}" v="88" vWet="90" dt="2023-07-25T20:23:50.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154"/>
  </p:normalViewPr>
  <p:slideViewPr>
    <p:cSldViewPr snapToGrid="0">
      <p:cViewPr>
        <p:scale>
          <a:sx n="110" d="100"/>
          <a:sy n="110" d="100"/>
        </p:scale>
        <p:origin x="53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CAFC7-E2A0-486B-93BF-02CA0A99679E}" type="datetimeFigureOut">
              <a:rPr kumimoji="1" lang="ja-JP" altLang="en-US" smtClean="0"/>
              <a:t>2023/7/26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2C77D-4997-4B46-A75E-B74AF6CB2217}" type="slidenum">
              <a:rPr kumimoji="1" lang="ja-JP" altLang="en-US" smtClean="0"/>
              <a:t>‹#›</a:t>
            </a:fld>
            <a:endParaRPr kumimoji="1" lang="ja-JP" altLang="en-US"/>
          </a:p>
        </p:txBody>
      </p:sp>
    </p:spTree>
    <p:extLst>
      <p:ext uri="{BB962C8B-B14F-4D97-AF65-F5344CB8AC3E}">
        <p14:creationId xmlns:p14="http://schemas.microsoft.com/office/powerpoint/2010/main" val="18725538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僕たちのグループはやまったーというシステムを作りました。</a:t>
            </a:r>
            <a:endParaRPr kumimoji="1" lang="en-US" altLang="ja-JP" dirty="0"/>
          </a:p>
          <a:p>
            <a:r>
              <a:rPr kumimoji="1" lang="ja-JP" altLang="en-US"/>
              <a:t>やまったーは音楽に関することを発信、または他のユーザーの情報を閲覧ができます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2</a:t>
            </a:fld>
            <a:endParaRPr kumimoji="1" lang="ja-JP" altLang="en-US"/>
          </a:p>
        </p:txBody>
      </p:sp>
    </p:spTree>
    <p:extLst>
      <p:ext uri="{BB962C8B-B14F-4D97-AF65-F5344CB8AC3E}">
        <p14:creationId xmlns:p14="http://schemas.microsoft.com/office/powerpoint/2010/main" val="217239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そして、</a:t>
            </a:r>
            <a:r>
              <a:rPr lang="ja-JP" altLang="en-US">
                <a:ea typeface="游ゴシック"/>
              </a:rPr>
              <a:t>いいね機能、投稿返信機能があります。</a:t>
            </a:r>
            <a:endParaRPr kumimoji="1" lang="en-US" altLang="ja-JP">
              <a:ea typeface="游ゴシック"/>
            </a:endParaRPr>
          </a:p>
          <a:p>
            <a:r>
              <a:rPr kumimoji="1" lang="ja-JP" altLang="en-US">
                <a:ea typeface="游ゴシック"/>
              </a:rPr>
              <a:t>にこちゃんマークを押すと投稿者のプロフィール</a:t>
            </a:r>
            <a:r>
              <a:rPr lang="ja-JP" altLang="en-US">
                <a:ea typeface="游ゴシック"/>
              </a:rPr>
              <a:t>を見ることができます</a:t>
            </a:r>
            <a:r>
              <a:rPr kumimoji="1" lang="ja-JP" altLang="en-US">
                <a:ea typeface="游ゴシック"/>
              </a:rPr>
              <a:t>。</a:t>
            </a:r>
            <a:endParaRPr kumimoji="1" lang="en-US" altLang="ja-JP">
              <a:ea typeface="游ゴシック"/>
            </a:endParaRPr>
          </a:p>
          <a:p>
            <a:r>
              <a:rPr kumimoji="1" lang="ja-JP" altLang="en-US">
                <a:ea typeface="游ゴシック"/>
              </a:rPr>
              <a:t>各ジャンルの下にあるプロフィールを押すと自分のプロフィールへ、ログアウトのボタンをおすとログアウトし</a:t>
            </a:r>
            <a:r>
              <a:rPr lang="ja-JP" altLang="en-US">
                <a:ea typeface="游ゴシック"/>
              </a:rPr>
              <a:t>トップ</a:t>
            </a:r>
            <a:r>
              <a:rPr kumimoji="1" lang="ja-JP" altLang="en-US">
                <a:ea typeface="游ゴシック"/>
              </a:rPr>
              <a:t>画面へ遷移します。</a:t>
            </a:r>
            <a:endParaRPr kumimoji="1" lang="en-US" altLang="ja-JP">
              <a:ea typeface="游ゴシック"/>
            </a:endParaRPr>
          </a:p>
          <a:p>
            <a:endParaRPr kumimoji="1" lang="ja-JP" altLang="en-US"/>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11</a:t>
            </a:fld>
            <a:endParaRPr kumimoji="1" lang="ja-JP" altLang="en-US"/>
          </a:p>
        </p:txBody>
      </p:sp>
    </p:spTree>
    <p:extLst>
      <p:ext uri="{BB962C8B-B14F-4D97-AF65-F5344CB8AC3E}">
        <p14:creationId xmlns:p14="http://schemas.microsoft.com/office/powerpoint/2010/main" val="358898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ジャンル別投稿画面でキーワード、ユーザーネーム検索をしたらヒットしたアカウントと投稿が表示されます。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12</a:t>
            </a:fld>
            <a:endParaRPr kumimoji="1" lang="ja-JP" altLang="en-US"/>
          </a:p>
        </p:txBody>
      </p:sp>
    </p:spTree>
    <p:extLst>
      <p:ext uri="{BB962C8B-B14F-4D97-AF65-F5344CB8AC3E}">
        <p14:creationId xmlns:p14="http://schemas.microsoft.com/office/powerpoint/2010/main" val="291853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投稿返信画面です。</a:t>
            </a:r>
            <a:endParaRPr kumimoji="1" lang="en-US" altLang="ja-JP"/>
          </a:p>
          <a:p>
            <a:r>
              <a:rPr kumimoji="1" lang="ja-JP" altLang="en-US">
                <a:ea typeface="游ゴシック"/>
              </a:rPr>
              <a:t>返信内容を入力し、つけたければ画像もつけ、返信するを押すと返信できます。</a:t>
            </a:r>
            <a:endParaRPr kumimoji="1" lang="en-US" altLang="ja-JP">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13</a:t>
            </a:fld>
            <a:endParaRPr kumimoji="1" lang="ja-JP" altLang="en-US"/>
          </a:p>
        </p:txBody>
      </p:sp>
    </p:spTree>
    <p:extLst>
      <p:ext uri="{BB962C8B-B14F-4D97-AF65-F5344CB8AC3E}">
        <p14:creationId xmlns:p14="http://schemas.microsoft.com/office/powerpoint/2010/main" val="1153735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投稿をクリックしたら投稿詳細画面に遷移します。</a:t>
            </a:r>
          </a:p>
          <a:p>
            <a:r>
              <a:rPr kumimoji="1" lang="ja-JP" altLang="en-US"/>
              <a:t>この画面では投稿にされた返信を見ることができます。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14</a:t>
            </a:fld>
            <a:endParaRPr kumimoji="1" lang="ja-JP" altLang="en-US"/>
          </a:p>
        </p:txBody>
      </p:sp>
    </p:spTree>
    <p:extLst>
      <p:ext uri="{BB962C8B-B14F-4D97-AF65-F5344CB8AC3E}">
        <p14:creationId xmlns:p14="http://schemas.microsoft.com/office/powerpoint/2010/main" val="164165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こちらはプロフィール画面です。</a:t>
            </a:r>
          </a:p>
          <a:p>
            <a:r>
              <a:rPr lang="ja-JP" altLang="en-US">
                <a:ea typeface="游ゴシック"/>
              </a:rPr>
              <a:t>IDやプロフィール設定した内容、</a:t>
            </a:r>
            <a:r>
              <a:rPr lang="ja-JP">
                <a:ea typeface="游ゴシック"/>
              </a:rPr>
              <a:t>表示されます。</a:t>
            </a:r>
            <a:endParaRPr lang="en-US" altLang="ja-JP">
              <a:ea typeface="游ゴシック"/>
            </a:endParaRPr>
          </a:p>
          <a:p>
            <a:r>
              <a:rPr lang="ja-JP"/>
              <a:t>その下には自分の投稿、“いいね”のタグを押せば自分がいいねした投稿がそれぞれが表示されます。</a:t>
            </a:r>
            <a:endParaRPr lang="en-US" altLang="ja-JP"/>
          </a:p>
          <a:p>
            <a:r>
              <a:rPr lang="ja-JP"/>
              <a:t>投稿の右上にあるゴミ箱マークを押せばその投稿を削除できます。</a:t>
            </a:r>
          </a:p>
          <a:p>
            <a:endParaRPr lang="ja-JP" altLang="en-US">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15</a:t>
            </a:fld>
            <a:endParaRPr kumimoji="1" lang="ja-JP" altLang="en-US"/>
          </a:p>
        </p:txBody>
      </p:sp>
    </p:spTree>
    <p:extLst>
      <p:ext uri="{BB962C8B-B14F-4D97-AF65-F5344CB8AC3E}">
        <p14:creationId xmlns:p14="http://schemas.microsoft.com/office/powerpoint/2010/main" val="4215005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右上にある編集ボタンを押せばプロフィール編集</a:t>
            </a:r>
            <a:r>
              <a:rPr lang="ja-JP" altLang="en-US">
                <a:ea typeface="游ゴシック"/>
              </a:rPr>
              <a:t>ができます。</a:t>
            </a:r>
            <a:endParaRPr lang="en-US" altLang="ja-JP">
              <a:ea typeface="游ゴシック"/>
            </a:endParaRPr>
          </a:p>
          <a:p>
            <a:r>
              <a:rPr kumimoji="1" lang="ja-JP" altLang="en-US">
                <a:ea typeface="游ゴシック"/>
              </a:rPr>
              <a:t>アカウント削除を押せばアカウントを削除することもできます。</a:t>
            </a:r>
            <a:endParaRPr lang="en-US" altLang="ja-JP">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16</a:t>
            </a:fld>
            <a:endParaRPr kumimoji="1" lang="ja-JP" altLang="en-US"/>
          </a:p>
        </p:txBody>
      </p:sp>
    </p:spTree>
    <p:extLst>
      <p:ext uri="{BB962C8B-B14F-4D97-AF65-F5344CB8AC3E}">
        <p14:creationId xmlns:p14="http://schemas.microsoft.com/office/powerpoint/2010/main" val="1626436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プロフィール編集画面はこんな感じです。</a:t>
            </a:r>
            <a:endParaRPr kumimoji="1" lang="en-US" altLang="ja-JP"/>
          </a:p>
          <a:p>
            <a:r>
              <a:rPr kumimoji="1" lang="ja-JP" altLang="en-US"/>
              <a:t>元々入力していた名前、自己紹介、好きなジャンルが表示されている状態になるようにしています。</a:t>
            </a:r>
            <a:endParaRPr kumimoji="1" lang="en-US" altLang="ja-JP"/>
          </a:p>
          <a:p>
            <a:r>
              <a:rPr kumimoji="1" lang="ja-JP" altLang="en-US">
                <a:ea typeface="游ゴシック"/>
              </a:rPr>
              <a:t>保存を押せば更新され、キャンセルを押せば何も更新さ</a:t>
            </a:r>
            <a:r>
              <a:rPr lang="ja-JP" altLang="en-US">
                <a:ea typeface="游ゴシック"/>
              </a:rPr>
              <a:t>えず前の画面に戻ります</a:t>
            </a:r>
            <a:r>
              <a:rPr kumimoji="1" lang="ja-JP" altLang="en-US">
                <a:ea typeface="游ゴシック"/>
              </a:rPr>
              <a:t>。</a:t>
            </a:r>
            <a:endParaRPr lang="ja-JP" altLang="en-US">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17</a:t>
            </a:fld>
            <a:endParaRPr kumimoji="1" lang="ja-JP" altLang="en-US"/>
          </a:p>
        </p:txBody>
      </p:sp>
    </p:spTree>
    <p:extLst>
      <p:ext uri="{BB962C8B-B14F-4D97-AF65-F5344CB8AC3E}">
        <p14:creationId xmlns:p14="http://schemas.microsoft.com/office/powerpoint/2010/main" val="1054634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＋ボタンを押すと新規投稿。</a:t>
            </a:r>
            <a:endParaRPr kumimoji="1" lang="en-US" altLang="ja-JP">
              <a:ea typeface="游ゴシック"/>
            </a:endParaRPr>
          </a:p>
          <a:p>
            <a:r>
              <a:rPr kumimoji="1" lang="ja-JP" altLang="en-US">
                <a:ea typeface="游ゴシック"/>
              </a:rPr>
              <a:t>投稿する際はジャンルを選択し投稿内容を入力</a:t>
            </a:r>
            <a:r>
              <a:rPr lang="ja-JP" altLang="en-US">
                <a:ea typeface="游ゴシック"/>
              </a:rPr>
              <a:t>後</a:t>
            </a:r>
            <a:r>
              <a:rPr kumimoji="1" lang="ja-JP" altLang="en-US">
                <a:ea typeface="游ゴシック"/>
              </a:rPr>
              <a:t>、投稿ボタンを押すと投稿されます。</a:t>
            </a:r>
            <a:endParaRPr kumimoji="1" lang="en-US" altLang="ja-JP">
              <a:ea typeface="游ゴシック"/>
            </a:endParaRPr>
          </a:p>
          <a:p>
            <a:r>
              <a:rPr kumimoji="1" lang="ja-JP" altLang="en-US">
                <a:ea typeface="游ゴシック"/>
              </a:rPr>
              <a:t>選択すれば画像も一緒に投稿できます。</a:t>
            </a:r>
            <a:endParaRPr kumimoji="1" lang="en-US" altLang="ja-JP">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18</a:t>
            </a:fld>
            <a:endParaRPr kumimoji="1" lang="ja-JP" altLang="en-US"/>
          </a:p>
        </p:txBody>
      </p:sp>
    </p:spTree>
    <p:extLst>
      <p:ext uri="{BB962C8B-B14F-4D97-AF65-F5344CB8AC3E}">
        <p14:creationId xmlns:p14="http://schemas.microsoft.com/office/powerpoint/2010/main" val="279843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アカウント削除のボタンを押すとアカウント削除画面に遷移します。</a:t>
            </a:r>
            <a:endParaRPr kumimoji="1" lang="en-US" altLang="ja-JP"/>
          </a:p>
          <a:p>
            <a:r>
              <a:rPr kumimoji="1" lang="ja-JP" altLang="en-US">
                <a:ea typeface="游ゴシック"/>
              </a:rPr>
              <a:t>キャンセルを押せばひとつ前のプロフィール画面へ戻り、削除を押すとアカウントは削除され</a:t>
            </a:r>
            <a:r>
              <a:rPr lang="ja-JP" altLang="en-US">
                <a:ea typeface="游ゴシック"/>
              </a:rPr>
              <a:t>トップ</a:t>
            </a:r>
            <a:r>
              <a:rPr kumimoji="1" lang="ja-JP" altLang="en-US">
                <a:ea typeface="游ゴシック"/>
              </a:rPr>
              <a:t>画面へ遷移します。</a:t>
            </a:r>
            <a:endParaRPr kumimoji="1" lang="en-US" altLang="ja-JP">
              <a:ea typeface="游ゴシック"/>
            </a:endParaRPr>
          </a:p>
          <a:p>
            <a:r>
              <a:rPr kumimoji="1" lang="ja-JP" altLang="en-US"/>
              <a:t>以上でやまったーの一通りのシステムの説明は終わります。</a:t>
            </a:r>
            <a:endParaRPr kumimoji="1" lang="en-US" altLang="ja-JP"/>
          </a:p>
          <a:p>
            <a:r>
              <a:rPr kumimoji="1" lang="ja-JP" altLang="en-US"/>
              <a:t>では実際にシステムを動かしていきたいと思います。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19</a:t>
            </a:fld>
            <a:endParaRPr kumimoji="1" lang="ja-JP" altLang="en-US"/>
          </a:p>
        </p:txBody>
      </p:sp>
    </p:spTree>
    <p:extLst>
      <p:ext uri="{BB962C8B-B14F-4D97-AF65-F5344CB8AC3E}">
        <p14:creationId xmlns:p14="http://schemas.microsoft.com/office/powerpoint/2010/main" val="1103997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20</a:t>
            </a:fld>
            <a:endParaRPr kumimoji="1" lang="ja-JP" altLang="en-US"/>
          </a:p>
        </p:txBody>
      </p:sp>
    </p:spTree>
    <p:extLst>
      <p:ext uri="{BB962C8B-B14F-4D97-AF65-F5344CB8AC3E}">
        <p14:creationId xmlns:p14="http://schemas.microsoft.com/office/powerpoint/2010/main" val="189653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3</a:t>
            </a:fld>
            <a:endParaRPr kumimoji="1" lang="ja-JP" altLang="en-US"/>
          </a:p>
        </p:txBody>
      </p:sp>
    </p:spTree>
    <p:extLst>
      <p:ext uri="{BB962C8B-B14F-4D97-AF65-F5344CB8AC3E}">
        <p14:creationId xmlns:p14="http://schemas.microsoft.com/office/powerpoint/2010/main" val="414082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役割はこんな感じです。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4</a:t>
            </a:fld>
            <a:endParaRPr kumimoji="1" lang="ja-JP" altLang="en-US"/>
          </a:p>
        </p:txBody>
      </p:sp>
    </p:spTree>
    <p:extLst>
      <p:ext uri="{BB962C8B-B14F-4D97-AF65-F5344CB8AC3E}">
        <p14:creationId xmlns:p14="http://schemas.microsoft.com/office/powerpoint/2010/main" val="189309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こちらは機能一覧です。</a:t>
            </a:r>
            <a:endParaRPr kumimoji="1" lang="en-US" altLang="ja-JP" dirty="0"/>
          </a:p>
          <a:p>
            <a:r>
              <a:rPr kumimoji="1" lang="ja-JP" altLang="en-US"/>
              <a:t>下線のついてある機能はやまったーの特徴的な機能です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5</a:t>
            </a:fld>
            <a:endParaRPr kumimoji="1" lang="ja-JP" altLang="en-US"/>
          </a:p>
        </p:txBody>
      </p:sp>
    </p:spTree>
    <p:extLst>
      <p:ext uri="{BB962C8B-B14F-4D97-AF65-F5344CB8AC3E}">
        <p14:creationId xmlns:p14="http://schemas.microsoft.com/office/powerpoint/2010/main" val="248724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まず、トップ画面です。</a:t>
            </a:r>
            <a:endParaRPr kumimoji="1" lang="en-US" altLang="ja-JP" dirty="0"/>
          </a:p>
          <a:p>
            <a:r>
              <a:rPr kumimoji="1" lang="ja-JP" altLang="en-US"/>
              <a:t>やまったーのロゴが書いてある画面が表示されます。</a:t>
            </a:r>
            <a:endParaRPr kumimoji="1" lang="en-US" altLang="ja-JP" dirty="0"/>
          </a:p>
          <a:p>
            <a:r>
              <a:rPr kumimoji="1" lang="ja-JP" altLang="en-US"/>
              <a:t>クリックするとログイン画面に遷移します。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6</a:t>
            </a:fld>
            <a:endParaRPr kumimoji="1" lang="ja-JP" altLang="en-US"/>
          </a:p>
        </p:txBody>
      </p:sp>
    </p:spTree>
    <p:extLst>
      <p:ext uri="{BB962C8B-B14F-4D97-AF65-F5344CB8AC3E}">
        <p14:creationId xmlns:p14="http://schemas.microsoft.com/office/powerpoint/2010/main" val="349573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こちらがログイン画面です。</a:t>
            </a:r>
            <a:endParaRPr kumimoji="1" lang="en-US" altLang="ja-JP"/>
          </a:p>
          <a:p>
            <a:r>
              <a:rPr kumimoji="1" lang="ja-JP" altLang="en-US"/>
              <a:t>登録していればメールアドレスとパスワードを入力することでログインできます。その時メールアドレスまたはパスワードが不正だった場合は下の画像のようにエラーメッセージが表示されます。</a:t>
            </a:r>
            <a:endParaRPr kumimoji="1" lang="en-US" altLang="ja-JP"/>
          </a:p>
          <a:p>
            <a:r>
              <a:rPr kumimoji="1" lang="ja-JP" altLang="en-US"/>
              <a:t>登録していない場合はログインボタンの下にある新規登録をクリックすると新規登録画面へいきます。</a:t>
            </a:r>
            <a:endParaRPr kumimoji="1" lang="en-US" altLang="ja-JP"/>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7</a:t>
            </a:fld>
            <a:endParaRPr kumimoji="1" lang="ja-JP" altLang="en-US"/>
          </a:p>
        </p:txBody>
      </p:sp>
    </p:spTree>
    <p:extLst>
      <p:ext uri="{BB962C8B-B14F-4D97-AF65-F5344CB8AC3E}">
        <p14:creationId xmlns:p14="http://schemas.microsoft.com/office/powerpoint/2010/main" val="297690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新規登録画面です。</a:t>
            </a:r>
            <a:endParaRPr kumimoji="1" lang="en-US" altLang="ja-JP" dirty="0"/>
          </a:p>
          <a:p>
            <a:r>
              <a:rPr kumimoji="1" lang="ja-JP" altLang="en-US"/>
              <a:t>メールアドレス、パスワード、ユーザーネームを入力して登録ボタンを押してください。</a:t>
            </a:r>
            <a:endParaRPr kumimoji="1" lang="en-US" altLang="ja-JP" dirty="0"/>
          </a:p>
          <a:p>
            <a:r>
              <a:rPr kumimoji="1" lang="ja-JP" altLang="en-US">
                <a:ea typeface="游ゴシック"/>
              </a:rPr>
              <a:t>登録する際、メールアドレスが重複してい</a:t>
            </a:r>
            <a:r>
              <a:rPr lang="ja-JP" altLang="en-US">
                <a:ea typeface="游ゴシック"/>
              </a:rPr>
              <a:t>る</a:t>
            </a:r>
            <a:r>
              <a:rPr lang="ja-JP">
                <a:ea typeface="游ゴシック"/>
              </a:rPr>
              <a:t>また、ユーザーネームが</a:t>
            </a:r>
            <a:r>
              <a:rPr lang="en-US" altLang="ja-JP" dirty="0">
                <a:ea typeface="游ゴシック"/>
              </a:rPr>
              <a:t>10</a:t>
            </a:r>
            <a:r>
              <a:rPr lang="ja-JP">
                <a:ea typeface="游ゴシック"/>
              </a:rPr>
              <a:t>文字以上だと</a:t>
            </a:r>
          </a:p>
          <a:p>
            <a:r>
              <a:rPr kumimoji="1" lang="ja-JP" altLang="en-US">
                <a:ea typeface="游ゴシック"/>
              </a:rPr>
              <a:t>下の画像のよう</a:t>
            </a:r>
            <a:r>
              <a:rPr lang="ja-JP" altLang="en-US">
                <a:ea typeface="游ゴシック"/>
              </a:rPr>
              <a:t>な</a:t>
            </a:r>
            <a:r>
              <a:rPr kumimoji="1" lang="ja-JP" altLang="en-US">
                <a:ea typeface="游ゴシック"/>
              </a:rPr>
              <a:t>エラーメッセージが表示されます。</a:t>
            </a:r>
            <a:endParaRPr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8</a:t>
            </a:fld>
            <a:endParaRPr kumimoji="1" lang="ja-JP" altLang="en-US"/>
          </a:p>
        </p:txBody>
      </p:sp>
    </p:spTree>
    <p:extLst>
      <p:ext uri="{BB962C8B-B14F-4D97-AF65-F5344CB8AC3E}">
        <p14:creationId xmlns:p14="http://schemas.microsoft.com/office/powerpoint/2010/main" val="402002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新規登録をすると次にプロフィール設定画面に遷移します。</a:t>
            </a:r>
            <a:endParaRPr kumimoji="1" lang="en-US" altLang="ja-JP" dirty="0"/>
          </a:p>
          <a:p>
            <a:r>
              <a:rPr kumimoji="1" lang="ja-JP" altLang="en-US"/>
              <a:t>ここでアイコン、自己紹介、音楽の好きなジャンルを設定できます。下の画像が入力後の画面です。</a:t>
            </a:r>
            <a:endParaRPr kumimoji="1" lang="en-US" altLang="ja-JP" dirty="0"/>
          </a:p>
          <a:p>
            <a:r>
              <a:rPr kumimoji="1" lang="ja-JP" altLang="en-US"/>
              <a:t>またここは任意なので入力をせずに登録ボタンを押すことができます。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9</a:t>
            </a:fld>
            <a:endParaRPr kumimoji="1" lang="ja-JP" altLang="en-US"/>
          </a:p>
        </p:txBody>
      </p:sp>
    </p:spTree>
    <p:extLst>
      <p:ext uri="{BB962C8B-B14F-4D97-AF65-F5344CB8AC3E}">
        <p14:creationId xmlns:p14="http://schemas.microsoft.com/office/powerpoint/2010/main" val="323709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みたいジャンルごとに各ユーザーが投稿した投稿を見ることができます。</a:t>
            </a:r>
          </a:p>
        </p:txBody>
      </p:sp>
      <p:sp>
        <p:nvSpPr>
          <p:cNvPr id="4" name="スライド番号プレースホルダー 3"/>
          <p:cNvSpPr>
            <a:spLocks noGrp="1"/>
          </p:cNvSpPr>
          <p:nvPr>
            <p:ph type="sldNum" sz="quarter" idx="5"/>
          </p:nvPr>
        </p:nvSpPr>
        <p:spPr/>
        <p:txBody>
          <a:bodyPr/>
          <a:lstStyle/>
          <a:p>
            <a:fld id="{DC82C77D-4997-4B46-A75E-B74AF6CB2217}" type="slidenum">
              <a:rPr kumimoji="1" lang="ja-JP" altLang="en-US" smtClean="0"/>
              <a:t>10</a:t>
            </a:fld>
            <a:endParaRPr kumimoji="1" lang="ja-JP" altLang="en-US"/>
          </a:p>
        </p:txBody>
      </p:sp>
    </p:spTree>
    <p:extLst>
      <p:ext uri="{BB962C8B-B14F-4D97-AF65-F5344CB8AC3E}">
        <p14:creationId xmlns:p14="http://schemas.microsoft.com/office/powerpoint/2010/main" val="177807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021B14-77F9-D48A-E26B-6EB0E3319B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AC4560-82F2-9817-9190-37D3C1ADD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CF7317C-556B-E3D6-0B8E-8EBE1311CE4D}"/>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CB9A4773-D2F8-0A94-D0B7-90DEF96B6F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C15726-6213-D34A-FF86-9E8F131D9344}"/>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345810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52A49-E4A1-8CAA-C79A-17CFCA34B66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F748F05-4E01-FF2F-05D7-C9C245C87D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B9A4B1-DA50-F77D-8BF7-7443B0AB7B63}"/>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255B2E9C-6A00-AFC6-3503-EF6F5EEEBB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C04C23-5842-F280-E226-058C4CA05D9A}"/>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35842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486F11-D97D-0A4B-C5A4-BE84B9070C6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A17A7D-E06B-E5BA-1E55-E6DD937E84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41A450-1AE4-F938-7D78-E66ADBED2A3B}"/>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9DF9FC3E-ACF6-E654-5340-2A743BC704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01D464-3F9D-8A32-D247-B3E40610ECE9}"/>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56183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555EB-35DA-394A-F2FA-070FB29894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CAF007-FA51-D169-1897-F54D1EF0A71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3A85F-7C35-7C9A-69AA-0354CA10DBE0}"/>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3CCCF7F0-D165-B420-910C-BC401D356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2EB672-5B0F-3657-BA05-055E69DE8810}"/>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44110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0C7CD-1AFE-7408-6E09-E2643686F0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090D09-51EC-544E-23CB-951817535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2D6312-91A7-9D9D-CEC4-01B42FB09907}"/>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3B5C068A-F605-1C4C-3704-9318934E1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80D0F0-A73D-8C18-79C9-3BB940EE9760}"/>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329773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E9D4F-44FB-3E37-28D8-43BF1410A6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9073E3-D38C-6C2A-8650-B953758C9B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CEFEBE-5B85-BBA7-2E94-66704AA3AE3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3C5FC5A-1587-BF28-B121-90BCDAA6DF4A}"/>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6" name="フッター プレースホルダー 5">
            <a:extLst>
              <a:ext uri="{FF2B5EF4-FFF2-40B4-BE49-F238E27FC236}">
                <a16:creationId xmlns:a16="http://schemas.microsoft.com/office/drawing/2014/main" id="{F7C1A505-3717-9DA4-2D69-6F53A5EE4E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6021FB-329D-8456-B301-30E9C6BDA5E0}"/>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53487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C42AE-F81D-45E3-D49F-6DE4E6011F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51F549-C9B3-6996-F5C7-F0DCC898E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EC09D9D-C9E2-2927-0503-619F7661B42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3E67D6-426C-A05E-FC39-B45A97A0C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8EE72E9-12A7-C0BB-78DF-E45805B83F6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9F047AF-7B63-2900-02E6-1EF0A878798C}"/>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8" name="フッター プレースホルダー 7">
            <a:extLst>
              <a:ext uri="{FF2B5EF4-FFF2-40B4-BE49-F238E27FC236}">
                <a16:creationId xmlns:a16="http://schemas.microsoft.com/office/drawing/2014/main" id="{859E29E3-035B-45C0-524F-38EB9F48521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04999D-1945-D64C-A823-69BF2D617B6D}"/>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94223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73FCBA-4C44-A801-88AF-6A83869D926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088118-0D6F-9AC8-485E-BE8D7D2884C6}"/>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4" name="フッター プレースホルダー 3">
            <a:extLst>
              <a:ext uri="{FF2B5EF4-FFF2-40B4-BE49-F238E27FC236}">
                <a16:creationId xmlns:a16="http://schemas.microsoft.com/office/drawing/2014/main" id="{2B801ACF-9CBF-D22D-DBDB-29F9D93FEE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022E5A-1578-1EB0-F8B5-12573677C6C8}"/>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72206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645823-6977-E406-9AB4-9ADA220252E4}"/>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3" name="フッター プレースホルダー 2">
            <a:extLst>
              <a:ext uri="{FF2B5EF4-FFF2-40B4-BE49-F238E27FC236}">
                <a16:creationId xmlns:a16="http://schemas.microsoft.com/office/drawing/2014/main" id="{3F01F0F7-F705-B12F-1394-42737580A65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BCFA8C-6EFE-7875-5F9F-1FAE8E8F283A}"/>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71809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1F915-B354-6324-76BC-686C14B3C4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9CD3A6-A7CA-98FF-777C-767A9CB2E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C60DBD-F5EC-8009-A481-2B56CC590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17F959-11C6-30EF-54F0-DD642CCF3CDE}"/>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6" name="フッター プレースホルダー 5">
            <a:extLst>
              <a:ext uri="{FF2B5EF4-FFF2-40B4-BE49-F238E27FC236}">
                <a16:creationId xmlns:a16="http://schemas.microsoft.com/office/drawing/2014/main" id="{4BE3460E-E753-961D-185A-D785F69733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122B14-5A73-D0A2-D35B-0382115FDAF5}"/>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32228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4337C-6B96-C5D7-1428-1CB85C823F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2C0D56-6104-0E59-00AA-F8C239496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C761FFD-6146-2611-D2BB-411D3B409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63E95D-E06B-F362-F719-4EF59C5F54AB}"/>
              </a:ext>
            </a:extLst>
          </p:cNvPr>
          <p:cNvSpPr>
            <a:spLocks noGrp="1"/>
          </p:cNvSpPr>
          <p:nvPr>
            <p:ph type="dt" sz="half" idx="10"/>
          </p:nvPr>
        </p:nvSpPr>
        <p:spPr/>
        <p:txBody>
          <a:bodyPr/>
          <a:lstStyle/>
          <a:p>
            <a:fld id="{DFDFEDEA-7941-407E-A198-D21F880E40F3}" type="datetimeFigureOut">
              <a:rPr kumimoji="1" lang="ja-JP" altLang="en-US" smtClean="0"/>
              <a:t>2023/7/26</a:t>
            </a:fld>
            <a:endParaRPr kumimoji="1" lang="ja-JP" altLang="en-US"/>
          </a:p>
        </p:txBody>
      </p:sp>
      <p:sp>
        <p:nvSpPr>
          <p:cNvPr id="6" name="フッター プレースホルダー 5">
            <a:extLst>
              <a:ext uri="{FF2B5EF4-FFF2-40B4-BE49-F238E27FC236}">
                <a16:creationId xmlns:a16="http://schemas.microsoft.com/office/drawing/2014/main" id="{80D5F50A-7244-AC3F-DB34-C101D1ED37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3A3456-7AD9-38CD-220F-0DDE4BAFA393}"/>
              </a:ext>
            </a:extLst>
          </p:cNvPr>
          <p:cNvSpPr>
            <a:spLocks noGrp="1"/>
          </p:cNvSpPr>
          <p:nvPr>
            <p:ph type="sldNum" sz="quarter" idx="12"/>
          </p:nvPr>
        </p:nvSpPr>
        <p:spPr/>
        <p:txBody>
          <a:body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276742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C90F3CD-1667-B11B-36AF-1C9195B11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FF7355-4300-1482-5B5D-C7D895203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1AC8FE-2A96-2B1B-FFDF-22A57D2C2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FEDEA-7941-407E-A198-D21F880E40F3}"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9BAAC48F-E47D-A0C4-3C4E-3583E578D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C0004F1-2F35-4046-EBB9-E5752EC6D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6391C-4FAB-42DB-9348-54A1468AE3BA}" type="slidenum">
              <a:rPr kumimoji="1" lang="ja-JP" altLang="en-US" smtClean="0"/>
              <a:t>‹#›</a:t>
            </a:fld>
            <a:endParaRPr kumimoji="1" lang="ja-JP" altLang="en-US"/>
          </a:p>
        </p:txBody>
      </p:sp>
    </p:spTree>
    <p:extLst>
      <p:ext uri="{BB962C8B-B14F-4D97-AF65-F5344CB8AC3E}">
        <p14:creationId xmlns:p14="http://schemas.microsoft.com/office/powerpoint/2010/main" val="1232049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E8FA6EDE-385E-F6B3-0F4B-CE6EFBB520A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タイトル 3">
            <a:extLst>
              <a:ext uri="{FF2B5EF4-FFF2-40B4-BE49-F238E27FC236}">
                <a16:creationId xmlns:a16="http://schemas.microsoft.com/office/drawing/2014/main" id="{4F76FDD0-8FA1-1F11-0B84-F1DAE48370DD}"/>
              </a:ext>
            </a:extLst>
          </p:cNvPr>
          <p:cNvSpPr>
            <a:spLocks noGrp="1"/>
          </p:cNvSpPr>
          <p:nvPr>
            <p:ph type="ctrTitle"/>
          </p:nvPr>
        </p:nvSpPr>
        <p:spPr/>
        <p:txBody>
          <a:bodyPr>
            <a:normAutofit/>
          </a:bodyPr>
          <a:lstStyle/>
          <a:p>
            <a:r>
              <a:rPr lang="ja-JP" altLang="en-US" sz="8000" b="1">
                <a:solidFill>
                  <a:schemeClr val="bg1"/>
                </a:solidFill>
                <a:latin typeface="メイリオ" panose="020B0604030504040204" pitchFamily="50" charset="-128"/>
                <a:ea typeface="メイリオ" panose="020B0604030504040204" pitchFamily="50" charset="-128"/>
              </a:rPr>
              <a:t>作品公開</a:t>
            </a:r>
          </a:p>
        </p:txBody>
      </p:sp>
      <p:sp>
        <p:nvSpPr>
          <p:cNvPr id="5" name="字幕 4">
            <a:extLst>
              <a:ext uri="{FF2B5EF4-FFF2-40B4-BE49-F238E27FC236}">
                <a16:creationId xmlns:a16="http://schemas.microsoft.com/office/drawing/2014/main" id="{90E0B46B-67ED-DBC8-9D41-EE218F611BD5}"/>
              </a:ext>
            </a:extLst>
          </p:cNvPr>
          <p:cNvSpPr>
            <a:spLocks noGrp="1"/>
          </p:cNvSpPr>
          <p:nvPr>
            <p:ph type="subTitle" idx="1"/>
          </p:nvPr>
        </p:nvSpPr>
        <p:spPr/>
        <p:txBody>
          <a:bodyPr>
            <a:normAutofit lnSpcReduction="10000"/>
          </a:bodyPr>
          <a:lstStyle/>
          <a:p>
            <a:endParaRPr lang="en-US" altLang="ja-JP" sz="2800"/>
          </a:p>
          <a:p>
            <a:r>
              <a:rPr lang="ja-JP" altLang="en-US" sz="2800" b="1">
                <a:solidFill>
                  <a:schemeClr val="bg1"/>
                </a:solidFill>
                <a:latin typeface="メイリオ" panose="020B0604030504040204" pitchFamily="50" charset="-128"/>
                <a:ea typeface="メイリオ" panose="020B0604030504040204" pitchFamily="50" charset="-128"/>
              </a:rPr>
              <a:t>～　やまったー　～</a:t>
            </a:r>
            <a:br>
              <a:rPr lang="en-US" altLang="ja-JP" b="1"/>
            </a:br>
            <a:endParaRPr lang="en-US" altLang="ja-JP" b="1"/>
          </a:p>
          <a:p>
            <a:r>
              <a:rPr lang="en-US" altLang="ja-JP" b="1"/>
              <a:t>							</a:t>
            </a:r>
            <a:r>
              <a:rPr lang="en-US" altLang="ja-JP" b="1">
                <a:solidFill>
                  <a:schemeClr val="bg1"/>
                </a:solidFill>
              </a:rPr>
              <a:t>PL</a:t>
            </a:r>
            <a:r>
              <a:rPr lang="ja-JP" altLang="en-US" b="1">
                <a:solidFill>
                  <a:schemeClr val="bg1"/>
                </a:solidFill>
              </a:rPr>
              <a:t>　山西颯太</a:t>
            </a:r>
          </a:p>
        </p:txBody>
      </p:sp>
    </p:spTree>
    <p:extLst>
      <p:ext uri="{BB962C8B-B14F-4D97-AF65-F5344CB8AC3E}">
        <p14:creationId xmlns:p14="http://schemas.microsoft.com/office/powerpoint/2010/main" val="351489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F8CC8379-0C62-D023-4F12-103AEB8EFD9B}"/>
              </a:ext>
            </a:extLst>
          </p:cNvPr>
          <p:cNvSpPr/>
          <p:nvPr/>
        </p:nvSpPr>
        <p:spPr>
          <a:xfrm>
            <a:off x="308008" y="969962"/>
            <a:ext cx="4244919"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394637" y="452437"/>
            <a:ext cx="4653346" cy="1069975"/>
          </a:xfrm>
        </p:spPr>
        <p:txBody>
          <a:bodyPr>
            <a:normAutofit/>
          </a:bodyPr>
          <a:lstStyle/>
          <a:p>
            <a:r>
              <a:rPr lang="ja-JP" altLang="en-US" sz="2800" b="1">
                <a:solidFill>
                  <a:schemeClr val="bg1"/>
                </a:solidFill>
                <a:latin typeface="+mn-ea"/>
                <a:ea typeface="+mn-ea"/>
              </a:rPr>
              <a:t>ジャンル別投稿一覧画面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8" y="2057400"/>
            <a:ext cx="3932237" cy="4035392"/>
          </a:xfrm>
        </p:spPr>
        <p:txBody>
          <a:bodyPr>
            <a:normAutofit fontScale="92500" lnSpcReduction="10000"/>
          </a:bodyPr>
          <a:lstStyle/>
          <a:p>
            <a:r>
              <a:rPr lang="ja-JP" altLang="en-US" sz="2400" b="1">
                <a:solidFill>
                  <a:schemeClr val="bg1"/>
                </a:solidFill>
              </a:rPr>
              <a:t>▍投稿表示機能</a:t>
            </a:r>
            <a:endParaRPr lang="en-US" altLang="ja-JP" sz="2400" b="1">
              <a:solidFill>
                <a:schemeClr val="bg1"/>
              </a:solidFill>
            </a:endParaRPr>
          </a:p>
          <a:p>
            <a:r>
              <a:rPr lang="ja-JP" altLang="en-US" sz="2000" b="1">
                <a:solidFill>
                  <a:schemeClr val="bg1"/>
                </a:solidFill>
              </a:rPr>
              <a:t>　投稿をジャンルごとに表示</a:t>
            </a:r>
            <a:endParaRPr lang="en-US" altLang="ja-JP" sz="2000" b="1">
              <a:solidFill>
                <a:schemeClr val="bg1"/>
              </a:solidFill>
            </a:endParaRPr>
          </a:p>
          <a:p>
            <a:r>
              <a:rPr lang="ja-JP" altLang="en-US" sz="2000" b="1">
                <a:solidFill>
                  <a:schemeClr val="bg1"/>
                </a:solidFill>
              </a:rPr>
              <a:t>（すべて、その他、他</a:t>
            </a:r>
            <a:r>
              <a:rPr lang="en-US" altLang="ja-JP" sz="2000" b="1">
                <a:solidFill>
                  <a:schemeClr val="bg1"/>
                </a:solidFill>
              </a:rPr>
              <a:t>8</a:t>
            </a:r>
            <a:r>
              <a:rPr lang="ja-JP" altLang="en-US" sz="2000" b="1">
                <a:solidFill>
                  <a:schemeClr val="bg1"/>
                </a:solidFill>
              </a:rPr>
              <a:t>種類）</a:t>
            </a:r>
            <a:endParaRPr lang="en-US" altLang="ja-JP" sz="2000" b="1">
              <a:solidFill>
                <a:schemeClr val="bg1"/>
              </a:solidFill>
            </a:endParaRPr>
          </a:p>
          <a:p>
            <a:endParaRPr lang="en-US" altLang="ja-JP" sz="2000" b="1">
              <a:solidFill>
                <a:schemeClr val="bg1"/>
              </a:solidFill>
            </a:endParaRPr>
          </a:p>
          <a:p>
            <a:r>
              <a:rPr lang="ja-JP" altLang="en-US" sz="2400" b="1">
                <a:solidFill>
                  <a:schemeClr val="bg1"/>
                </a:solidFill>
              </a:rPr>
              <a:t>▍キーワード検索機能</a:t>
            </a:r>
            <a:endParaRPr lang="en-US" altLang="ja-JP" sz="2400" b="1">
              <a:solidFill>
                <a:schemeClr val="bg1"/>
              </a:solidFill>
            </a:endParaRPr>
          </a:p>
          <a:p>
            <a:r>
              <a:rPr lang="ja-JP" altLang="en-US" sz="2400" b="1">
                <a:solidFill>
                  <a:schemeClr val="bg1"/>
                </a:solidFill>
              </a:rPr>
              <a:t>　</a:t>
            </a:r>
            <a:r>
              <a:rPr lang="ja-JP" altLang="en-US" sz="2000" b="1">
                <a:solidFill>
                  <a:schemeClr val="bg1"/>
                </a:solidFill>
              </a:rPr>
              <a:t>キーワードを入力、検索</a:t>
            </a:r>
            <a:endParaRPr lang="en-US" altLang="ja-JP" sz="2000" b="1">
              <a:solidFill>
                <a:schemeClr val="bg1"/>
              </a:solidFill>
            </a:endParaRPr>
          </a:p>
          <a:p>
            <a:r>
              <a:rPr lang="en-US" altLang="ja-JP" sz="2000" b="1">
                <a:solidFill>
                  <a:schemeClr val="bg1"/>
                </a:solidFill>
              </a:rPr>
              <a:t>       </a:t>
            </a:r>
            <a:r>
              <a:rPr lang="ja-JP" altLang="en-US" sz="2000" b="1">
                <a:solidFill>
                  <a:schemeClr val="bg1"/>
                </a:solidFill>
              </a:rPr>
              <a:t>→ 検索結果表示画面へ</a:t>
            </a:r>
            <a:endParaRPr lang="en-US" altLang="ja-JP" sz="2000" b="1">
              <a:solidFill>
                <a:schemeClr val="bg1"/>
              </a:solidFill>
            </a:endParaRPr>
          </a:p>
          <a:p>
            <a:endParaRPr lang="en-US" altLang="ja-JP" sz="2000" b="1">
              <a:solidFill>
                <a:schemeClr val="bg1"/>
              </a:solidFill>
            </a:endParaRPr>
          </a:p>
          <a:p>
            <a:r>
              <a:rPr lang="ja-JP" altLang="en-US" sz="2400" b="1">
                <a:solidFill>
                  <a:schemeClr val="bg1"/>
                </a:solidFill>
              </a:rPr>
              <a:t>▍ユーザー検索機能</a:t>
            </a:r>
            <a:endParaRPr lang="en-US" altLang="ja-JP" sz="2400" b="1">
              <a:solidFill>
                <a:schemeClr val="bg1"/>
              </a:solidFill>
            </a:endParaRPr>
          </a:p>
          <a:p>
            <a:r>
              <a:rPr lang="ja-JP" altLang="en-US" sz="1900" b="1">
                <a:solidFill>
                  <a:schemeClr val="bg1"/>
                </a:solidFill>
              </a:rPr>
              <a:t>　ユーザーネームを入力、検索</a:t>
            </a:r>
            <a:endParaRPr lang="en-US" altLang="ja-JP" sz="1900" b="1">
              <a:solidFill>
                <a:schemeClr val="bg1"/>
              </a:solidFill>
            </a:endParaRPr>
          </a:p>
          <a:p>
            <a:r>
              <a:rPr lang="en-US" altLang="ja-JP" sz="1900" b="1">
                <a:solidFill>
                  <a:schemeClr val="bg1"/>
                </a:solidFill>
              </a:rPr>
              <a:t>       </a:t>
            </a:r>
            <a:r>
              <a:rPr lang="ja-JP" altLang="en-US" sz="1900" b="1">
                <a:solidFill>
                  <a:schemeClr val="bg1"/>
                </a:solidFill>
              </a:rPr>
              <a:t>→ 検索結果表示画面へ</a:t>
            </a:r>
            <a:endParaRPr lang="en-US" altLang="ja-JP" sz="2400" b="1">
              <a:solidFill>
                <a:schemeClr val="bg1"/>
              </a:solidFill>
            </a:endParaRPr>
          </a:p>
          <a:p>
            <a:pPr marL="342900" indent="-342900">
              <a:buFont typeface="Arial" panose="020B0604020202020204" pitchFamily="34" charset="0"/>
              <a:buChar char="•"/>
            </a:pPr>
            <a:endParaRPr lang="en-US" altLang="ja-JP" sz="2400" b="1">
              <a:solidFill>
                <a:schemeClr val="bg1"/>
              </a:solidFill>
            </a:endParaRPr>
          </a:p>
          <a:p>
            <a:pPr marL="342900" indent="-342900">
              <a:buFont typeface="Arial" panose="020B0604020202020204" pitchFamily="34" charset="0"/>
              <a:buChar char="•"/>
            </a:pPr>
            <a:endParaRPr lang="en-US" altLang="ja-JP" sz="2400" b="1">
              <a:solidFill>
                <a:schemeClr val="bg1"/>
              </a:solidFill>
            </a:endParaRPr>
          </a:p>
          <a:p>
            <a:pPr marL="342900" indent="-342900">
              <a:buFont typeface="Arial" panose="020B0604020202020204" pitchFamily="34" charset="0"/>
              <a:buChar char="•"/>
            </a:pPr>
            <a:endParaRPr lang="en-US" altLang="ja-JP" sz="2400" b="1">
              <a:solidFill>
                <a:schemeClr val="bg1"/>
              </a:solidFill>
            </a:endParaRPr>
          </a:p>
          <a:p>
            <a:endParaRPr lang="en-US" altLang="ja-JP" sz="2000" b="1">
              <a:solidFill>
                <a:schemeClr val="bg1"/>
              </a:solidFill>
            </a:endParaRP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E79B83DF-E826-9BFC-1957-17476C9A8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096" y="1596441"/>
            <a:ext cx="7159056" cy="4465069"/>
          </a:xfrm>
          <a:prstGeom prst="rect">
            <a:avLst/>
          </a:prstGeom>
          <a:ln>
            <a:noFill/>
          </a:ln>
          <a:effectLst>
            <a:outerShdw blurRad="190500" algn="tl" rotWithShape="0">
              <a:srgbClr val="000000">
                <a:alpha val="70000"/>
              </a:srgbClr>
            </a:outerShdw>
          </a:effectLst>
        </p:spPr>
      </p:pic>
      <p:sp>
        <p:nvSpPr>
          <p:cNvPr id="6" name="正方形/長方形 5">
            <a:extLst>
              <a:ext uri="{FF2B5EF4-FFF2-40B4-BE49-F238E27FC236}">
                <a16:creationId xmlns:a16="http://schemas.microsoft.com/office/drawing/2014/main" id="{DC23A6C9-C413-5E12-D802-DA2DD0B2EA35}"/>
              </a:ext>
            </a:extLst>
          </p:cNvPr>
          <p:cNvSpPr/>
          <p:nvPr/>
        </p:nvSpPr>
        <p:spPr>
          <a:xfrm>
            <a:off x="211760" y="866274"/>
            <a:ext cx="4254543" cy="582109"/>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05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FB682F47-38C7-814B-AA81-8440361E24CE}"/>
              </a:ext>
            </a:extLst>
          </p:cNvPr>
          <p:cNvSpPr/>
          <p:nvPr/>
        </p:nvSpPr>
        <p:spPr>
          <a:xfrm>
            <a:off x="286475" y="1075055"/>
            <a:ext cx="4244919" cy="53340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339273" y="537026"/>
            <a:ext cx="4653346" cy="1069975"/>
          </a:xfrm>
        </p:spPr>
        <p:txBody>
          <a:bodyPr>
            <a:normAutofit/>
          </a:bodyPr>
          <a:lstStyle/>
          <a:p>
            <a:r>
              <a:rPr lang="ja-JP" altLang="en-US" sz="2800" b="1">
                <a:solidFill>
                  <a:schemeClr val="bg1"/>
                </a:solidFill>
                <a:latin typeface="+mn-ea"/>
                <a:ea typeface="+mn-ea"/>
              </a:rPr>
              <a:t>ジャンル別投稿一覧画面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9" y="2057399"/>
            <a:ext cx="3539888" cy="3869157"/>
          </a:xfrm>
        </p:spPr>
        <p:txBody>
          <a:bodyPr>
            <a:normAutofit fontScale="62500" lnSpcReduction="20000"/>
          </a:bodyPr>
          <a:lstStyle/>
          <a:p>
            <a:pPr>
              <a:lnSpc>
                <a:spcPct val="110000"/>
              </a:lnSpc>
            </a:pPr>
            <a:r>
              <a:rPr lang="ja-JP" altLang="en-US" sz="2600" b="1">
                <a:solidFill>
                  <a:schemeClr val="bg1"/>
                </a:solidFill>
              </a:rPr>
              <a:t>▍いいね機能</a:t>
            </a:r>
            <a:endParaRPr lang="en-US" altLang="ja-JP" sz="2600" b="1">
              <a:solidFill>
                <a:schemeClr val="bg1"/>
              </a:solidFill>
            </a:endParaRPr>
          </a:p>
          <a:p>
            <a:pPr>
              <a:lnSpc>
                <a:spcPct val="110000"/>
              </a:lnSpc>
            </a:pPr>
            <a:r>
              <a:rPr lang="ja-JP" altLang="en-US" sz="2600" b="1">
                <a:solidFill>
                  <a:schemeClr val="bg1"/>
                </a:solidFill>
              </a:rPr>
              <a:t>　♡を押すと赤くなる</a:t>
            </a:r>
            <a:endParaRPr lang="en-US" altLang="ja-JP" sz="2600" b="1">
              <a:solidFill>
                <a:schemeClr val="bg1"/>
              </a:solidFill>
            </a:endParaRPr>
          </a:p>
          <a:p>
            <a:pPr>
              <a:lnSpc>
                <a:spcPct val="170000"/>
              </a:lnSpc>
            </a:pPr>
            <a:r>
              <a:rPr lang="ja-JP" altLang="en-US" sz="2600" b="1">
                <a:solidFill>
                  <a:schemeClr val="bg1"/>
                </a:solidFill>
              </a:rPr>
              <a:t>▍投稿返信機能</a:t>
            </a:r>
            <a:endParaRPr lang="en-US" altLang="ja-JP" sz="2600" b="1">
              <a:solidFill>
                <a:schemeClr val="bg1"/>
              </a:solidFill>
            </a:endParaRPr>
          </a:p>
          <a:p>
            <a:pPr>
              <a:lnSpc>
                <a:spcPct val="110000"/>
              </a:lnSpc>
            </a:pPr>
            <a:r>
              <a:rPr lang="ja-JP" altLang="en-US" sz="2600" b="1">
                <a:solidFill>
                  <a:schemeClr val="bg1"/>
                </a:solidFill>
              </a:rPr>
              <a:t>💭を押すと投稿に返信</a:t>
            </a:r>
            <a:endParaRPr lang="en-US" altLang="ja-JP" sz="2600" b="1">
              <a:solidFill>
                <a:schemeClr val="bg1"/>
              </a:solidFill>
            </a:endParaRPr>
          </a:p>
          <a:p>
            <a:pPr>
              <a:lnSpc>
                <a:spcPct val="110000"/>
              </a:lnSpc>
            </a:pPr>
            <a:endParaRPr lang="en-US" altLang="ja-JP" sz="2400" b="1">
              <a:solidFill>
                <a:schemeClr val="bg1"/>
              </a:solidFill>
            </a:endParaRPr>
          </a:p>
          <a:p>
            <a:pPr>
              <a:lnSpc>
                <a:spcPct val="110000"/>
              </a:lnSpc>
            </a:pPr>
            <a:r>
              <a:rPr lang="ja-JP" altLang="en-US" sz="2400" b="1">
                <a:solidFill>
                  <a:schemeClr val="bg1"/>
                </a:solidFill>
                <a:highlight>
                  <a:srgbClr val="82889E"/>
                </a:highlight>
              </a:rPr>
              <a:t>投稿をクリック </a:t>
            </a:r>
            <a:r>
              <a:rPr lang="ja-JP" altLang="en-US" sz="2400" b="1">
                <a:solidFill>
                  <a:schemeClr val="bg1"/>
                </a:solidFill>
              </a:rPr>
              <a:t>→ 投稿詳細画面へ</a:t>
            </a:r>
            <a:endParaRPr lang="en-US" altLang="ja-JP" sz="2000" b="1">
              <a:solidFill>
                <a:schemeClr val="bg1"/>
              </a:solidFill>
            </a:endParaRPr>
          </a:p>
          <a:p>
            <a:pPr>
              <a:lnSpc>
                <a:spcPct val="120000"/>
              </a:lnSpc>
            </a:pPr>
            <a:r>
              <a:rPr lang="ja-JP" altLang="en-US" sz="2000" b="1">
                <a:solidFill>
                  <a:schemeClr val="bg1"/>
                </a:solidFill>
                <a:highlight>
                  <a:srgbClr val="82889E"/>
                </a:highlight>
              </a:rPr>
              <a:t>にこちゃん</a:t>
            </a:r>
            <a:r>
              <a:rPr lang="ja-JP" altLang="en-US" sz="2000" b="1">
                <a:solidFill>
                  <a:schemeClr val="bg1"/>
                </a:solidFill>
              </a:rPr>
              <a:t> → 投稿者のプロフィールへ</a:t>
            </a:r>
            <a:endParaRPr lang="en-US" altLang="ja-JP" sz="100" b="1">
              <a:solidFill>
                <a:schemeClr val="bg1"/>
              </a:solidFill>
            </a:endParaRPr>
          </a:p>
          <a:p>
            <a:pPr>
              <a:lnSpc>
                <a:spcPct val="160000"/>
              </a:lnSpc>
            </a:pPr>
            <a:r>
              <a:rPr lang="ja-JP" altLang="en-US" sz="2000" b="1">
                <a:solidFill>
                  <a:schemeClr val="bg1"/>
                </a:solidFill>
                <a:highlight>
                  <a:srgbClr val="82889E"/>
                </a:highlight>
              </a:rPr>
              <a:t>各ジャンル</a:t>
            </a:r>
            <a:r>
              <a:rPr lang="ja-JP" altLang="en-US" sz="2000" b="1">
                <a:solidFill>
                  <a:schemeClr val="bg1"/>
                </a:solidFill>
              </a:rPr>
              <a:t> → 選択されたジャンルの投稿</a:t>
            </a:r>
            <a:endParaRPr lang="en-US" altLang="ja-JP" sz="100" b="1">
              <a:solidFill>
                <a:schemeClr val="bg1"/>
              </a:solidFill>
            </a:endParaRPr>
          </a:p>
          <a:p>
            <a:pPr>
              <a:lnSpc>
                <a:spcPct val="170000"/>
              </a:lnSpc>
            </a:pPr>
            <a:r>
              <a:rPr lang="ja-JP" altLang="en-US" sz="2000" b="1">
                <a:solidFill>
                  <a:schemeClr val="bg1"/>
                </a:solidFill>
                <a:highlight>
                  <a:srgbClr val="82889E"/>
                </a:highlight>
              </a:rPr>
              <a:t>プロフィール</a:t>
            </a:r>
            <a:r>
              <a:rPr lang="en-US" altLang="ja-JP" sz="2000" b="1">
                <a:solidFill>
                  <a:schemeClr val="bg1"/>
                </a:solidFill>
              </a:rPr>
              <a:t> </a:t>
            </a:r>
            <a:r>
              <a:rPr lang="ja-JP" altLang="en-US" sz="2000" b="1">
                <a:solidFill>
                  <a:schemeClr val="bg1"/>
                </a:solidFill>
              </a:rPr>
              <a:t>→ プロフィール画面へ</a:t>
            </a:r>
            <a:endParaRPr lang="en-US" altLang="ja-JP" sz="100" b="1">
              <a:solidFill>
                <a:schemeClr val="bg1"/>
              </a:solidFill>
            </a:endParaRPr>
          </a:p>
          <a:p>
            <a:pPr>
              <a:lnSpc>
                <a:spcPct val="170000"/>
              </a:lnSpc>
            </a:pPr>
            <a:r>
              <a:rPr lang="ja-JP" altLang="en-US" sz="2000" b="1">
                <a:solidFill>
                  <a:schemeClr val="bg1"/>
                </a:solidFill>
                <a:highlight>
                  <a:srgbClr val="82889E"/>
                </a:highlight>
              </a:rPr>
              <a:t>ログアウト</a:t>
            </a:r>
            <a:r>
              <a:rPr lang="ja-JP" altLang="en-US" sz="2000" b="1">
                <a:solidFill>
                  <a:schemeClr val="bg1"/>
                </a:solidFill>
              </a:rPr>
              <a:t>  →  ログイン画面へ</a:t>
            </a:r>
            <a:endParaRPr lang="en-US" altLang="ja-JP" sz="2000" b="1">
              <a:solidFill>
                <a:schemeClr val="bg1"/>
              </a:solidFill>
            </a:endParaRPr>
          </a:p>
        </p:txBody>
      </p:sp>
      <p:pic>
        <p:nvPicPr>
          <p:cNvPr id="2" name="図 1" descr="グラフィカル ユーザー インターフェイス, テキスト, アプリケーション&#10;&#10;自動的に生成された説明">
            <a:extLst>
              <a:ext uri="{FF2B5EF4-FFF2-40B4-BE49-F238E27FC236}">
                <a16:creationId xmlns:a16="http://schemas.microsoft.com/office/drawing/2014/main" id="{513F8EBA-8C44-169A-F78E-62593223C9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8850" y="1627723"/>
            <a:ext cx="7159056" cy="4465069"/>
          </a:xfrm>
          <a:prstGeom prst="rect">
            <a:avLst/>
          </a:prstGeom>
          <a:ln>
            <a:noFill/>
          </a:ln>
          <a:effectLst>
            <a:outerShdw blurRad="190500" algn="tl" rotWithShape="0">
              <a:srgbClr val="000000">
                <a:alpha val="70000"/>
              </a:srgbClr>
            </a:outerShdw>
          </a:effectLst>
        </p:spPr>
      </p:pic>
      <p:sp>
        <p:nvSpPr>
          <p:cNvPr id="6" name="正方形/長方形 5">
            <a:extLst>
              <a:ext uri="{FF2B5EF4-FFF2-40B4-BE49-F238E27FC236}">
                <a16:creationId xmlns:a16="http://schemas.microsoft.com/office/drawing/2014/main" id="{1FEE8BE1-DA58-2090-AD94-113D38AC0B8B}"/>
              </a:ext>
            </a:extLst>
          </p:cNvPr>
          <p:cNvSpPr/>
          <p:nvPr/>
        </p:nvSpPr>
        <p:spPr>
          <a:xfrm>
            <a:off x="134757" y="931443"/>
            <a:ext cx="4244919" cy="600996"/>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062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FB682F47-38C7-814B-AA81-8440361E24CE}"/>
              </a:ext>
            </a:extLst>
          </p:cNvPr>
          <p:cNvSpPr/>
          <p:nvPr/>
        </p:nvSpPr>
        <p:spPr>
          <a:xfrm>
            <a:off x="508000" y="1075055"/>
            <a:ext cx="3390900" cy="53340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631373" y="557748"/>
            <a:ext cx="4653346" cy="1069975"/>
          </a:xfrm>
        </p:spPr>
        <p:txBody>
          <a:bodyPr>
            <a:normAutofit/>
          </a:bodyPr>
          <a:lstStyle/>
          <a:p>
            <a:r>
              <a:rPr lang="ja-JP" altLang="en-US" sz="2800" b="1">
                <a:solidFill>
                  <a:schemeClr val="bg1"/>
                </a:solidFill>
                <a:latin typeface="+mn-ea"/>
                <a:ea typeface="+mn-ea"/>
              </a:rPr>
              <a:t>検索結果表示画面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pPr>
              <a:lnSpc>
                <a:spcPct val="110000"/>
              </a:lnSpc>
            </a:pPr>
            <a:endParaRPr lang="en-US" altLang="ja-JP" sz="2000" b="1">
              <a:solidFill>
                <a:schemeClr val="bg1"/>
              </a:solidFill>
            </a:endParaRPr>
          </a:p>
          <a:p>
            <a:pPr>
              <a:lnSpc>
                <a:spcPct val="110000"/>
              </a:lnSpc>
            </a:pPr>
            <a:r>
              <a:rPr lang="ja-JP" altLang="en-US" sz="2000" b="1">
                <a:solidFill>
                  <a:schemeClr val="bg1"/>
                </a:solidFill>
              </a:rPr>
              <a:t>キーワードを入力して検索したらヒットしたアカウントと投稿が表示される</a:t>
            </a:r>
            <a:endParaRPr lang="en-US" altLang="ja-JP" sz="2000" b="1">
              <a:solidFill>
                <a:schemeClr val="bg1"/>
              </a:solidFill>
            </a:endParaRPr>
          </a:p>
          <a:p>
            <a:pPr>
              <a:lnSpc>
                <a:spcPct val="110000"/>
              </a:lnSpc>
            </a:pPr>
            <a:endParaRPr lang="en-US" altLang="ja-JP" sz="1800" b="1">
              <a:solidFill>
                <a:schemeClr val="bg1"/>
              </a:solidFill>
            </a:endParaRPr>
          </a:p>
          <a:p>
            <a:r>
              <a:rPr lang="ja-JP" altLang="en-US" sz="2000" b="1">
                <a:solidFill>
                  <a:schemeClr val="bg1"/>
                </a:solidFill>
                <a:highlight>
                  <a:srgbClr val="82889E"/>
                </a:highlight>
              </a:rPr>
              <a:t>戻る</a:t>
            </a:r>
            <a:endParaRPr lang="en-US" altLang="ja-JP" sz="100" b="1">
              <a:solidFill>
                <a:schemeClr val="bg1"/>
              </a:solidFill>
              <a:highlight>
                <a:srgbClr val="82889E"/>
              </a:highlight>
            </a:endParaRPr>
          </a:p>
          <a:p>
            <a:r>
              <a:rPr lang="en-US" altLang="ja-JP" sz="2000" b="1">
                <a:solidFill>
                  <a:schemeClr val="bg1"/>
                </a:solidFill>
              </a:rPr>
              <a:t>  </a:t>
            </a:r>
            <a:r>
              <a:rPr lang="ja-JP" altLang="en-US" sz="2000" b="1">
                <a:solidFill>
                  <a:schemeClr val="bg1"/>
                </a:solidFill>
              </a:rPr>
              <a:t>→ ジャンル別投稿一覧画面へ</a:t>
            </a:r>
            <a:endParaRPr lang="en-US" altLang="ja-JP" sz="100" b="1">
              <a:solidFill>
                <a:schemeClr val="bg1"/>
              </a:solidFill>
            </a:endParaRPr>
          </a:p>
          <a:p>
            <a:endParaRPr lang="en-US" altLang="ja-JP" sz="2000" b="1">
              <a:solidFill>
                <a:schemeClr val="bg1"/>
              </a:solidFill>
            </a:endParaRPr>
          </a:p>
        </p:txBody>
      </p:sp>
      <p:sp>
        <p:nvSpPr>
          <p:cNvPr id="6" name="正方形/長方形 5">
            <a:extLst>
              <a:ext uri="{FF2B5EF4-FFF2-40B4-BE49-F238E27FC236}">
                <a16:creationId xmlns:a16="http://schemas.microsoft.com/office/drawing/2014/main" id="{1FEE8BE1-DA58-2090-AD94-113D38AC0B8B}"/>
              </a:ext>
            </a:extLst>
          </p:cNvPr>
          <p:cNvSpPr/>
          <p:nvPr/>
        </p:nvSpPr>
        <p:spPr>
          <a:xfrm>
            <a:off x="368300" y="979168"/>
            <a:ext cx="3390900" cy="600996"/>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グラフィカル ユーザー インターフェイス, アプリケーション, Teams&#10;&#10;自動的に生成された説明">
            <a:extLst>
              <a:ext uri="{FF2B5EF4-FFF2-40B4-BE49-F238E27FC236}">
                <a16:creationId xmlns:a16="http://schemas.microsoft.com/office/drawing/2014/main" id="{497371DA-0B73-9F1B-5FAE-2A1DB1B9E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180" y="1687830"/>
            <a:ext cx="6504474" cy="40513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539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98F9EE3C-BEA7-FDCE-AD35-A1797C034F02}"/>
              </a:ext>
            </a:extLst>
          </p:cNvPr>
          <p:cNvSpPr/>
          <p:nvPr/>
        </p:nvSpPr>
        <p:spPr>
          <a:xfrm>
            <a:off x="635267" y="969962"/>
            <a:ext cx="3089710"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投稿返信画面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r>
              <a:rPr lang="ja-JP" altLang="en-US" sz="2400" b="1">
                <a:solidFill>
                  <a:schemeClr val="bg1"/>
                </a:solidFill>
              </a:rPr>
              <a:t>▍投稿返信機能</a:t>
            </a:r>
            <a:endParaRPr lang="en-US" altLang="ja-JP" sz="2400" b="1">
              <a:solidFill>
                <a:schemeClr val="bg1"/>
              </a:solidFill>
            </a:endParaRPr>
          </a:p>
          <a:p>
            <a:r>
              <a:rPr lang="ja-JP" altLang="en-US" sz="2000" b="1">
                <a:solidFill>
                  <a:schemeClr val="bg1"/>
                </a:solidFill>
              </a:rPr>
              <a:t>投稿への返信を入力、メディアを選択</a:t>
            </a:r>
            <a:endParaRPr lang="en-US" altLang="ja-JP" sz="2400" b="1">
              <a:solidFill>
                <a:schemeClr val="bg1"/>
              </a:solidFill>
            </a:endParaRPr>
          </a:p>
          <a:p>
            <a:pPr>
              <a:lnSpc>
                <a:spcPct val="200000"/>
              </a:lnSpc>
            </a:pPr>
            <a:r>
              <a:rPr lang="ja-JP" altLang="en-US" sz="2000" b="1">
                <a:solidFill>
                  <a:schemeClr val="bg1"/>
                </a:solidFill>
                <a:highlight>
                  <a:srgbClr val="82889E"/>
                </a:highlight>
              </a:rPr>
              <a:t>キャンセル</a:t>
            </a:r>
            <a:endParaRPr lang="en-US" altLang="ja-JP" sz="2000" b="1">
              <a:solidFill>
                <a:schemeClr val="bg1"/>
              </a:solidFill>
              <a:highlight>
                <a:srgbClr val="82889E"/>
              </a:highlight>
            </a:endParaRPr>
          </a:p>
          <a:p>
            <a:r>
              <a:rPr lang="ja-JP" altLang="en-US" sz="2000" b="1">
                <a:solidFill>
                  <a:schemeClr val="bg1"/>
                </a:solidFill>
              </a:rPr>
              <a:t>　→ ひとつ前の画面へ</a:t>
            </a:r>
            <a:endParaRPr lang="en-US" altLang="ja-JP" sz="2000" b="1">
              <a:solidFill>
                <a:schemeClr val="bg1"/>
              </a:solidFill>
            </a:endParaRPr>
          </a:p>
          <a:p>
            <a:pPr>
              <a:lnSpc>
                <a:spcPct val="150000"/>
              </a:lnSpc>
            </a:pPr>
            <a:r>
              <a:rPr lang="ja-JP" altLang="en-US" sz="2000" b="1">
                <a:solidFill>
                  <a:schemeClr val="bg1"/>
                </a:solidFill>
                <a:highlight>
                  <a:srgbClr val="82889E"/>
                </a:highlight>
              </a:rPr>
              <a:t>返信する</a:t>
            </a:r>
            <a:endParaRPr lang="en-US" altLang="ja-JP" sz="2000" b="1">
              <a:solidFill>
                <a:schemeClr val="bg1"/>
              </a:solidFill>
              <a:highlight>
                <a:srgbClr val="82889E"/>
              </a:highlight>
            </a:endParaRPr>
          </a:p>
          <a:p>
            <a:r>
              <a:rPr lang="ja-JP" altLang="en-US" sz="2000" b="1">
                <a:solidFill>
                  <a:schemeClr val="bg1"/>
                </a:solidFill>
              </a:rPr>
              <a:t>　→投稿詳細画面へ</a:t>
            </a:r>
            <a:endParaRPr lang="en-US" altLang="ja-JP" sz="2000" b="1">
              <a:solidFill>
                <a:schemeClr val="bg1"/>
              </a:solidFill>
            </a:endParaRPr>
          </a:p>
        </p:txBody>
      </p:sp>
      <p:sp>
        <p:nvSpPr>
          <p:cNvPr id="6" name="正方形/長方形 5">
            <a:extLst>
              <a:ext uri="{FF2B5EF4-FFF2-40B4-BE49-F238E27FC236}">
                <a16:creationId xmlns:a16="http://schemas.microsoft.com/office/drawing/2014/main" id="{2E3C862B-29A0-114E-72EB-35168FD003C1}"/>
              </a:ext>
            </a:extLst>
          </p:cNvPr>
          <p:cNvSpPr/>
          <p:nvPr/>
        </p:nvSpPr>
        <p:spPr>
          <a:xfrm>
            <a:off x="500512" y="891666"/>
            <a:ext cx="3089711"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グラフィカル ユーザー インターフェイス, アプリケーション, Teams&#10;&#10;自動的に生成された説明">
            <a:extLst>
              <a:ext uri="{FF2B5EF4-FFF2-40B4-BE49-F238E27FC236}">
                <a16:creationId xmlns:a16="http://schemas.microsoft.com/office/drawing/2014/main" id="{28AFE56A-0717-56DC-4AE6-5461C00FCF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022" y="1643866"/>
            <a:ext cx="6850381" cy="39703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5023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正方形/長方形 1">
            <a:extLst>
              <a:ext uri="{FF2B5EF4-FFF2-40B4-BE49-F238E27FC236}">
                <a16:creationId xmlns:a16="http://schemas.microsoft.com/office/drawing/2014/main" id="{91B7E009-2806-25F1-6CFC-B40C6F50085F}"/>
              </a:ext>
            </a:extLst>
          </p:cNvPr>
          <p:cNvSpPr/>
          <p:nvPr/>
        </p:nvSpPr>
        <p:spPr>
          <a:xfrm>
            <a:off x="624401" y="969962"/>
            <a:ext cx="3071699"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投稿詳細画面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endParaRPr lang="en-US" altLang="ja-JP" sz="2200" b="1">
              <a:solidFill>
                <a:schemeClr val="bg1"/>
              </a:solidFill>
            </a:endParaRPr>
          </a:p>
          <a:p>
            <a:r>
              <a:rPr lang="ja-JP" altLang="en-US" sz="2200" b="1">
                <a:solidFill>
                  <a:schemeClr val="bg1"/>
                </a:solidFill>
              </a:rPr>
              <a:t>選択された投稿とその下に投稿への返信が表示</a:t>
            </a:r>
            <a:endParaRPr lang="en-US" altLang="ja-JP" sz="2200" b="1">
              <a:solidFill>
                <a:schemeClr val="bg1"/>
              </a:solidFill>
            </a:endParaRPr>
          </a:p>
          <a:p>
            <a:endParaRPr lang="en-US" altLang="ja-JP" sz="2200" b="1">
              <a:solidFill>
                <a:schemeClr val="bg1"/>
              </a:solidFill>
            </a:endParaRPr>
          </a:p>
          <a:p>
            <a:r>
              <a:rPr lang="ja-JP" altLang="en-US" sz="2200" b="1">
                <a:solidFill>
                  <a:schemeClr val="bg1"/>
                </a:solidFill>
              </a:rPr>
              <a:t>返信にはユーザー名の横に返信元のユーザーネームが表示</a:t>
            </a:r>
            <a:endParaRPr lang="en-US" altLang="ja-JP" sz="2200" b="1">
              <a:solidFill>
                <a:schemeClr val="bg1"/>
              </a:solidFill>
            </a:endParaRPr>
          </a:p>
        </p:txBody>
      </p:sp>
      <p:sp>
        <p:nvSpPr>
          <p:cNvPr id="4" name="正方形/長方形 3">
            <a:extLst>
              <a:ext uri="{FF2B5EF4-FFF2-40B4-BE49-F238E27FC236}">
                <a16:creationId xmlns:a16="http://schemas.microsoft.com/office/drawing/2014/main" id="{99F26AFB-06F4-658D-8E5C-2449988A988E}"/>
              </a:ext>
            </a:extLst>
          </p:cNvPr>
          <p:cNvSpPr/>
          <p:nvPr/>
        </p:nvSpPr>
        <p:spPr>
          <a:xfrm>
            <a:off x="489650" y="862790"/>
            <a:ext cx="3071699"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7" descr="グラフィカル ユーザー インターフェイス, テキスト, アプリケーション&#10;&#10;説明は自動で生成されたものです">
            <a:extLst>
              <a:ext uri="{FF2B5EF4-FFF2-40B4-BE49-F238E27FC236}">
                <a16:creationId xmlns:a16="http://schemas.microsoft.com/office/drawing/2014/main" id="{64C38694-7742-4BBA-F1FD-6887A47932C3}"/>
              </a:ext>
            </a:extLst>
          </p:cNvPr>
          <p:cNvPicPr>
            <a:picLocks noChangeAspect="1"/>
          </p:cNvPicPr>
          <p:nvPr/>
        </p:nvPicPr>
        <p:blipFill>
          <a:blip r:embed="rId4"/>
          <a:stretch>
            <a:fillRect/>
          </a:stretch>
        </p:blipFill>
        <p:spPr>
          <a:xfrm>
            <a:off x="5367207" y="1653040"/>
            <a:ext cx="6229610" cy="39058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3218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正方形/長方形 15">
            <a:extLst>
              <a:ext uri="{FF2B5EF4-FFF2-40B4-BE49-F238E27FC236}">
                <a16:creationId xmlns:a16="http://schemas.microsoft.com/office/drawing/2014/main" id="{72D23544-BD65-575D-73B5-FF287FFB05A0}"/>
              </a:ext>
            </a:extLst>
          </p:cNvPr>
          <p:cNvSpPr/>
          <p:nvPr/>
        </p:nvSpPr>
        <p:spPr>
          <a:xfrm>
            <a:off x="702467" y="969962"/>
            <a:ext cx="3667401"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プロフィール画面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8" y="2057399"/>
            <a:ext cx="3932237" cy="4227897"/>
          </a:xfrm>
        </p:spPr>
        <p:txBody>
          <a:bodyPr>
            <a:normAutofit/>
          </a:bodyPr>
          <a:lstStyle/>
          <a:p>
            <a:r>
              <a:rPr lang="ja-JP" altLang="en-US" sz="2400" b="1">
                <a:solidFill>
                  <a:schemeClr val="bg1"/>
                </a:solidFill>
              </a:rPr>
              <a:t>▍プロフィール表示機能</a:t>
            </a:r>
            <a:endParaRPr lang="en-US" altLang="ja-JP" sz="2400" b="1">
              <a:solidFill>
                <a:schemeClr val="bg1"/>
              </a:solidFill>
            </a:endParaRPr>
          </a:p>
          <a:p>
            <a:r>
              <a:rPr lang="ja-JP" altLang="en-US" sz="1800" b="1">
                <a:solidFill>
                  <a:schemeClr val="bg1"/>
                </a:solidFill>
              </a:rPr>
              <a:t>　</a:t>
            </a:r>
            <a:r>
              <a:rPr lang="ja-JP" altLang="en-US" sz="2000" b="1">
                <a:solidFill>
                  <a:schemeClr val="bg1"/>
                </a:solidFill>
              </a:rPr>
              <a:t>ユーザーネーム、アイコン、</a:t>
            </a:r>
            <a:r>
              <a:rPr lang="en-US" altLang="ja-JP" sz="2000" b="1">
                <a:solidFill>
                  <a:schemeClr val="bg1"/>
                </a:solidFill>
              </a:rPr>
              <a:t>ID</a:t>
            </a:r>
            <a:r>
              <a:rPr lang="ja-JP" altLang="en-US" sz="2000" b="1">
                <a:solidFill>
                  <a:schemeClr val="bg1"/>
                </a:solidFill>
              </a:rPr>
              <a:t>、自分で設定した自己紹介文、好きなジャンルが表示</a:t>
            </a:r>
            <a:endParaRPr lang="en-US" altLang="ja-JP" sz="2000" b="1">
              <a:solidFill>
                <a:schemeClr val="bg1"/>
              </a:solidFill>
            </a:endParaRPr>
          </a:p>
          <a:p>
            <a:endParaRPr lang="en-US" altLang="ja-JP" sz="100" b="1">
              <a:solidFill>
                <a:schemeClr val="bg1"/>
              </a:solidFill>
            </a:endParaRPr>
          </a:p>
          <a:p>
            <a:r>
              <a:rPr lang="ja-JP" altLang="en-US" sz="2400" b="1">
                <a:solidFill>
                  <a:schemeClr val="bg1"/>
                </a:solidFill>
              </a:rPr>
              <a:t>▍投稿削除機能</a:t>
            </a:r>
            <a:endParaRPr lang="en-US" altLang="ja-JP" sz="2400" b="1">
              <a:solidFill>
                <a:schemeClr val="bg1"/>
              </a:solidFill>
            </a:endParaRPr>
          </a:p>
          <a:p>
            <a:r>
              <a:rPr lang="ja-JP" altLang="en-US" sz="2000" b="1">
                <a:solidFill>
                  <a:schemeClr val="bg1"/>
                </a:solidFill>
                <a:highlight>
                  <a:srgbClr val="82889E"/>
                </a:highlight>
              </a:rPr>
              <a:t>ゴミ箱マーク</a:t>
            </a:r>
            <a:endParaRPr lang="en-US" altLang="ja-JP" sz="2000" b="1">
              <a:solidFill>
                <a:schemeClr val="bg1"/>
              </a:solidFill>
              <a:highlight>
                <a:srgbClr val="82889E"/>
              </a:highlight>
            </a:endParaRPr>
          </a:p>
          <a:p>
            <a:r>
              <a:rPr lang="en-US" altLang="ja-JP" sz="2000" b="1">
                <a:solidFill>
                  <a:schemeClr val="bg1"/>
                </a:solidFill>
              </a:rPr>
              <a:t> </a:t>
            </a:r>
            <a:r>
              <a:rPr lang="ja-JP" altLang="en-US" sz="2000" b="1">
                <a:solidFill>
                  <a:schemeClr val="bg1"/>
                </a:solidFill>
              </a:rPr>
              <a:t>　→削除確認メッセージ表示</a:t>
            </a:r>
            <a:endParaRPr lang="en-US" altLang="ja-JP" sz="2000" b="1">
              <a:solidFill>
                <a:schemeClr val="bg1"/>
              </a:solidFill>
            </a:endParaRPr>
          </a:p>
          <a:p>
            <a:endParaRPr lang="en-US" altLang="ja-JP" sz="100" b="1">
              <a:solidFill>
                <a:schemeClr val="bg1"/>
              </a:solidFill>
            </a:endParaRPr>
          </a:p>
          <a:p>
            <a:r>
              <a:rPr lang="ja-JP" altLang="en-US" sz="2200" b="1">
                <a:solidFill>
                  <a:schemeClr val="bg1"/>
                </a:solidFill>
              </a:rPr>
              <a:t>自分の投稿、投稿への返信、いいねした投稿を表示</a:t>
            </a:r>
            <a:endParaRPr lang="en-US" altLang="ja-JP" sz="2200" b="1">
              <a:solidFill>
                <a:schemeClr val="bg1"/>
              </a:solidFill>
            </a:endParaRPr>
          </a:p>
        </p:txBody>
      </p:sp>
      <p:sp>
        <p:nvSpPr>
          <p:cNvPr id="17" name="正方形/長方形 16">
            <a:extLst>
              <a:ext uri="{FF2B5EF4-FFF2-40B4-BE49-F238E27FC236}">
                <a16:creationId xmlns:a16="http://schemas.microsoft.com/office/drawing/2014/main" id="{61A74914-E4E3-18B8-9B22-AC99246B8CB7}"/>
              </a:ext>
            </a:extLst>
          </p:cNvPr>
          <p:cNvSpPr/>
          <p:nvPr/>
        </p:nvSpPr>
        <p:spPr>
          <a:xfrm>
            <a:off x="587142" y="863916"/>
            <a:ext cx="3667401"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グラフィカル ユーザー インターフェイス, アプリケーション&#10;&#10;自動的に生成された説明">
            <a:extLst>
              <a:ext uri="{FF2B5EF4-FFF2-40B4-BE49-F238E27FC236}">
                <a16:creationId xmlns:a16="http://schemas.microsoft.com/office/drawing/2014/main" id="{EF1B4AED-40C3-8E34-6339-749A5B59F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36" y="621262"/>
            <a:ext cx="4932121" cy="3090315"/>
          </a:xfrm>
          <a:prstGeom prst="rect">
            <a:avLst/>
          </a:prstGeom>
          <a:ln>
            <a:noFill/>
          </a:ln>
          <a:effectLst>
            <a:outerShdw blurRad="190500" algn="tl" rotWithShape="0">
              <a:srgbClr val="000000">
                <a:alpha val="70000"/>
              </a:srgbClr>
            </a:outerShdw>
          </a:effectLst>
        </p:spPr>
      </p:pic>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6920D022-1695-1DC4-EA13-3B7128A5D8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118" y="3429000"/>
            <a:ext cx="5237781" cy="30903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566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正方形/長方形 7">
            <a:extLst>
              <a:ext uri="{FF2B5EF4-FFF2-40B4-BE49-F238E27FC236}">
                <a16:creationId xmlns:a16="http://schemas.microsoft.com/office/drawing/2014/main" id="{D62CA7F8-BD97-F4CC-7837-B91AA44C59DE}"/>
              </a:ext>
            </a:extLst>
          </p:cNvPr>
          <p:cNvSpPr/>
          <p:nvPr/>
        </p:nvSpPr>
        <p:spPr>
          <a:xfrm>
            <a:off x="683393" y="969962"/>
            <a:ext cx="3724977"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プロフィール画面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8" y="2057399"/>
            <a:ext cx="3932237" cy="4227897"/>
          </a:xfrm>
        </p:spPr>
        <p:txBody>
          <a:bodyPr>
            <a:normAutofit/>
          </a:bodyPr>
          <a:lstStyle/>
          <a:p>
            <a:endParaRPr lang="en-US" altLang="ja-JP" sz="2200" b="1">
              <a:solidFill>
                <a:schemeClr val="bg1"/>
              </a:solidFill>
              <a:highlight>
                <a:srgbClr val="82889E"/>
              </a:highlight>
            </a:endParaRPr>
          </a:p>
          <a:p>
            <a:r>
              <a:rPr lang="ja-JP" altLang="en-US" sz="2200" b="1">
                <a:solidFill>
                  <a:schemeClr val="bg1"/>
                </a:solidFill>
                <a:highlight>
                  <a:srgbClr val="82889E"/>
                </a:highlight>
              </a:rPr>
              <a:t>編集</a:t>
            </a:r>
            <a:r>
              <a:rPr lang="ja-JP" altLang="en-US" sz="2200" b="1">
                <a:solidFill>
                  <a:schemeClr val="bg1"/>
                </a:solidFill>
              </a:rPr>
              <a:t> </a:t>
            </a:r>
            <a:endParaRPr lang="en-US" altLang="ja-JP" sz="2200" b="1">
              <a:solidFill>
                <a:schemeClr val="bg1"/>
              </a:solidFill>
            </a:endParaRPr>
          </a:p>
          <a:p>
            <a:r>
              <a:rPr lang="ja-JP" altLang="en-US" sz="2200" b="1">
                <a:solidFill>
                  <a:schemeClr val="bg1"/>
                </a:solidFill>
              </a:rPr>
              <a:t>   → プロフィール編集画面</a:t>
            </a:r>
            <a:endParaRPr lang="en-US" altLang="ja-JP" sz="2200" b="1">
              <a:solidFill>
                <a:schemeClr val="bg1"/>
              </a:solidFill>
            </a:endParaRPr>
          </a:p>
          <a:p>
            <a:pPr>
              <a:lnSpc>
                <a:spcPct val="150000"/>
              </a:lnSpc>
            </a:pPr>
            <a:r>
              <a:rPr lang="ja-JP" altLang="en-US" sz="2200" b="1">
                <a:solidFill>
                  <a:schemeClr val="bg1"/>
                </a:solidFill>
                <a:highlight>
                  <a:srgbClr val="82889E"/>
                </a:highlight>
              </a:rPr>
              <a:t>アカウント削除</a:t>
            </a:r>
            <a:endParaRPr lang="en-US" altLang="ja-JP" sz="2200" b="1">
              <a:solidFill>
                <a:schemeClr val="bg1"/>
              </a:solidFill>
              <a:highlight>
                <a:srgbClr val="82889E"/>
              </a:highlight>
            </a:endParaRPr>
          </a:p>
          <a:p>
            <a:r>
              <a:rPr lang="ja-JP" altLang="en-US" sz="2200" b="1">
                <a:solidFill>
                  <a:schemeClr val="bg1"/>
                </a:solidFill>
              </a:rPr>
              <a:t>   → アカウント削除画面へ</a:t>
            </a:r>
            <a:endParaRPr lang="en-US" altLang="ja-JP" sz="2200" b="1">
              <a:solidFill>
                <a:schemeClr val="bg1"/>
              </a:solidFill>
            </a:endParaRPr>
          </a:p>
          <a:p>
            <a:pPr>
              <a:lnSpc>
                <a:spcPct val="150000"/>
              </a:lnSpc>
            </a:pPr>
            <a:r>
              <a:rPr lang="ja-JP" altLang="en-US" sz="2200" b="1">
                <a:solidFill>
                  <a:schemeClr val="bg1"/>
                </a:solidFill>
                <a:highlight>
                  <a:srgbClr val="82889E"/>
                </a:highlight>
              </a:rPr>
              <a:t>＋</a:t>
            </a:r>
            <a:r>
              <a:rPr lang="ja-JP" altLang="en-US" sz="2200" b="1">
                <a:solidFill>
                  <a:schemeClr val="bg1"/>
                </a:solidFill>
              </a:rPr>
              <a:t> → 新規投稿画面へ</a:t>
            </a:r>
            <a:endParaRPr lang="en-US" altLang="ja-JP" sz="2200" b="1">
              <a:solidFill>
                <a:schemeClr val="bg1"/>
              </a:solidFill>
            </a:endParaRPr>
          </a:p>
          <a:p>
            <a:endParaRPr lang="en-US" altLang="ja-JP" sz="2000" b="1">
              <a:solidFill>
                <a:schemeClr val="bg1"/>
              </a:solidFill>
            </a:endParaRP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17888212-82B8-C9F0-1221-C7DB110D4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426" y="1522412"/>
            <a:ext cx="6681471" cy="4186403"/>
          </a:xfrm>
          <a:prstGeom prst="rect">
            <a:avLst/>
          </a:prstGeom>
          <a:ln>
            <a:noFill/>
          </a:ln>
          <a:effectLst>
            <a:outerShdw blurRad="292100" dist="139700" dir="2700000" algn="tl" rotWithShape="0">
              <a:srgbClr val="333333">
                <a:alpha val="65000"/>
              </a:srgbClr>
            </a:outerShdw>
          </a:effectLst>
        </p:spPr>
      </p:pic>
      <p:sp>
        <p:nvSpPr>
          <p:cNvPr id="9" name="正方形/長方形 8">
            <a:extLst>
              <a:ext uri="{FF2B5EF4-FFF2-40B4-BE49-F238E27FC236}">
                <a16:creationId xmlns:a16="http://schemas.microsoft.com/office/drawing/2014/main" id="{41EAA980-4DB8-AF6F-4757-D4C13C9CE58C}"/>
              </a:ext>
            </a:extLst>
          </p:cNvPr>
          <p:cNvSpPr/>
          <p:nvPr/>
        </p:nvSpPr>
        <p:spPr>
          <a:xfrm>
            <a:off x="587142" y="863916"/>
            <a:ext cx="3667401"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693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5C92B0D1-783F-4984-12F5-2D652E6BD44D}"/>
              </a:ext>
            </a:extLst>
          </p:cNvPr>
          <p:cNvSpPr/>
          <p:nvPr/>
        </p:nvSpPr>
        <p:spPr>
          <a:xfrm>
            <a:off x="365760" y="969962"/>
            <a:ext cx="4514248"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500514" y="452437"/>
            <a:ext cx="4268335"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プロフィール編集画面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9788" y="2057400"/>
            <a:ext cx="3932237" cy="3811588"/>
          </a:xfrm>
        </p:spPr>
        <p:txBody>
          <a:bodyPr>
            <a:normAutofit fontScale="92500" lnSpcReduction="10000"/>
          </a:bodyPr>
          <a:lstStyle/>
          <a:p>
            <a:r>
              <a:rPr lang="ja-JP" altLang="en-US" sz="2800" b="1">
                <a:solidFill>
                  <a:schemeClr val="bg1"/>
                </a:solidFill>
              </a:rPr>
              <a:t>▍</a:t>
            </a:r>
            <a:r>
              <a:rPr lang="ja-JP" altLang="en-US" sz="2600" b="1">
                <a:solidFill>
                  <a:schemeClr val="bg1"/>
                </a:solidFill>
              </a:rPr>
              <a:t>プロフィール</a:t>
            </a:r>
            <a:r>
              <a:rPr lang="ja-JP" altLang="en-US" sz="2600" b="1">
                <a:solidFill>
                  <a:schemeClr val="bg1"/>
                </a:solidFill>
                <a:latin typeface="+mn-ea"/>
              </a:rPr>
              <a:t>変更機能</a:t>
            </a:r>
            <a:endParaRPr lang="en-US" altLang="ja-JP" sz="2600" b="1" dirty="0">
              <a:solidFill>
                <a:schemeClr val="bg1"/>
              </a:solidFill>
              <a:latin typeface="+mn-ea"/>
            </a:endParaRPr>
          </a:p>
          <a:p>
            <a:r>
              <a:rPr lang="ja-JP" altLang="en-US" sz="1900" b="1">
                <a:solidFill>
                  <a:schemeClr val="bg1"/>
                </a:solidFill>
                <a:latin typeface="+mn-ea"/>
              </a:rPr>
              <a:t>名前、アイコン、自己紹介、好きなジャンルを変更</a:t>
            </a:r>
            <a:endParaRPr lang="en-US" altLang="ja-JP" sz="1900" b="1" dirty="0">
              <a:solidFill>
                <a:schemeClr val="bg1"/>
              </a:solidFill>
              <a:latin typeface="+mn-ea"/>
            </a:endParaRPr>
          </a:p>
          <a:p>
            <a:r>
              <a:rPr lang="ja-JP" altLang="en-US" sz="1900" b="1">
                <a:solidFill>
                  <a:schemeClr val="bg1"/>
                </a:solidFill>
                <a:latin typeface="+mn-ea"/>
              </a:rPr>
              <a:t>　→もともと設定していた名前、　アイコン、自己紹介、好きなジャンルを表示させている</a:t>
            </a:r>
            <a:endParaRPr lang="en-US" altLang="ja-JP" sz="1900" b="1" dirty="0">
              <a:solidFill>
                <a:schemeClr val="bg1"/>
              </a:solidFill>
              <a:latin typeface="+mn-ea"/>
            </a:endParaRPr>
          </a:p>
          <a:p>
            <a:endParaRPr lang="en-US" altLang="ja-JP" sz="2000" b="1" dirty="0">
              <a:solidFill>
                <a:schemeClr val="bg1"/>
              </a:solidFill>
            </a:endParaRPr>
          </a:p>
          <a:p>
            <a:r>
              <a:rPr lang="ja-JP" altLang="en-US" sz="2000" b="1">
                <a:solidFill>
                  <a:schemeClr val="bg1"/>
                </a:solidFill>
                <a:highlight>
                  <a:srgbClr val="82889E"/>
                </a:highlight>
              </a:rPr>
              <a:t>キャンセル</a:t>
            </a:r>
            <a:endParaRPr lang="en-US" altLang="ja-JP" sz="2000" b="1" dirty="0">
              <a:solidFill>
                <a:schemeClr val="bg1"/>
              </a:solidFill>
              <a:highlight>
                <a:srgbClr val="82889E"/>
              </a:highlight>
            </a:endParaRPr>
          </a:p>
          <a:p>
            <a:r>
              <a:rPr lang="ja-JP" altLang="en-US" sz="2000" b="1">
                <a:solidFill>
                  <a:schemeClr val="bg1"/>
                </a:solidFill>
              </a:rPr>
              <a:t>  → 変更せずプロフィール画面へ</a:t>
            </a:r>
            <a:endParaRPr lang="en-US" altLang="ja-JP" sz="2000" b="1" dirty="0">
              <a:solidFill>
                <a:schemeClr val="bg1"/>
              </a:solidFill>
            </a:endParaRPr>
          </a:p>
          <a:p>
            <a:r>
              <a:rPr lang="ja-JP" altLang="en-US" sz="2000" b="1">
                <a:solidFill>
                  <a:schemeClr val="bg1"/>
                </a:solidFill>
                <a:highlight>
                  <a:srgbClr val="82889E"/>
                </a:highlight>
              </a:rPr>
              <a:t>保存</a:t>
            </a:r>
            <a:endParaRPr lang="en-US" altLang="ja-JP" sz="2000" b="1" dirty="0">
              <a:solidFill>
                <a:schemeClr val="bg1"/>
              </a:solidFill>
              <a:highlight>
                <a:srgbClr val="82889E"/>
              </a:highlight>
            </a:endParaRPr>
          </a:p>
          <a:p>
            <a:r>
              <a:rPr lang="en-US" altLang="ja-JP" sz="2000" b="1" dirty="0">
                <a:solidFill>
                  <a:schemeClr val="bg1"/>
                </a:solidFill>
              </a:rPr>
              <a:t>  </a:t>
            </a:r>
            <a:r>
              <a:rPr lang="ja-JP" altLang="en-US" sz="2000" b="1">
                <a:solidFill>
                  <a:schemeClr val="bg1"/>
                </a:solidFill>
              </a:rPr>
              <a:t>→ 更新されプロフィール画面へ</a:t>
            </a:r>
            <a:r>
              <a:rPr lang="en-US" altLang="ja-JP" sz="2000" b="1" dirty="0">
                <a:solidFill>
                  <a:schemeClr val="bg1"/>
                </a:solidFill>
              </a:rPr>
              <a:t>	</a:t>
            </a:r>
          </a:p>
          <a:p>
            <a:endParaRPr lang="en-US" altLang="ja-JP" sz="2000" b="1" dirty="0">
              <a:solidFill>
                <a:schemeClr val="bg1"/>
              </a:solidFill>
            </a:endParaRPr>
          </a:p>
          <a:p>
            <a:endParaRPr lang="en-US" altLang="ja-JP" sz="2000" b="1" dirty="0">
              <a:solidFill>
                <a:schemeClr val="bg1"/>
              </a:solidFill>
            </a:endParaRPr>
          </a:p>
        </p:txBody>
      </p:sp>
      <p:sp>
        <p:nvSpPr>
          <p:cNvPr id="6" name="正方形/長方形 5">
            <a:extLst>
              <a:ext uri="{FF2B5EF4-FFF2-40B4-BE49-F238E27FC236}">
                <a16:creationId xmlns:a16="http://schemas.microsoft.com/office/drawing/2014/main" id="{FE0B9512-EC9E-A465-F625-DEC318E5E5B1}"/>
              </a:ext>
            </a:extLst>
          </p:cNvPr>
          <p:cNvSpPr/>
          <p:nvPr/>
        </p:nvSpPr>
        <p:spPr>
          <a:xfrm>
            <a:off x="259882" y="863916"/>
            <a:ext cx="4508967"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グラフィカル ユーザー インターフェイス&#10;&#10;自動的に生成された説明">
            <a:extLst>
              <a:ext uri="{FF2B5EF4-FFF2-40B4-BE49-F238E27FC236}">
                <a16:creationId xmlns:a16="http://schemas.microsoft.com/office/drawing/2014/main" id="{E1CFBD9B-A27A-DF99-0F7D-CBE46667A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506" y="1738629"/>
            <a:ext cx="6089012" cy="38115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09832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599F3897-5B4B-146F-344A-E54014CD180F}"/>
              </a:ext>
            </a:extLst>
          </p:cNvPr>
          <p:cNvSpPr/>
          <p:nvPr/>
        </p:nvSpPr>
        <p:spPr>
          <a:xfrm>
            <a:off x="385011" y="969962"/>
            <a:ext cx="3715352"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500514" y="452437"/>
            <a:ext cx="4268335"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新規投稿作成画面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r>
              <a:rPr lang="ja-JP" altLang="en-US" sz="2400" b="1">
                <a:solidFill>
                  <a:schemeClr val="bg1"/>
                </a:solidFill>
              </a:rPr>
              <a:t>▍新規投稿機能</a:t>
            </a:r>
            <a:endParaRPr lang="en-US" altLang="ja-JP" sz="2400" b="1">
              <a:solidFill>
                <a:schemeClr val="bg1"/>
              </a:solidFill>
            </a:endParaRPr>
          </a:p>
          <a:p>
            <a:r>
              <a:rPr lang="ja-JP" altLang="en-US" sz="2400" b="1">
                <a:solidFill>
                  <a:schemeClr val="bg1"/>
                </a:solidFill>
              </a:rPr>
              <a:t>　</a:t>
            </a:r>
            <a:r>
              <a:rPr lang="ja-JP" altLang="en-US" sz="2000" b="1">
                <a:solidFill>
                  <a:schemeClr val="bg1"/>
                </a:solidFill>
              </a:rPr>
              <a:t>投稿する内容のジャンル選択、投稿内容、メディアを選択</a:t>
            </a:r>
            <a:endParaRPr lang="en-US" altLang="ja-JP" sz="2000" b="1">
              <a:solidFill>
                <a:schemeClr val="bg1"/>
              </a:solidFill>
            </a:endParaRPr>
          </a:p>
          <a:p>
            <a:endParaRPr lang="en-US" altLang="ja-JP" sz="2000" b="1">
              <a:solidFill>
                <a:schemeClr val="bg1"/>
              </a:solidFill>
            </a:endParaRPr>
          </a:p>
          <a:p>
            <a:r>
              <a:rPr lang="ja-JP" altLang="en-US" sz="2000" b="1">
                <a:solidFill>
                  <a:schemeClr val="bg1"/>
                </a:solidFill>
                <a:highlight>
                  <a:srgbClr val="82889E"/>
                </a:highlight>
              </a:rPr>
              <a:t>投稿する</a:t>
            </a:r>
            <a:endParaRPr lang="en-US" altLang="ja-JP" sz="2000" b="1">
              <a:solidFill>
                <a:schemeClr val="bg1"/>
              </a:solidFill>
              <a:highlight>
                <a:srgbClr val="82889E"/>
              </a:highlight>
            </a:endParaRPr>
          </a:p>
          <a:p>
            <a:r>
              <a:rPr lang="ja-JP" altLang="en-US" sz="2000" b="1">
                <a:solidFill>
                  <a:schemeClr val="bg1"/>
                </a:solidFill>
              </a:rPr>
              <a:t>　→ ＋を押した時の画面へ</a:t>
            </a:r>
            <a:endParaRPr lang="en-US" altLang="ja-JP" sz="2000" b="1">
              <a:solidFill>
                <a:schemeClr val="bg1"/>
              </a:solidFill>
            </a:endParaRPr>
          </a:p>
          <a:p>
            <a:r>
              <a:rPr lang="ja-JP" altLang="en-US" sz="2000" b="1">
                <a:solidFill>
                  <a:schemeClr val="bg1"/>
                </a:solidFill>
                <a:highlight>
                  <a:srgbClr val="82889E"/>
                </a:highlight>
              </a:rPr>
              <a:t>キャンセル</a:t>
            </a:r>
            <a:endParaRPr lang="en-US" altLang="ja-JP" sz="2000" b="1">
              <a:solidFill>
                <a:schemeClr val="bg1"/>
              </a:solidFill>
              <a:highlight>
                <a:srgbClr val="82889E"/>
              </a:highlight>
            </a:endParaRPr>
          </a:p>
          <a:p>
            <a:r>
              <a:rPr lang="ja-JP" altLang="en-US" sz="2000" b="1">
                <a:solidFill>
                  <a:schemeClr val="bg1"/>
                </a:solidFill>
              </a:rPr>
              <a:t>　→ひとつ前の画面の画面へ</a:t>
            </a:r>
            <a:endParaRPr lang="en-US" altLang="ja-JP" sz="2000" b="1">
              <a:solidFill>
                <a:schemeClr val="bg1"/>
              </a:solidFill>
            </a:endParaRPr>
          </a:p>
          <a:p>
            <a:r>
              <a:rPr lang="ja-JP" altLang="en-US" sz="2000" b="1">
                <a:solidFill>
                  <a:schemeClr val="bg1"/>
                </a:solidFill>
              </a:rPr>
              <a:t>　　（＋を押した時の画面へ）</a:t>
            </a:r>
            <a:endParaRPr lang="en-US" altLang="ja-JP" sz="2000" b="1">
              <a:solidFill>
                <a:schemeClr val="bg1"/>
              </a:solidFill>
            </a:endParaRPr>
          </a:p>
          <a:p>
            <a:endParaRPr lang="en-US" altLang="ja-JP" sz="1800" b="1">
              <a:solidFill>
                <a:schemeClr val="bg1"/>
              </a:solidFill>
            </a:endParaRPr>
          </a:p>
        </p:txBody>
      </p:sp>
      <p:sp>
        <p:nvSpPr>
          <p:cNvPr id="6" name="正方形/長方形 5">
            <a:extLst>
              <a:ext uri="{FF2B5EF4-FFF2-40B4-BE49-F238E27FC236}">
                <a16:creationId xmlns:a16="http://schemas.microsoft.com/office/drawing/2014/main" id="{157190BB-47F3-8CB7-9537-B40D21B365A4}"/>
              </a:ext>
            </a:extLst>
          </p:cNvPr>
          <p:cNvSpPr/>
          <p:nvPr/>
        </p:nvSpPr>
        <p:spPr>
          <a:xfrm>
            <a:off x="213447" y="882041"/>
            <a:ext cx="3809912"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264E4CDE-6D69-634C-6E9E-C43A629C8E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6782" y="1666983"/>
            <a:ext cx="6155430" cy="38115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9308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7EE799C5-9E04-A610-EA5E-5AF1366EE236}"/>
              </a:ext>
            </a:extLst>
          </p:cNvPr>
          <p:cNvSpPr/>
          <p:nvPr/>
        </p:nvSpPr>
        <p:spPr>
          <a:xfrm>
            <a:off x="385010" y="969962"/>
            <a:ext cx="4109987"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500514" y="452437"/>
            <a:ext cx="4268335"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アカウント削除画面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endParaRPr lang="en-US" altLang="ja-JP" sz="2400" b="1">
              <a:solidFill>
                <a:schemeClr val="bg1"/>
              </a:solidFill>
            </a:endParaRPr>
          </a:p>
          <a:p>
            <a:r>
              <a:rPr lang="ja-JP" altLang="en-US" sz="2400" b="1">
                <a:solidFill>
                  <a:schemeClr val="bg1"/>
                </a:solidFill>
              </a:rPr>
              <a:t>▍アカウント削除機能</a:t>
            </a:r>
            <a:endParaRPr lang="en-US" altLang="ja-JP" sz="2400" b="1">
              <a:solidFill>
                <a:schemeClr val="bg1"/>
              </a:solidFill>
            </a:endParaRPr>
          </a:p>
          <a:p>
            <a:endParaRPr lang="en-US" altLang="ja-JP" sz="2400" b="1">
              <a:solidFill>
                <a:schemeClr val="bg1"/>
              </a:solidFill>
            </a:endParaRPr>
          </a:p>
          <a:p>
            <a:r>
              <a:rPr lang="ja-JP" altLang="en-US" sz="2000" b="1">
                <a:solidFill>
                  <a:schemeClr val="bg1"/>
                </a:solidFill>
                <a:highlight>
                  <a:srgbClr val="82889E"/>
                </a:highlight>
              </a:rPr>
              <a:t>キャンセル</a:t>
            </a:r>
            <a:endParaRPr lang="en-US" altLang="ja-JP" sz="2000" b="1">
              <a:solidFill>
                <a:schemeClr val="bg1"/>
              </a:solidFill>
              <a:highlight>
                <a:srgbClr val="82889E"/>
              </a:highlight>
            </a:endParaRPr>
          </a:p>
          <a:p>
            <a:r>
              <a:rPr lang="ja-JP" altLang="en-US" sz="2000" b="1">
                <a:solidFill>
                  <a:schemeClr val="bg1"/>
                </a:solidFill>
              </a:rPr>
              <a:t>　→ プロフィール画面へ</a:t>
            </a:r>
            <a:endParaRPr lang="en-US" altLang="ja-JP" sz="2000" b="1">
              <a:solidFill>
                <a:schemeClr val="bg1"/>
              </a:solidFill>
            </a:endParaRPr>
          </a:p>
          <a:p>
            <a:r>
              <a:rPr lang="ja-JP" altLang="en-US" sz="2000" b="1">
                <a:solidFill>
                  <a:schemeClr val="bg1"/>
                </a:solidFill>
                <a:highlight>
                  <a:srgbClr val="82889E"/>
                </a:highlight>
              </a:rPr>
              <a:t>削除</a:t>
            </a:r>
            <a:r>
              <a:rPr lang="ja-JP" altLang="en-US" sz="2000" b="1">
                <a:solidFill>
                  <a:schemeClr val="bg1"/>
                </a:solidFill>
              </a:rPr>
              <a:t> → ログイン画面へ</a:t>
            </a:r>
            <a:endParaRPr lang="en-US" altLang="ja-JP" sz="2000" b="1">
              <a:solidFill>
                <a:schemeClr val="bg1"/>
              </a:solidFill>
            </a:endParaRPr>
          </a:p>
        </p:txBody>
      </p:sp>
      <p:pic>
        <p:nvPicPr>
          <p:cNvPr id="4" name="図 3" descr="ダイアグラム&#10;&#10;中程度の精度で自動的に生成された説明">
            <a:extLst>
              <a:ext uri="{FF2B5EF4-FFF2-40B4-BE49-F238E27FC236}">
                <a16:creationId xmlns:a16="http://schemas.microsoft.com/office/drawing/2014/main" id="{DDB3255D-BE39-2AE3-5134-C76A9BBD8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515" y="1781501"/>
            <a:ext cx="6543391" cy="4087487"/>
          </a:xfrm>
          <a:prstGeom prst="rect">
            <a:avLst/>
          </a:prstGeom>
          <a:ln>
            <a:noFill/>
          </a:ln>
          <a:effectLst>
            <a:outerShdw blurRad="190500" algn="tl" rotWithShape="0">
              <a:srgbClr val="000000">
                <a:alpha val="70000"/>
              </a:srgbClr>
            </a:outerShdw>
          </a:effectLst>
        </p:spPr>
      </p:pic>
      <p:sp>
        <p:nvSpPr>
          <p:cNvPr id="6" name="正方形/長方形 5">
            <a:extLst>
              <a:ext uri="{FF2B5EF4-FFF2-40B4-BE49-F238E27FC236}">
                <a16:creationId xmlns:a16="http://schemas.microsoft.com/office/drawing/2014/main" id="{68F97AEA-055E-9FEE-6371-382BA318E80A}"/>
              </a:ext>
            </a:extLst>
          </p:cNvPr>
          <p:cNvSpPr/>
          <p:nvPr/>
        </p:nvSpPr>
        <p:spPr>
          <a:xfrm>
            <a:off x="269689" y="862791"/>
            <a:ext cx="4109987"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55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2111F1A4-A886-277C-CC7F-E50824A2234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図 10" descr="ロゴ&#10;&#10;自動的に生成された説明">
            <a:extLst>
              <a:ext uri="{FF2B5EF4-FFF2-40B4-BE49-F238E27FC236}">
                <a16:creationId xmlns:a16="http://schemas.microsoft.com/office/drawing/2014/main" id="{E3060F16-765E-4BF5-F579-D283A9F2F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85" y="0"/>
            <a:ext cx="9868829" cy="6858000"/>
          </a:xfrm>
          <a:prstGeom prst="rect">
            <a:avLst/>
          </a:prstGeom>
        </p:spPr>
      </p:pic>
    </p:spTree>
    <p:extLst>
      <p:ext uri="{BB962C8B-B14F-4D97-AF65-F5344CB8AC3E}">
        <p14:creationId xmlns:p14="http://schemas.microsoft.com/office/powerpoint/2010/main" val="2267096586"/>
      </p:ext>
    </p:extLst>
  </p:cSld>
  <p:clrMapOvr>
    <a:masterClrMapping/>
  </p:clrMapOvr>
  <mc:AlternateContent xmlns:mc="http://schemas.openxmlformats.org/markup-compatibility/2006" xmlns:p14="http://schemas.microsoft.com/office/powerpoint/2010/main">
    <mc:Choice Requires="p14">
      <p:transition spd="slow" p14:dur="175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1137205B-1950-2846-B066-DEE7A1D2F31E}"/>
              </a:ext>
            </a:extLst>
          </p:cNvPr>
          <p:cNvSpPr/>
          <p:nvPr/>
        </p:nvSpPr>
        <p:spPr>
          <a:xfrm>
            <a:off x="664142" y="700881"/>
            <a:ext cx="6626995"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B33F03-BAD1-6620-37B6-DB4080090805}"/>
              </a:ext>
            </a:extLst>
          </p:cNvPr>
          <p:cNvSpPr>
            <a:spLocks noGrp="1"/>
          </p:cNvSpPr>
          <p:nvPr>
            <p:ph type="title"/>
          </p:nvPr>
        </p:nvSpPr>
        <p:spPr/>
        <p:txBody>
          <a:bodyPr>
            <a:normAutofit/>
          </a:bodyPr>
          <a:lstStyle/>
          <a:p>
            <a:r>
              <a:rPr kumimoji="1" lang="ja-JP" altLang="en-US" sz="3200" b="1">
                <a:solidFill>
                  <a:schemeClr val="bg1"/>
                </a:solidFill>
                <a:latin typeface="メイリオ" panose="020B0604030504040204" pitchFamily="50" charset="-128"/>
                <a:ea typeface="メイリオ" panose="020B0604030504040204" pitchFamily="50" charset="-128"/>
              </a:rPr>
              <a:t>今回の成果と今後に向けた改善点</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idx="1"/>
          </p:nvPr>
        </p:nvSpPr>
        <p:spPr/>
        <p:txBody>
          <a:bodyPr>
            <a:normAutofit/>
          </a:bodyPr>
          <a:lstStyle/>
          <a:p>
            <a:pPr marL="0" indent="0">
              <a:buNone/>
            </a:pPr>
            <a:r>
              <a:rPr lang="ja-JP" altLang="en-US" sz="2400" b="1">
                <a:solidFill>
                  <a:schemeClr val="bg1"/>
                </a:solidFill>
              </a:rPr>
              <a:t>▍今回の成果</a:t>
            </a:r>
            <a:endParaRPr lang="en-US" altLang="ja-JP" sz="2400" b="1">
              <a:solidFill>
                <a:schemeClr val="bg1"/>
              </a:solidFill>
            </a:endParaRPr>
          </a:p>
          <a:p>
            <a:pPr marL="0" indent="0">
              <a:lnSpc>
                <a:spcPct val="150000"/>
              </a:lnSpc>
              <a:buNone/>
            </a:pPr>
            <a:r>
              <a:rPr lang="ja-JP" altLang="en-US" sz="2400" b="1">
                <a:solidFill>
                  <a:schemeClr val="bg1"/>
                </a:solidFill>
              </a:rPr>
              <a:t>ロゴやデザインにこだわってかわいく作れた。</a:t>
            </a:r>
            <a:endParaRPr lang="en-US" altLang="ja-JP" sz="2400" b="1">
              <a:solidFill>
                <a:schemeClr val="bg1"/>
              </a:solidFill>
            </a:endParaRPr>
          </a:p>
          <a:p>
            <a:pPr marL="0" indent="0">
              <a:buNone/>
            </a:pPr>
            <a:r>
              <a:rPr kumimoji="1" lang="ja-JP" altLang="en-US" sz="2400" b="1">
                <a:solidFill>
                  <a:schemeClr val="bg1"/>
                </a:solidFill>
              </a:rPr>
              <a:t>設計書の</a:t>
            </a:r>
            <a:r>
              <a:rPr lang="ja-JP" altLang="en-US" sz="2400" b="1">
                <a:solidFill>
                  <a:schemeClr val="bg1"/>
                </a:solidFill>
              </a:rPr>
              <a:t>通りにつくることができた。</a:t>
            </a:r>
            <a:endParaRPr kumimoji="1" lang="en-US" altLang="ja-JP" sz="2400" b="1">
              <a:solidFill>
                <a:schemeClr val="bg1"/>
              </a:solidFill>
            </a:endParaRPr>
          </a:p>
          <a:p>
            <a:pPr marL="0" indent="0">
              <a:buNone/>
            </a:pPr>
            <a:r>
              <a:rPr lang="ja-JP" altLang="en-US" sz="2400" b="1">
                <a:solidFill>
                  <a:schemeClr val="bg1"/>
                </a:solidFill>
              </a:rPr>
              <a:t>また、ユーザー目線で作ることができ使いやすいシステムを作れたと思う。</a:t>
            </a:r>
            <a:endParaRPr lang="en-US" altLang="ja-JP" sz="2400" b="1">
              <a:solidFill>
                <a:schemeClr val="bg1"/>
              </a:solidFill>
            </a:endParaRPr>
          </a:p>
          <a:p>
            <a:pPr marL="0" indent="0">
              <a:buNone/>
            </a:pPr>
            <a:endParaRPr lang="en-US" altLang="ja-JP" sz="2400" b="1">
              <a:solidFill>
                <a:schemeClr val="bg1"/>
              </a:solidFill>
            </a:endParaRPr>
          </a:p>
          <a:p>
            <a:pPr marL="0" indent="0">
              <a:buNone/>
            </a:pPr>
            <a:r>
              <a:rPr lang="ja-JP" altLang="en-US" sz="2400" b="1">
                <a:solidFill>
                  <a:schemeClr val="bg1"/>
                </a:solidFill>
              </a:rPr>
              <a:t>▍</a:t>
            </a:r>
            <a:r>
              <a:rPr kumimoji="1" lang="ja-JP" altLang="en-US" sz="2400" b="1">
                <a:solidFill>
                  <a:schemeClr val="bg1"/>
                </a:solidFill>
              </a:rPr>
              <a:t>今後に</a:t>
            </a:r>
            <a:r>
              <a:rPr lang="ja-JP" altLang="en-US" sz="2400" b="1">
                <a:solidFill>
                  <a:schemeClr val="bg1"/>
                </a:solidFill>
              </a:rPr>
              <a:t>向け</a:t>
            </a:r>
            <a:r>
              <a:rPr kumimoji="1" lang="ja-JP" altLang="en-US" sz="2400" b="1">
                <a:solidFill>
                  <a:schemeClr val="bg1"/>
                </a:solidFill>
              </a:rPr>
              <a:t>た改善点</a:t>
            </a:r>
            <a:endParaRPr kumimoji="1" lang="en-US" altLang="ja-JP" sz="2400" b="1">
              <a:solidFill>
                <a:schemeClr val="bg1"/>
              </a:solidFill>
            </a:endParaRPr>
          </a:p>
          <a:p>
            <a:pPr marL="0" indent="0">
              <a:lnSpc>
                <a:spcPct val="150000"/>
              </a:lnSpc>
              <a:buNone/>
            </a:pPr>
            <a:r>
              <a:rPr lang="ja-JP" altLang="en-US" sz="2400" b="1">
                <a:solidFill>
                  <a:schemeClr val="bg1"/>
                </a:solidFill>
              </a:rPr>
              <a:t>仕事量にだいぶ偏りがあったこと</a:t>
            </a:r>
            <a:r>
              <a:rPr lang="ja-JP" altLang="en-US" b="1">
                <a:solidFill>
                  <a:schemeClr val="bg1"/>
                </a:solidFill>
              </a:rPr>
              <a:t>。</a:t>
            </a:r>
            <a:endParaRPr lang="en-US" altLang="ja-JP" b="1">
              <a:solidFill>
                <a:schemeClr val="bg1"/>
              </a:solidFill>
            </a:endParaRPr>
          </a:p>
          <a:p>
            <a:pPr>
              <a:lnSpc>
                <a:spcPct val="150000"/>
              </a:lnSpc>
            </a:pPr>
            <a:endParaRPr kumimoji="1" lang="en-US" altLang="ja-JP" b="1">
              <a:solidFill>
                <a:schemeClr val="bg1"/>
              </a:solidFill>
            </a:endParaRPr>
          </a:p>
          <a:p>
            <a:endParaRPr kumimoji="1" lang="en-US" altLang="ja-JP" b="1">
              <a:solidFill>
                <a:schemeClr val="bg1"/>
              </a:solidFill>
            </a:endParaRPr>
          </a:p>
          <a:p>
            <a:endParaRPr lang="en-US" altLang="ja-JP" sz="2400" b="1">
              <a:solidFill>
                <a:schemeClr val="bg1"/>
              </a:solidFill>
            </a:endParaRPr>
          </a:p>
          <a:p>
            <a:endParaRPr kumimoji="1" lang="en-US" altLang="ja-JP" sz="2400" b="1">
              <a:solidFill>
                <a:schemeClr val="bg1"/>
              </a:solidFill>
            </a:endParaRPr>
          </a:p>
          <a:p>
            <a:endParaRPr kumimoji="1" lang="en-US" altLang="ja-JP" sz="2400">
              <a:solidFill>
                <a:schemeClr val="bg1"/>
              </a:solidFill>
            </a:endParaRPr>
          </a:p>
          <a:p>
            <a:endParaRPr kumimoji="1" lang="en-US" altLang="ja-JP" sz="3200"/>
          </a:p>
          <a:p>
            <a:pPr marL="0" indent="0">
              <a:buNone/>
            </a:pPr>
            <a:endParaRPr kumimoji="1" lang="ja-JP" altLang="en-US"/>
          </a:p>
        </p:txBody>
      </p:sp>
      <p:sp>
        <p:nvSpPr>
          <p:cNvPr id="6" name="正方形/長方形 5">
            <a:extLst>
              <a:ext uri="{FF2B5EF4-FFF2-40B4-BE49-F238E27FC236}">
                <a16:creationId xmlns:a16="http://schemas.microsoft.com/office/drawing/2014/main" id="{9E33907B-ADAF-11CF-4422-BF9A350324DA}"/>
              </a:ext>
            </a:extLst>
          </p:cNvPr>
          <p:cNvSpPr/>
          <p:nvPr/>
        </p:nvSpPr>
        <p:spPr>
          <a:xfrm>
            <a:off x="572902" y="612054"/>
            <a:ext cx="6626995"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032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1137205B-1950-2846-B066-DEE7A1D2F31E}"/>
              </a:ext>
            </a:extLst>
          </p:cNvPr>
          <p:cNvSpPr/>
          <p:nvPr/>
        </p:nvSpPr>
        <p:spPr>
          <a:xfrm>
            <a:off x="664143" y="700881"/>
            <a:ext cx="3397516"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B33F03-BAD1-6620-37B6-DB4080090805}"/>
              </a:ext>
            </a:extLst>
          </p:cNvPr>
          <p:cNvSpPr>
            <a:spLocks noGrp="1"/>
          </p:cNvSpPr>
          <p:nvPr>
            <p:ph type="title"/>
          </p:nvPr>
        </p:nvSpPr>
        <p:spPr/>
        <p:txBody>
          <a:bodyPr>
            <a:normAutofit/>
          </a:bodyPr>
          <a:lstStyle/>
          <a:p>
            <a:r>
              <a:rPr kumimoji="1" lang="ja-JP" altLang="en-US" sz="3200" b="1">
                <a:solidFill>
                  <a:schemeClr val="bg1"/>
                </a:solidFill>
                <a:latin typeface="メイリオ" panose="020B0604030504040204" pitchFamily="50" charset="-128"/>
                <a:ea typeface="メイリオ" panose="020B0604030504040204" pitchFamily="50" charset="-128"/>
              </a:rPr>
              <a:t>システムの目的</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idx="1"/>
          </p:nvPr>
        </p:nvSpPr>
        <p:spPr/>
        <p:txBody>
          <a:bodyPr>
            <a:normAutofit/>
          </a:bodyPr>
          <a:lstStyle/>
          <a:p>
            <a:pPr marL="0" indent="0">
              <a:buNone/>
            </a:pPr>
            <a:r>
              <a:rPr lang="ja-JP" altLang="en-US" sz="2400" b="1">
                <a:solidFill>
                  <a:schemeClr val="bg1"/>
                </a:solidFill>
              </a:rPr>
              <a:t>▍制作目的</a:t>
            </a:r>
            <a:endParaRPr lang="en-US" altLang="ja-JP" sz="2400" b="1">
              <a:solidFill>
                <a:schemeClr val="bg1"/>
              </a:solidFill>
            </a:endParaRPr>
          </a:p>
          <a:p>
            <a:pPr>
              <a:lnSpc>
                <a:spcPct val="150000"/>
              </a:lnSpc>
            </a:pPr>
            <a:r>
              <a:rPr kumimoji="1" lang="ja-JP" altLang="en-US" b="1">
                <a:solidFill>
                  <a:schemeClr val="bg1"/>
                </a:solidFill>
              </a:rPr>
              <a:t>音楽を通じてコミュニケーションをとれる場を作りたい</a:t>
            </a:r>
            <a:endParaRPr lang="en-US" altLang="ja-JP" b="1">
              <a:solidFill>
                <a:schemeClr val="bg1"/>
              </a:solidFill>
            </a:endParaRPr>
          </a:p>
          <a:p>
            <a:pPr>
              <a:lnSpc>
                <a:spcPct val="150000"/>
              </a:lnSpc>
            </a:pPr>
            <a:r>
              <a:rPr kumimoji="1" lang="ja-JP" altLang="en-US" b="1">
                <a:solidFill>
                  <a:schemeClr val="bg1"/>
                </a:solidFill>
              </a:rPr>
              <a:t>音楽の情報を収集、共有できる場の提供</a:t>
            </a:r>
            <a:endParaRPr kumimoji="1" lang="en-US" altLang="ja-JP" b="1">
              <a:solidFill>
                <a:schemeClr val="bg1"/>
              </a:solidFill>
            </a:endParaRPr>
          </a:p>
          <a:p>
            <a:pPr marL="0" indent="0">
              <a:buNone/>
            </a:pPr>
            <a:endParaRPr lang="en-US" altLang="ja-JP" b="1">
              <a:solidFill>
                <a:schemeClr val="bg1"/>
              </a:solidFill>
            </a:endParaRPr>
          </a:p>
          <a:p>
            <a:pPr marL="0" indent="0">
              <a:buNone/>
            </a:pPr>
            <a:r>
              <a:rPr lang="ja-JP" altLang="en-US" sz="2400" b="1">
                <a:solidFill>
                  <a:schemeClr val="bg1"/>
                </a:solidFill>
              </a:rPr>
              <a:t>▍利用目的</a:t>
            </a:r>
            <a:endParaRPr lang="en-US" altLang="ja-JP" sz="2400" b="1">
              <a:solidFill>
                <a:schemeClr val="bg1"/>
              </a:solidFill>
            </a:endParaRPr>
          </a:p>
          <a:p>
            <a:pPr>
              <a:lnSpc>
                <a:spcPct val="150000"/>
              </a:lnSpc>
            </a:pPr>
            <a:r>
              <a:rPr kumimoji="1" lang="ja-JP" altLang="en-US" b="1">
                <a:solidFill>
                  <a:schemeClr val="bg1"/>
                </a:solidFill>
              </a:rPr>
              <a:t>同じ音楽の趣味を持つ人を見つけたい</a:t>
            </a:r>
            <a:endParaRPr lang="en-US" altLang="ja-JP" b="1">
              <a:solidFill>
                <a:schemeClr val="bg1"/>
              </a:solidFill>
            </a:endParaRPr>
          </a:p>
          <a:p>
            <a:endParaRPr kumimoji="1" lang="en-US" altLang="ja-JP" b="1">
              <a:solidFill>
                <a:schemeClr val="bg1"/>
              </a:solidFill>
            </a:endParaRPr>
          </a:p>
          <a:p>
            <a:endParaRPr lang="en-US" altLang="ja-JP" b="1">
              <a:solidFill>
                <a:schemeClr val="bg1"/>
              </a:solidFill>
            </a:endParaRPr>
          </a:p>
          <a:p>
            <a:endParaRPr kumimoji="1" lang="en-US" altLang="ja-JP" b="1">
              <a:solidFill>
                <a:schemeClr val="bg1"/>
              </a:solidFill>
            </a:endParaRPr>
          </a:p>
          <a:p>
            <a:endParaRPr kumimoji="1" lang="en-US" altLang="ja-JP" b="1">
              <a:solidFill>
                <a:schemeClr val="bg1"/>
              </a:solidFill>
            </a:endParaRPr>
          </a:p>
          <a:p>
            <a:endParaRPr lang="en-US" altLang="ja-JP" sz="2400" b="1">
              <a:solidFill>
                <a:schemeClr val="bg1"/>
              </a:solidFill>
            </a:endParaRPr>
          </a:p>
          <a:p>
            <a:endParaRPr kumimoji="1" lang="en-US" altLang="ja-JP" sz="2400" b="1">
              <a:solidFill>
                <a:schemeClr val="bg1"/>
              </a:solidFill>
            </a:endParaRPr>
          </a:p>
          <a:p>
            <a:endParaRPr kumimoji="1" lang="en-US" altLang="ja-JP" sz="2400">
              <a:solidFill>
                <a:schemeClr val="bg1"/>
              </a:solidFill>
            </a:endParaRPr>
          </a:p>
          <a:p>
            <a:endParaRPr kumimoji="1" lang="en-US" altLang="ja-JP" sz="3200"/>
          </a:p>
          <a:p>
            <a:pPr marL="0" indent="0">
              <a:buNone/>
            </a:pPr>
            <a:endParaRPr kumimoji="1" lang="ja-JP" altLang="en-US"/>
          </a:p>
        </p:txBody>
      </p:sp>
      <p:sp>
        <p:nvSpPr>
          <p:cNvPr id="6" name="正方形/長方形 5">
            <a:extLst>
              <a:ext uri="{FF2B5EF4-FFF2-40B4-BE49-F238E27FC236}">
                <a16:creationId xmlns:a16="http://schemas.microsoft.com/office/drawing/2014/main" id="{9E33907B-ADAF-11CF-4422-BF9A350324DA}"/>
              </a:ext>
            </a:extLst>
          </p:cNvPr>
          <p:cNvSpPr/>
          <p:nvPr/>
        </p:nvSpPr>
        <p:spPr>
          <a:xfrm>
            <a:off x="572903" y="624085"/>
            <a:ext cx="3397517"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146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1137205B-1950-2846-B066-DEE7A1D2F31E}"/>
              </a:ext>
            </a:extLst>
          </p:cNvPr>
          <p:cNvSpPr/>
          <p:nvPr/>
        </p:nvSpPr>
        <p:spPr>
          <a:xfrm>
            <a:off x="664142" y="700881"/>
            <a:ext cx="4629753"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B33F03-BAD1-6620-37B6-DB4080090805}"/>
              </a:ext>
            </a:extLst>
          </p:cNvPr>
          <p:cNvSpPr>
            <a:spLocks noGrp="1"/>
          </p:cNvSpPr>
          <p:nvPr>
            <p:ph type="title"/>
          </p:nvPr>
        </p:nvSpPr>
        <p:spPr/>
        <p:txBody>
          <a:bodyPr>
            <a:normAutofit/>
          </a:bodyPr>
          <a:lstStyle/>
          <a:p>
            <a:r>
              <a:rPr lang="ja-JP" altLang="en-US" sz="3200" b="1">
                <a:solidFill>
                  <a:schemeClr val="bg1"/>
                </a:solidFill>
                <a:latin typeface="メイリオ" panose="020B0604030504040204" pitchFamily="50" charset="-128"/>
                <a:ea typeface="メイリオ" panose="020B0604030504040204" pitchFamily="50" charset="-128"/>
              </a:rPr>
              <a:t>チーム体制・役割分担</a:t>
            </a:r>
            <a:endParaRPr kumimoji="1" lang="ja-JP" altLang="en-US" sz="3200" b="1">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idx="1"/>
          </p:nvPr>
        </p:nvSpPr>
        <p:spPr/>
        <p:txBody>
          <a:bodyPr>
            <a:normAutofit/>
          </a:bodyPr>
          <a:lstStyle/>
          <a:p>
            <a:pPr marL="0" indent="0">
              <a:lnSpc>
                <a:spcPct val="150000"/>
              </a:lnSpc>
              <a:buNone/>
            </a:pPr>
            <a:r>
              <a:rPr lang="ja-JP" altLang="en-US" b="1">
                <a:solidFill>
                  <a:schemeClr val="bg1"/>
                </a:solidFill>
              </a:rPr>
              <a:t>▍ロゴ</a:t>
            </a:r>
            <a:r>
              <a:rPr lang="en-US" altLang="ja-JP" b="1">
                <a:solidFill>
                  <a:schemeClr val="bg1"/>
                </a:solidFill>
              </a:rPr>
              <a:t>…</a:t>
            </a:r>
            <a:r>
              <a:rPr lang="ja-JP" altLang="en-US" b="1">
                <a:solidFill>
                  <a:schemeClr val="bg1"/>
                </a:solidFill>
              </a:rPr>
              <a:t>藤原</a:t>
            </a:r>
            <a:endParaRPr lang="en-US" altLang="ja-JP" b="1">
              <a:solidFill>
                <a:schemeClr val="bg1"/>
              </a:solidFill>
            </a:endParaRPr>
          </a:p>
          <a:p>
            <a:pPr marL="0" indent="0">
              <a:lnSpc>
                <a:spcPct val="150000"/>
              </a:lnSpc>
              <a:buNone/>
            </a:pPr>
            <a:r>
              <a:rPr lang="ja-JP" altLang="en-US" sz="2800" b="1">
                <a:solidFill>
                  <a:schemeClr val="bg1"/>
                </a:solidFill>
              </a:rPr>
              <a:t>▍画面設計書</a:t>
            </a:r>
            <a:r>
              <a:rPr lang="en-US" altLang="ja-JP" sz="2800" b="1">
                <a:solidFill>
                  <a:schemeClr val="bg1"/>
                </a:solidFill>
              </a:rPr>
              <a:t>…</a:t>
            </a:r>
            <a:r>
              <a:rPr lang="ja-JP" altLang="en-US" sz="2800" b="1">
                <a:solidFill>
                  <a:schemeClr val="bg1"/>
                </a:solidFill>
              </a:rPr>
              <a:t>全員</a:t>
            </a:r>
            <a:endParaRPr lang="en-US" altLang="ja-JP" sz="2800" b="1">
              <a:solidFill>
                <a:schemeClr val="bg1"/>
              </a:solidFill>
            </a:endParaRPr>
          </a:p>
          <a:p>
            <a:pPr marL="0" indent="0">
              <a:lnSpc>
                <a:spcPct val="150000"/>
              </a:lnSpc>
              <a:buNone/>
            </a:pPr>
            <a:r>
              <a:rPr lang="ja-JP" altLang="en-US" sz="2800" b="1">
                <a:solidFill>
                  <a:schemeClr val="bg1"/>
                </a:solidFill>
              </a:rPr>
              <a:t>▍</a:t>
            </a:r>
            <a:r>
              <a:rPr lang="ja-JP" altLang="en-US" b="1">
                <a:solidFill>
                  <a:schemeClr val="bg1"/>
                </a:solidFill>
              </a:rPr>
              <a:t>データベース設計書</a:t>
            </a:r>
            <a:r>
              <a:rPr lang="en-US" altLang="ja-JP" b="1">
                <a:solidFill>
                  <a:schemeClr val="bg1"/>
                </a:solidFill>
              </a:rPr>
              <a:t>…</a:t>
            </a:r>
            <a:r>
              <a:rPr lang="ja-JP" altLang="en-US" b="1">
                <a:solidFill>
                  <a:schemeClr val="bg1"/>
                </a:solidFill>
              </a:rPr>
              <a:t>全員</a:t>
            </a:r>
            <a:endParaRPr lang="en-US" altLang="ja-JP" b="1">
              <a:solidFill>
                <a:schemeClr val="bg1"/>
              </a:solidFill>
            </a:endParaRPr>
          </a:p>
          <a:p>
            <a:pPr marL="0" indent="0">
              <a:lnSpc>
                <a:spcPct val="150000"/>
              </a:lnSpc>
              <a:buNone/>
            </a:pPr>
            <a:r>
              <a:rPr lang="ja-JP" altLang="en-US" sz="2800" b="1">
                <a:solidFill>
                  <a:schemeClr val="bg1"/>
                </a:solidFill>
              </a:rPr>
              <a:t>▍</a:t>
            </a:r>
            <a:r>
              <a:rPr lang="ja-JP" altLang="en-US" b="1">
                <a:solidFill>
                  <a:schemeClr val="bg1"/>
                </a:solidFill>
              </a:rPr>
              <a:t>フロントエンド</a:t>
            </a:r>
            <a:r>
              <a:rPr lang="en-US" altLang="ja-JP" b="1">
                <a:solidFill>
                  <a:schemeClr val="bg1"/>
                </a:solidFill>
              </a:rPr>
              <a:t>…</a:t>
            </a:r>
            <a:r>
              <a:rPr lang="ja-JP" altLang="en-US" b="1">
                <a:solidFill>
                  <a:schemeClr val="bg1"/>
                </a:solidFill>
              </a:rPr>
              <a:t>山西、山根、中井</a:t>
            </a:r>
            <a:endParaRPr lang="en-US" altLang="ja-JP" b="1">
              <a:solidFill>
                <a:schemeClr val="bg1"/>
              </a:solidFill>
            </a:endParaRPr>
          </a:p>
          <a:p>
            <a:pPr marL="0" indent="0">
              <a:lnSpc>
                <a:spcPct val="150000"/>
              </a:lnSpc>
              <a:buNone/>
            </a:pPr>
            <a:r>
              <a:rPr lang="ja-JP" altLang="en-US" sz="2800" b="1">
                <a:solidFill>
                  <a:schemeClr val="bg1"/>
                </a:solidFill>
              </a:rPr>
              <a:t>▍バックエンド</a:t>
            </a:r>
            <a:r>
              <a:rPr lang="en-US" altLang="ja-JP" sz="2800" b="1">
                <a:solidFill>
                  <a:schemeClr val="bg1"/>
                </a:solidFill>
              </a:rPr>
              <a:t>…</a:t>
            </a:r>
            <a:r>
              <a:rPr lang="ja-JP" altLang="en-US" b="1">
                <a:solidFill>
                  <a:schemeClr val="bg1"/>
                </a:solidFill>
              </a:rPr>
              <a:t>山西、山根、中井</a:t>
            </a:r>
            <a:endParaRPr lang="en-US" altLang="ja-JP" b="1">
              <a:solidFill>
                <a:schemeClr val="bg1"/>
              </a:solidFill>
            </a:endParaRPr>
          </a:p>
          <a:p>
            <a:pPr marL="0" indent="0">
              <a:buNone/>
            </a:pPr>
            <a:endParaRPr kumimoji="1" lang="en-US" altLang="ja-JP" b="1">
              <a:solidFill>
                <a:schemeClr val="bg1"/>
              </a:solidFill>
            </a:endParaRPr>
          </a:p>
          <a:p>
            <a:endParaRPr lang="en-US" altLang="ja-JP" b="1">
              <a:solidFill>
                <a:schemeClr val="bg1"/>
              </a:solidFill>
            </a:endParaRPr>
          </a:p>
          <a:p>
            <a:endParaRPr kumimoji="1" lang="en-US" altLang="ja-JP" b="1">
              <a:solidFill>
                <a:schemeClr val="bg1"/>
              </a:solidFill>
            </a:endParaRPr>
          </a:p>
          <a:p>
            <a:endParaRPr kumimoji="1" lang="en-US" altLang="ja-JP" b="1">
              <a:solidFill>
                <a:schemeClr val="bg1"/>
              </a:solidFill>
            </a:endParaRPr>
          </a:p>
          <a:p>
            <a:endParaRPr lang="en-US" altLang="ja-JP" sz="2400" b="1">
              <a:solidFill>
                <a:schemeClr val="bg1"/>
              </a:solidFill>
            </a:endParaRPr>
          </a:p>
          <a:p>
            <a:endParaRPr kumimoji="1" lang="en-US" altLang="ja-JP" sz="2400" b="1">
              <a:solidFill>
                <a:schemeClr val="bg1"/>
              </a:solidFill>
            </a:endParaRPr>
          </a:p>
          <a:p>
            <a:endParaRPr kumimoji="1" lang="en-US" altLang="ja-JP" sz="2400">
              <a:solidFill>
                <a:schemeClr val="bg1"/>
              </a:solidFill>
            </a:endParaRPr>
          </a:p>
          <a:p>
            <a:endParaRPr kumimoji="1" lang="en-US" altLang="ja-JP" sz="3200"/>
          </a:p>
          <a:p>
            <a:pPr marL="0" indent="0">
              <a:buNone/>
            </a:pPr>
            <a:endParaRPr kumimoji="1" lang="ja-JP" altLang="en-US"/>
          </a:p>
        </p:txBody>
      </p:sp>
      <p:sp>
        <p:nvSpPr>
          <p:cNvPr id="6" name="正方形/長方形 5">
            <a:extLst>
              <a:ext uri="{FF2B5EF4-FFF2-40B4-BE49-F238E27FC236}">
                <a16:creationId xmlns:a16="http://schemas.microsoft.com/office/drawing/2014/main" id="{9E33907B-ADAF-11CF-4422-BF9A350324DA}"/>
              </a:ext>
            </a:extLst>
          </p:cNvPr>
          <p:cNvSpPr/>
          <p:nvPr/>
        </p:nvSpPr>
        <p:spPr>
          <a:xfrm>
            <a:off x="572903" y="612054"/>
            <a:ext cx="4540518"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745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正方形/長方形 4">
            <a:extLst>
              <a:ext uri="{FF2B5EF4-FFF2-40B4-BE49-F238E27FC236}">
                <a16:creationId xmlns:a16="http://schemas.microsoft.com/office/drawing/2014/main" id="{1137205B-1950-2846-B066-DEE7A1D2F31E}"/>
              </a:ext>
            </a:extLst>
          </p:cNvPr>
          <p:cNvSpPr/>
          <p:nvPr/>
        </p:nvSpPr>
        <p:spPr>
          <a:xfrm>
            <a:off x="664143" y="700881"/>
            <a:ext cx="2194560"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B33F03-BAD1-6620-37B6-DB4080090805}"/>
              </a:ext>
            </a:extLst>
          </p:cNvPr>
          <p:cNvSpPr>
            <a:spLocks noGrp="1"/>
          </p:cNvSpPr>
          <p:nvPr>
            <p:ph type="title"/>
          </p:nvPr>
        </p:nvSpPr>
        <p:spPr/>
        <p:txBody>
          <a:bodyPr>
            <a:normAutofit/>
          </a:bodyPr>
          <a:lstStyle/>
          <a:p>
            <a:r>
              <a:rPr lang="ja-JP" altLang="en-US" sz="3200" b="1">
                <a:solidFill>
                  <a:schemeClr val="bg1"/>
                </a:solidFill>
                <a:latin typeface="メイリオ" panose="020B0604030504040204" pitchFamily="50" charset="-128"/>
                <a:ea typeface="メイリオ" panose="020B0604030504040204" pitchFamily="50" charset="-128"/>
              </a:rPr>
              <a:t>機能一覧</a:t>
            </a:r>
            <a:endParaRPr kumimoji="1" lang="ja-JP" altLang="en-US" sz="3200" b="1">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sz="half" idx="1"/>
          </p:nvPr>
        </p:nvSpPr>
        <p:spPr>
          <a:xfrm>
            <a:off x="1219200" y="1813023"/>
            <a:ext cx="5181600" cy="4351338"/>
          </a:xfrm>
        </p:spPr>
        <p:txBody>
          <a:bodyPr>
            <a:normAutofit/>
          </a:bodyPr>
          <a:lstStyle/>
          <a:p>
            <a:pPr marL="0" indent="0">
              <a:buNone/>
            </a:pPr>
            <a:endParaRPr lang="en-US" altLang="ja-JP" sz="2400" b="1">
              <a:solidFill>
                <a:schemeClr val="bg1"/>
              </a:solidFill>
            </a:endParaRPr>
          </a:p>
          <a:p>
            <a:pPr>
              <a:lnSpc>
                <a:spcPct val="100000"/>
              </a:lnSpc>
            </a:pPr>
            <a:r>
              <a:rPr lang="ja-JP" altLang="en-US" sz="2400" b="1">
                <a:solidFill>
                  <a:schemeClr val="bg1"/>
                </a:solidFill>
              </a:rPr>
              <a:t>ログイン機能</a:t>
            </a:r>
            <a:r>
              <a:rPr lang="en-US" altLang="ja-JP" sz="2400" b="1">
                <a:solidFill>
                  <a:schemeClr val="bg1"/>
                </a:solidFill>
              </a:rPr>
              <a:t>	</a:t>
            </a:r>
          </a:p>
          <a:p>
            <a:pPr>
              <a:lnSpc>
                <a:spcPct val="100000"/>
              </a:lnSpc>
            </a:pPr>
            <a:r>
              <a:rPr lang="ja-JP" altLang="en-US" sz="2400" b="1">
                <a:solidFill>
                  <a:schemeClr val="bg1"/>
                </a:solidFill>
              </a:rPr>
              <a:t>ログアウト機能</a:t>
            </a:r>
            <a:endParaRPr lang="en-US" altLang="ja-JP" sz="2400" b="1">
              <a:solidFill>
                <a:schemeClr val="bg1"/>
              </a:solidFill>
            </a:endParaRPr>
          </a:p>
          <a:p>
            <a:pPr>
              <a:lnSpc>
                <a:spcPct val="100000"/>
              </a:lnSpc>
            </a:pPr>
            <a:r>
              <a:rPr kumimoji="1" lang="ja-JP" altLang="en-US" sz="2400" b="1">
                <a:solidFill>
                  <a:schemeClr val="bg1"/>
                </a:solidFill>
              </a:rPr>
              <a:t>新規登録機能</a:t>
            </a:r>
            <a:endParaRPr kumimoji="1" lang="en-US" altLang="ja-JP" sz="2400" b="1">
              <a:solidFill>
                <a:schemeClr val="bg1"/>
              </a:solidFill>
            </a:endParaRPr>
          </a:p>
          <a:p>
            <a:pPr>
              <a:lnSpc>
                <a:spcPct val="100000"/>
              </a:lnSpc>
            </a:pPr>
            <a:r>
              <a:rPr lang="ja-JP" altLang="en-US" sz="2400" b="1">
                <a:solidFill>
                  <a:schemeClr val="bg1"/>
                </a:solidFill>
              </a:rPr>
              <a:t>新規投稿機能</a:t>
            </a:r>
            <a:endParaRPr lang="en-US" altLang="ja-JP" sz="2400" b="1">
              <a:solidFill>
                <a:schemeClr val="bg1"/>
              </a:solidFill>
            </a:endParaRPr>
          </a:p>
          <a:p>
            <a:pPr>
              <a:lnSpc>
                <a:spcPct val="100000"/>
              </a:lnSpc>
            </a:pPr>
            <a:r>
              <a:rPr kumimoji="1" lang="ja-JP" altLang="en-US" sz="2400" b="1">
                <a:solidFill>
                  <a:schemeClr val="bg1"/>
                </a:solidFill>
              </a:rPr>
              <a:t>投稿表示機能</a:t>
            </a:r>
            <a:r>
              <a:rPr lang="ja-JP" altLang="en-US" sz="2400" b="1">
                <a:solidFill>
                  <a:schemeClr val="bg1"/>
                </a:solidFill>
              </a:rPr>
              <a:t>（ジャンル別）</a:t>
            </a:r>
            <a:endParaRPr lang="en-US" altLang="ja-JP" sz="2400" b="1">
              <a:solidFill>
                <a:schemeClr val="bg1"/>
              </a:solidFill>
            </a:endParaRPr>
          </a:p>
          <a:p>
            <a:pPr>
              <a:lnSpc>
                <a:spcPct val="100000"/>
              </a:lnSpc>
            </a:pPr>
            <a:r>
              <a:rPr lang="ja-JP" altLang="en-US" sz="2400" b="1">
                <a:solidFill>
                  <a:schemeClr val="bg1"/>
                </a:solidFill>
              </a:rPr>
              <a:t>投稿返信機能</a:t>
            </a:r>
            <a:endParaRPr lang="en-US" altLang="ja-JP" sz="2400" b="1">
              <a:solidFill>
                <a:schemeClr val="bg1"/>
              </a:solidFill>
            </a:endParaRPr>
          </a:p>
          <a:p>
            <a:pPr>
              <a:lnSpc>
                <a:spcPct val="100000"/>
              </a:lnSpc>
            </a:pPr>
            <a:r>
              <a:rPr lang="ja-JP" altLang="en-US" sz="2400" b="1">
                <a:solidFill>
                  <a:schemeClr val="bg1"/>
                </a:solidFill>
              </a:rPr>
              <a:t>投稿削除機能</a:t>
            </a:r>
            <a:endParaRPr kumimoji="1" lang="en-US" altLang="ja-JP" sz="2000" b="1">
              <a:solidFill>
                <a:schemeClr val="bg1"/>
              </a:solidFill>
            </a:endParaRPr>
          </a:p>
          <a:p>
            <a:endParaRPr kumimoji="1" lang="en-US" altLang="ja-JP" sz="2000" b="1">
              <a:solidFill>
                <a:schemeClr val="bg1"/>
              </a:solidFill>
            </a:endParaRPr>
          </a:p>
          <a:p>
            <a:endParaRPr kumimoji="1" lang="en-US" altLang="ja-JP" sz="2000">
              <a:solidFill>
                <a:schemeClr val="bg1"/>
              </a:solidFill>
            </a:endParaRPr>
          </a:p>
          <a:p>
            <a:endParaRPr kumimoji="1" lang="en-US" altLang="ja-JP"/>
          </a:p>
          <a:p>
            <a:endParaRPr kumimoji="1" lang="ja-JP" altLang="en-US"/>
          </a:p>
        </p:txBody>
      </p:sp>
      <p:sp>
        <p:nvSpPr>
          <p:cNvPr id="4" name="コンテンツ プレースホルダー 3">
            <a:extLst>
              <a:ext uri="{FF2B5EF4-FFF2-40B4-BE49-F238E27FC236}">
                <a16:creationId xmlns:a16="http://schemas.microsoft.com/office/drawing/2014/main" id="{012902DD-7AA1-BB6A-8611-249CE5BC66DC}"/>
              </a:ext>
            </a:extLst>
          </p:cNvPr>
          <p:cNvSpPr>
            <a:spLocks noGrp="1"/>
          </p:cNvSpPr>
          <p:nvPr>
            <p:ph sz="half" idx="2"/>
          </p:nvPr>
        </p:nvSpPr>
        <p:spPr/>
        <p:txBody>
          <a:bodyPr>
            <a:normAutofit/>
          </a:bodyPr>
          <a:lstStyle/>
          <a:p>
            <a:endParaRPr lang="en-US" altLang="ja-JP" sz="2400" b="1">
              <a:solidFill>
                <a:schemeClr val="bg1"/>
              </a:solidFill>
            </a:endParaRPr>
          </a:p>
          <a:p>
            <a:pPr>
              <a:lnSpc>
                <a:spcPct val="100000"/>
              </a:lnSpc>
            </a:pPr>
            <a:r>
              <a:rPr lang="ja-JP" altLang="en-US" sz="2400" b="1">
                <a:solidFill>
                  <a:schemeClr val="bg1"/>
                </a:solidFill>
              </a:rPr>
              <a:t>いいね機能</a:t>
            </a:r>
            <a:endParaRPr lang="en-US" altLang="ja-JP" sz="2400" b="1">
              <a:solidFill>
                <a:schemeClr val="bg1"/>
              </a:solidFill>
            </a:endParaRPr>
          </a:p>
          <a:p>
            <a:pPr>
              <a:lnSpc>
                <a:spcPct val="100000"/>
              </a:lnSpc>
            </a:pPr>
            <a:r>
              <a:rPr lang="ja-JP" altLang="en-US" sz="2400" b="1">
                <a:solidFill>
                  <a:schemeClr val="bg1"/>
                </a:solidFill>
              </a:rPr>
              <a:t>キーワード検索機能</a:t>
            </a:r>
            <a:endParaRPr lang="en-US" altLang="ja-JP" sz="2400" b="1">
              <a:solidFill>
                <a:schemeClr val="bg1"/>
              </a:solidFill>
            </a:endParaRPr>
          </a:p>
          <a:p>
            <a:pPr>
              <a:lnSpc>
                <a:spcPct val="100000"/>
              </a:lnSpc>
            </a:pPr>
            <a:r>
              <a:rPr kumimoji="1" lang="ja-JP" altLang="en-US" sz="2400" b="1">
                <a:solidFill>
                  <a:schemeClr val="bg1"/>
                </a:solidFill>
              </a:rPr>
              <a:t>ユーザー検索機能</a:t>
            </a:r>
            <a:endParaRPr kumimoji="1" lang="en-US" altLang="ja-JP" sz="2400" b="1">
              <a:solidFill>
                <a:schemeClr val="bg1"/>
              </a:solidFill>
            </a:endParaRPr>
          </a:p>
          <a:p>
            <a:pPr>
              <a:lnSpc>
                <a:spcPct val="100000"/>
              </a:lnSpc>
            </a:pPr>
            <a:r>
              <a:rPr lang="ja-JP" altLang="en-US" sz="2400" b="1">
                <a:solidFill>
                  <a:schemeClr val="bg1"/>
                </a:solidFill>
              </a:rPr>
              <a:t>プロフィール設定・変更機能</a:t>
            </a:r>
            <a:endParaRPr lang="en-US" altLang="ja-JP" sz="2400" b="1">
              <a:solidFill>
                <a:schemeClr val="bg1"/>
              </a:solidFill>
            </a:endParaRPr>
          </a:p>
          <a:p>
            <a:pPr>
              <a:lnSpc>
                <a:spcPct val="100000"/>
              </a:lnSpc>
            </a:pPr>
            <a:r>
              <a:rPr kumimoji="1" lang="ja-JP" altLang="en-US" sz="2400" b="1">
                <a:solidFill>
                  <a:schemeClr val="bg1"/>
                </a:solidFill>
              </a:rPr>
              <a:t>プロフィール表示・閲覧機能</a:t>
            </a:r>
            <a:endParaRPr kumimoji="1" lang="en-US" altLang="ja-JP" sz="2400" b="1">
              <a:solidFill>
                <a:schemeClr val="bg1"/>
              </a:solidFill>
            </a:endParaRPr>
          </a:p>
          <a:p>
            <a:pPr>
              <a:lnSpc>
                <a:spcPct val="100000"/>
              </a:lnSpc>
            </a:pPr>
            <a:r>
              <a:rPr lang="ja-JP" altLang="en-US" sz="2400" b="1">
                <a:solidFill>
                  <a:schemeClr val="bg1"/>
                </a:solidFill>
              </a:rPr>
              <a:t>アカウント削除機能</a:t>
            </a:r>
            <a:endParaRPr lang="en-US" altLang="ja-JP" sz="2400" b="1">
              <a:solidFill>
                <a:schemeClr val="bg1"/>
              </a:solidFill>
            </a:endParaRPr>
          </a:p>
          <a:p>
            <a:endParaRPr kumimoji="1" lang="en-US" altLang="ja-JP" sz="2400" b="1">
              <a:solidFill>
                <a:schemeClr val="bg1"/>
              </a:solidFill>
            </a:endParaRPr>
          </a:p>
          <a:p>
            <a:endParaRPr kumimoji="1" lang="en-US" altLang="ja-JP" sz="2000" b="1">
              <a:solidFill>
                <a:schemeClr val="bg1"/>
              </a:solidFill>
            </a:endParaRPr>
          </a:p>
          <a:p>
            <a:endParaRPr kumimoji="1" lang="en-US" altLang="ja-JP" sz="2000" b="1">
              <a:solidFill>
                <a:schemeClr val="bg1"/>
              </a:solidFill>
            </a:endParaRPr>
          </a:p>
          <a:p>
            <a:endParaRPr lang="ja-JP" altLang="en-US"/>
          </a:p>
        </p:txBody>
      </p:sp>
      <p:sp>
        <p:nvSpPr>
          <p:cNvPr id="6" name="正方形/長方形 5">
            <a:extLst>
              <a:ext uri="{FF2B5EF4-FFF2-40B4-BE49-F238E27FC236}">
                <a16:creationId xmlns:a16="http://schemas.microsoft.com/office/drawing/2014/main" id="{9E33907B-ADAF-11CF-4422-BF9A350324DA}"/>
              </a:ext>
            </a:extLst>
          </p:cNvPr>
          <p:cNvSpPr/>
          <p:nvPr/>
        </p:nvSpPr>
        <p:spPr>
          <a:xfrm>
            <a:off x="572904" y="624085"/>
            <a:ext cx="2194560"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07C2E814-EB9A-4869-9E7A-478DBC5961C0}"/>
              </a:ext>
            </a:extLst>
          </p:cNvPr>
          <p:cNvCxnSpPr>
            <a:cxnSpLocks/>
          </p:cNvCxnSpPr>
          <p:nvPr/>
        </p:nvCxnSpPr>
        <p:spPr>
          <a:xfrm>
            <a:off x="1348353" y="4206288"/>
            <a:ext cx="21736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9617C9C-1EA1-EBC0-6FB7-42D37A6DA41D}"/>
              </a:ext>
            </a:extLst>
          </p:cNvPr>
          <p:cNvCxnSpPr>
            <a:cxnSpLocks/>
          </p:cNvCxnSpPr>
          <p:nvPr/>
        </p:nvCxnSpPr>
        <p:spPr>
          <a:xfrm>
            <a:off x="1348353" y="4694776"/>
            <a:ext cx="396756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29B33E1-90AB-7397-0FEE-A2EB39E8ADA9}"/>
              </a:ext>
            </a:extLst>
          </p:cNvPr>
          <p:cNvCxnSpPr/>
          <p:nvPr/>
        </p:nvCxnSpPr>
        <p:spPr>
          <a:xfrm>
            <a:off x="1348353" y="5159724"/>
            <a:ext cx="21736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2F00B99-AF36-6A7B-DDD8-4FCFF5EF8671}"/>
              </a:ext>
            </a:extLst>
          </p:cNvPr>
          <p:cNvCxnSpPr>
            <a:cxnSpLocks/>
          </p:cNvCxnSpPr>
          <p:nvPr/>
        </p:nvCxnSpPr>
        <p:spPr>
          <a:xfrm>
            <a:off x="6289729" y="2692910"/>
            <a:ext cx="18313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512EA6-A20C-579D-D55C-8A918783DBC6}"/>
              </a:ext>
            </a:extLst>
          </p:cNvPr>
          <p:cNvCxnSpPr>
            <a:cxnSpLocks/>
          </p:cNvCxnSpPr>
          <p:nvPr/>
        </p:nvCxnSpPr>
        <p:spPr>
          <a:xfrm>
            <a:off x="6289729" y="3201770"/>
            <a:ext cx="303920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F957789-C545-135F-E5B3-E870F1563D59}"/>
              </a:ext>
            </a:extLst>
          </p:cNvPr>
          <p:cNvCxnSpPr>
            <a:cxnSpLocks/>
          </p:cNvCxnSpPr>
          <p:nvPr/>
        </p:nvCxnSpPr>
        <p:spPr>
          <a:xfrm>
            <a:off x="6289729" y="3695132"/>
            <a:ext cx="26682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2EAFBAE-407E-FE69-9E95-1284225E49D8}"/>
              </a:ext>
            </a:extLst>
          </p:cNvPr>
          <p:cNvCxnSpPr>
            <a:cxnSpLocks/>
          </p:cNvCxnSpPr>
          <p:nvPr/>
        </p:nvCxnSpPr>
        <p:spPr>
          <a:xfrm>
            <a:off x="6289729" y="4694776"/>
            <a:ext cx="428237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81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par>
                                <p:cTn id="14" presetID="6" presetClass="entr" presetSubtype="16"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par>
                                <p:cTn id="17" presetID="6" presetClass="entr" presetSubtype="16"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ircle(in)">
                                      <p:cBhvr>
                                        <p:cTn id="19" dur="2000"/>
                                        <p:tgtEl>
                                          <p:spTgt spid="14"/>
                                        </p:tgtEl>
                                      </p:cBhvr>
                                    </p:animEffect>
                                  </p:childTnLst>
                                </p:cTn>
                              </p:par>
                              <p:par>
                                <p:cTn id="20" presetID="6"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par>
                                <p:cTn id="23" presetID="6" presetClass="entr" presetSubtype="16"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ircle(in)">
                                      <p:cBhvr>
                                        <p:cTn id="25"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正方形/長方形 13">
            <a:extLst>
              <a:ext uri="{FF2B5EF4-FFF2-40B4-BE49-F238E27FC236}">
                <a16:creationId xmlns:a16="http://schemas.microsoft.com/office/drawing/2014/main" id="{3437F920-0ECA-34A1-86E6-93D6F1651753}"/>
              </a:ext>
            </a:extLst>
          </p:cNvPr>
          <p:cNvSpPr/>
          <p:nvPr/>
        </p:nvSpPr>
        <p:spPr>
          <a:xfrm>
            <a:off x="741144" y="969962"/>
            <a:ext cx="2444817"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トップ画面</a:t>
            </a:r>
          </a:p>
        </p:txBody>
      </p:sp>
      <p:pic>
        <p:nvPicPr>
          <p:cNvPr id="13" name="図プレースホルダー 12" descr="テキスト&#10;&#10;低い精度で自動的に生成された説明">
            <a:extLst>
              <a:ext uri="{FF2B5EF4-FFF2-40B4-BE49-F238E27FC236}">
                <a16:creationId xmlns:a16="http://schemas.microsoft.com/office/drawing/2014/main" id="{CE0BB1F6-D0A9-1105-8498-93151AC8778B}"/>
              </a:ext>
            </a:extLst>
          </p:cNvPr>
          <p:cNvPicPr>
            <a:picLocks noGrp="1" noRot="1" noChangeAspect="1" noMove="1" noResize="1" noEditPoints="1" noAdjustHandles="1" noChangeArrowheads="1" noChangeShapeType="1" noCrop="1"/>
          </p:cNvPicPr>
          <p:nvPr>
            <p:ph type="pic" idx="1"/>
          </p:nvPr>
        </p:nvPicPr>
        <p:blipFill>
          <a:blip r:embed="rId4">
            <a:extLst>
              <a:ext uri="{28A0092B-C50C-407E-A947-70E740481C1C}">
                <a14:useLocalDpi xmlns:a14="http://schemas.microsoft.com/office/drawing/2010/main" val="0"/>
              </a:ext>
            </a:extLst>
          </a:blip>
          <a:srcRect l="10306" r="10306"/>
          <a:stretch>
            <a:fillRect/>
          </a:stretch>
        </p:blipFill>
        <p:spPr>
          <a:prstGeom prst="rect">
            <a:avLst/>
          </a:prstGeom>
          <a:ln>
            <a:noFill/>
          </a:ln>
          <a:effectLst>
            <a:outerShdw blurRad="190500" algn="tl" rotWithShape="0">
              <a:srgbClr val="000000">
                <a:alpha val="70000"/>
              </a:srgbClr>
            </a:outerShdw>
          </a:effectLst>
        </p:spPr>
      </p:pic>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836612" y="2057400"/>
            <a:ext cx="3629511" cy="3811588"/>
          </a:xfrm>
        </p:spPr>
        <p:txBody>
          <a:bodyPr>
            <a:normAutofit/>
          </a:bodyPr>
          <a:lstStyle/>
          <a:p>
            <a:endParaRPr lang="en-US" altLang="ja-JP" sz="2400" b="1">
              <a:solidFill>
                <a:schemeClr val="bg1"/>
              </a:solidFill>
            </a:endParaRPr>
          </a:p>
          <a:p>
            <a:r>
              <a:rPr lang="ja-JP" altLang="en-US" sz="2400" b="1">
                <a:solidFill>
                  <a:schemeClr val="bg1"/>
                </a:solidFill>
              </a:rPr>
              <a:t>やまったーのロゴが表示</a:t>
            </a:r>
            <a:endParaRPr lang="en-US" altLang="ja-JP" sz="2400" b="1">
              <a:solidFill>
                <a:schemeClr val="bg1"/>
              </a:solidFill>
            </a:endParaRPr>
          </a:p>
          <a:p>
            <a:endParaRPr lang="en-US" altLang="ja-JP" sz="2000" b="1">
              <a:solidFill>
                <a:schemeClr val="bg1"/>
              </a:solidFill>
            </a:endParaRPr>
          </a:p>
          <a:p>
            <a:r>
              <a:rPr lang="ja-JP" altLang="en-US" sz="2000" b="1">
                <a:solidFill>
                  <a:schemeClr val="bg1"/>
                </a:solidFill>
              </a:rPr>
              <a:t>画面をクリック</a:t>
            </a:r>
            <a:endParaRPr lang="en-US" altLang="ja-JP" sz="2000" b="1">
              <a:solidFill>
                <a:schemeClr val="bg1"/>
              </a:solidFill>
            </a:endParaRPr>
          </a:p>
          <a:p>
            <a:r>
              <a:rPr lang="ja-JP" altLang="en-US" sz="2000" b="1">
                <a:solidFill>
                  <a:schemeClr val="bg1"/>
                </a:solidFill>
              </a:rPr>
              <a:t>　→ログイン画面へ</a:t>
            </a:r>
            <a:endParaRPr lang="en-US" altLang="ja-JP" sz="2000" b="1">
              <a:solidFill>
                <a:schemeClr val="bg1"/>
              </a:solidFill>
            </a:endParaRPr>
          </a:p>
        </p:txBody>
      </p:sp>
      <p:sp>
        <p:nvSpPr>
          <p:cNvPr id="15" name="正方形/長方形 14">
            <a:extLst>
              <a:ext uri="{FF2B5EF4-FFF2-40B4-BE49-F238E27FC236}">
                <a16:creationId xmlns:a16="http://schemas.microsoft.com/office/drawing/2014/main" id="{1458F19F-6121-C949-522F-0396A4F9BEBE}"/>
              </a:ext>
            </a:extLst>
          </p:cNvPr>
          <p:cNvSpPr/>
          <p:nvPr/>
        </p:nvSpPr>
        <p:spPr>
          <a:xfrm>
            <a:off x="640281" y="892793"/>
            <a:ext cx="2444817"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71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正方形/長方形 13">
            <a:extLst>
              <a:ext uri="{FF2B5EF4-FFF2-40B4-BE49-F238E27FC236}">
                <a16:creationId xmlns:a16="http://schemas.microsoft.com/office/drawing/2014/main" id="{6B11BF09-EA0D-8AC8-04EF-6879F3824C2B}"/>
              </a:ext>
            </a:extLst>
          </p:cNvPr>
          <p:cNvSpPr/>
          <p:nvPr/>
        </p:nvSpPr>
        <p:spPr>
          <a:xfrm>
            <a:off x="702468" y="969962"/>
            <a:ext cx="2990850"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ログイン画面</a:t>
            </a:r>
          </a:p>
        </p:txBody>
      </p:sp>
      <p:pic>
        <p:nvPicPr>
          <p:cNvPr id="4" name="図プレースホルダー 3" descr="グラフィカル ユーザー インターフェイス&#10;&#10;低い精度で自動的に生成された説明">
            <a:extLst>
              <a:ext uri="{FF2B5EF4-FFF2-40B4-BE49-F238E27FC236}">
                <a16:creationId xmlns:a16="http://schemas.microsoft.com/office/drawing/2014/main" id="{6E57441A-5AC8-B955-94E3-2BA073B8CBF1}"/>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0320" r="10320"/>
          <a:stretch>
            <a:fillRect/>
          </a:stretch>
        </p:blipFill>
        <p:spPr>
          <a:xfrm>
            <a:off x="5180012" y="725784"/>
            <a:ext cx="6172200" cy="4873625"/>
          </a:xfrm>
          <a:prstGeom prst="rect">
            <a:avLst/>
          </a:prstGeom>
          <a:ln>
            <a:noFill/>
          </a:ln>
          <a:effectLst>
            <a:outerShdw blurRad="190500" algn="tl" rotWithShape="0">
              <a:srgbClr val="000000">
                <a:alpha val="70000"/>
              </a:srgbClr>
            </a:outerShdw>
          </a:effectLst>
        </p:spPr>
      </p:pic>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a:normAutofit/>
          </a:bodyPr>
          <a:lstStyle/>
          <a:p>
            <a:r>
              <a:rPr lang="ja-JP" altLang="en-US" sz="2400" b="1">
                <a:solidFill>
                  <a:schemeClr val="bg1"/>
                </a:solidFill>
              </a:rPr>
              <a:t>▍ログイン機能</a:t>
            </a:r>
            <a:endParaRPr lang="en-US" altLang="ja-JP" sz="2000" b="1">
              <a:solidFill>
                <a:schemeClr val="bg1"/>
              </a:solidFill>
            </a:endParaRPr>
          </a:p>
          <a:p>
            <a:r>
              <a:rPr lang="ja-JP" altLang="en-US" sz="2000" b="1">
                <a:solidFill>
                  <a:schemeClr val="bg1"/>
                </a:solidFill>
              </a:rPr>
              <a:t>メールアドレスとパスワードを入力してログイン</a:t>
            </a:r>
            <a:endParaRPr lang="en-US" altLang="ja-JP" sz="2000" b="1">
              <a:solidFill>
                <a:schemeClr val="bg1"/>
              </a:solidFill>
            </a:endParaRPr>
          </a:p>
          <a:p>
            <a:r>
              <a:rPr lang="ja-JP" altLang="en-US" sz="2000" b="1">
                <a:solidFill>
                  <a:schemeClr val="bg1"/>
                </a:solidFill>
              </a:rPr>
              <a:t>　</a:t>
            </a:r>
            <a:r>
              <a:rPr lang="ja-JP" altLang="en-US" sz="1800" b="1">
                <a:solidFill>
                  <a:schemeClr val="bg1"/>
                </a:solidFill>
              </a:rPr>
              <a:t>→ メールアドレス、パスワードが不正の場合はエラーメッセージ表示</a:t>
            </a:r>
            <a:endParaRPr lang="en-US" altLang="ja-JP" sz="1800" b="1">
              <a:solidFill>
                <a:schemeClr val="bg1"/>
              </a:solidFill>
            </a:endParaRPr>
          </a:p>
          <a:p>
            <a:endParaRPr lang="en-US" altLang="ja-JP" sz="1800" b="1">
              <a:solidFill>
                <a:schemeClr val="bg1"/>
              </a:solidFill>
            </a:endParaRPr>
          </a:p>
          <a:p>
            <a:r>
              <a:rPr lang="ja-JP" altLang="en-US" sz="1800" b="1">
                <a:solidFill>
                  <a:schemeClr val="bg1"/>
                </a:solidFill>
                <a:highlight>
                  <a:srgbClr val="82889E"/>
                </a:highlight>
              </a:rPr>
              <a:t>新規登録はこちらから</a:t>
            </a:r>
            <a:endParaRPr lang="en-US" altLang="ja-JP" sz="1800" b="1">
              <a:solidFill>
                <a:schemeClr val="bg1"/>
              </a:solidFill>
              <a:highlight>
                <a:srgbClr val="82889E"/>
              </a:highlight>
            </a:endParaRPr>
          </a:p>
          <a:p>
            <a:r>
              <a:rPr lang="ja-JP" altLang="en-US" sz="1800" b="1">
                <a:solidFill>
                  <a:schemeClr val="bg1"/>
                </a:solidFill>
              </a:rPr>
              <a:t>　→新規登録画面へ</a:t>
            </a:r>
            <a:endParaRPr lang="en-US" altLang="ja-JP" sz="1800" b="1">
              <a:solidFill>
                <a:schemeClr val="bg1"/>
              </a:solidFill>
            </a:endParaRPr>
          </a:p>
          <a:p>
            <a:r>
              <a:rPr lang="ja-JP" altLang="en-US" sz="1800" b="1">
                <a:solidFill>
                  <a:schemeClr val="bg1"/>
                </a:solidFill>
              </a:rPr>
              <a:t>　</a:t>
            </a:r>
            <a:endParaRPr lang="en-US" altLang="ja-JP" sz="1800" b="1">
              <a:solidFill>
                <a:schemeClr val="bg1"/>
              </a:solidFill>
            </a:endParaRPr>
          </a:p>
        </p:txBody>
      </p:sp>
      <p:pic>
        <p:nvPicPr>
          <p:cNvPr id="9" name="図 8" descr="グラフィカル ユーザー インターフェイス, アプリケーション&#10;&#10;自動的に生成された説明">
            <a:extLst>
              <a:ext uri="{FF2B5EF4-FFF2-40B4-BE49-F238E27FC236}">
                <a16:creationId xmlns:a16="http://schemas.microsoft.com/office/drawing/2014/main" id="{9F74B59F-CD39-A0C4-BBBE-7E226927D7CC}"/>
              </a:ext>
            </a:extLst>
          </p:cNvPr>
          <p:cNvPicPr>
            <a:picLocks noChangeAspect="1"/>
          </p:cNvPicPr>
          <p:nvPr/>
        </p:nvPicPr>
        <p:blipFill rotWithShape="1">
          <a:blip r:embed="rId5">
            <a:extLst>
              <a:ext uri="{28A0092B-C50C-407E-A947-70E740481C1C}">
                <a14:useLocalDpi xmlns:a14="http://schemas.microsoft.com/office/drawing/2010/main" val="0"/>
              </a:ext>
            </a:extLst>
          </a:blip>
          <a:srcRect l="18834" t="29728" r="21042" b="25875"/>
          <a:stretch/>
        </p:blipFill>
        <p:spPr>
          <a:xfrm>
            <a:off x="7265987" y="4286249"/>
            <a:ext cx="4549774" cy="2095799"/>
          </a:xfrm>
          <a:prstGeom prst="rect">
            <a:avLst/>
          </a:prstGeom>
          <a:ln>
            <a:noFill/>
          </a:ln>
          <a:effectLst>
            <a:outerShdw blurRad="190500" algn="tl" rotWithShape="0">
              <a:srgbClr val="000000">
                <a:alpha val="70000"/>
              </a:srgbClr>
            </a:outerShdw>
          </a:effectLst>
        </p:spPr>
      </p:pic>
      <p:sp>
        <p:nvSpPr>
          <p:cNvPr id="15" name="正方形/長方形 14">
            <a:extLst>
              <a:ext uri="{FF2B5EF4-FFF2-40B4-BE49-F238E27FC236}">
                <a16:creationId xmlns:a16="http://schemas.microsoft.com/office/drawing/2014/main" id="{E698CB32-A218-209C-1A7B-CD42FA3A9450}"/>
              </a:ext>
            </a:extLst>
          </p:cNvPr>
          <p:cNvSpPr/>
          <p:nvPr/>
        </p:nvSpPr>
        <p:spPr>
          <a:xfrm>
            <a:off x="582612" y="883444"/>
            <a:ext cx="2990850"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013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正方形/長方形 7">
            <a:extLst>
              <a:ext uri="{FF2B5EF4-FFF2-40B4-BE49-F238E27FC236}">
                <a16:creationId xmlns:a16="http://schemas.microsoft.com/office/drawing/2014/main" id="{8B7524C6-9648-15B7-E240-F509333C46A5}"/>
              </a:ext>
            </a:extLst>
          </p:cNvPr>
          <p:cNvSpPr/>
          <p:nvPr/>
        </p:nvSpPr>
        <p:spPr>
          <a:xfrm>
            <a:off x="712469" y="961231"/>
            <a:ext cx="2805429"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836612" y="452437"/>
            <a:ext cx="3932237" cy="1069975"/>
          </a:xfrm>
        </p:spPr>
        <p:txBody>
          <a:bodyPr/>
          <a:lstStyle/>
          <a:p>
            <a:r>
              <a:rPr lang="ja-JP" altLang="en-US" b="1">
                <a:solidFill>
                  <a:schemeClr val="bg1"/>
                </a:solidFill>
                <a:latin typeface="メイリオ" panose="020B0604030504040204" pitchFamily="50" charset="-128"/>
                <a:ea typeface="メイリオ" panose="020B0604030504040204" pitchFamily="50" charset="-128"/>
              </a:rPr>
              <a:t>新規登録画面</a:t>
            </a:r>
          </a:p>
        </p:txBody>
      </p:sp>
      <p:pic>
        <p:nvPicPr>
          <p:cNvPr id="4" name="図プレースホルダー 3" descr="テーブル&#10;&#10;低い精度で自動的に生成された説明">
            <a:extLst>
              <a:ext uri="{FF2B5EF4-FFF2-40B4-BE49-F238E27FC236}">
                <a16:creationId xmlns:a16="http://schemas.microsoft.com/office/drawing/2014/main" id="{A1E9AD86-45C4-27C2-2EAE-E6DEF564D22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0527" r="10527"/>
          <a:stretch>
            <a:fillRect/>
          </a:stretch>
        </p:blipFill>
        <p:spPr>
          <a:xfrm>
            <a:off x="4768849" y="452437"/>
            <a:ext cx="6172200" cy="4873625"/>
          </a:xfrm>
          <a:prstGeom prst="rect">
            <a:avLst/>
          </a:prstGeom>
          <a:ln>
            <a:noFill/>
          </a:ln>
          <a:effectLst>
            <a:outerShdw blurRad="190500" algn="tl" rotWithShape="0">
              <a:srgbClr val="000000">
                <a:alpha val="70000"/>
              </a:srgbClr>
            </a:outerShdw>
          </a:effectLst>
        </p:spPr>
      </p:pic>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a:xfrm>
            <a:off x="391163" y="2031206"/>
            <a:ext cx="4180438" cy="3811588"/>
          </a:xfrm>
        </p:spPr>
        <p:txBody>
          <a:bodyPr>
            <a:normAutofit/>
          </a:bodyPr>
          <a:lstStyle/>
          <a:p>
            <a:r>
              <a:rPr lang="ja-JP" altLang="en-US" sz="2400" b="1">
                <a:solidFill>
                  <a:schemeClr val="bg1"/>
                </a:solidFill>
              </a:rPr>
              <a:t>▍新規登録機能</a:t>
            </a:r>
            <a:endParaRPr lang="en-US" altLang="ja-JP" sz="2400" b="1">
              <a:solidFill>
                <a:schemeClr val="bg1"/>
              </a:solidFill>
            </a:endParaRPr>
          </a:p>
          <a:p>
            <a:r>
              <a:rPr lang="ja-JP" altLang="en-US" sz="2000" b="1">
                <a:solidFill>
                  <a:schemeClr val="bg1"/>
                </a:solidFill>
              </a:rPr>
              <a:t>メールアドレス、パスワード、ユーザーネームを入力して登録</a:t>
            </a:r>
            <a:endParaRPr lang="en-US" altLang="ja-JP" sz="2000" b="1">
              <a:solidFill>
                <a:schemeClr val="bg1"/>
              </a:solidFill>
            </a:endParaRPr>
          </a:p>
          <a:p>
            <a:r>
              <a:rPr lang="ja-JP" altLang="en-US" sz="2000" b="1">
                <a:solidFill>
                  <a:schemeClr val="bg1"/>
                </a:solidFill>
              </a:rPr>
              <a:t>　→ メールアドレスの重複が確認されたときエラーメッセージを表示</a:t>
            </a:r>
            <a:endParaRPr lang="en-US" altLang="ja-JP" sz="2000" b="1">
              <a:solidFill>
                <a:schemeClr val="bg1"/>
              </a:solidFill>
            </a:endParaRPr>
          </a:p>
          <a:p>
            <a:endParaRPr lang="en-US" altLang="ja-JP" sz="2000" b="1">
              <a:solidFill>
                <a:schemeClr val="bg1"/>
              </a:solidFill>
            </a:endParaRPr>
          </a:p>
          <a:p>
            <a:r>
              <a:rPr lang="ja-JP" altLang="en-US" sz="2000" b="1">
                <a:solidFill>
                  <a:schemeClr val="bg1"/>
                </a:solidFill>
                <a:highlight>
                  <a:srgbClr val="82889E"/>
                </a:highlight>
              </a:rPr>
              <a:t>ログインへ戻る </a:t>
            </a:r>
            <a:r>
              <a:rPr lang="ja-JP" altLang="en-US" sz="2000" b="1">
                <a:solidFill>
                  <a:schemeClr val="bg1"/>
                </a:solidFill>
              </a:rPr>
              <a:t>→ ログイン画面へ </a:t>
            </a:r>
            <a:endParaRPr lang="en-US" altLang="ja-JP" sz="2000" b="1">
              <a:solidFill>
                <a:schemeClr val="bg1"/>
              </a:solidFill>
            </a:endParaRPr>
          </a:p>
        </p:txBody>
      </p:sp>
      <p:pic>
        <p:nvPicPr>
          <p:cNvPr id="6" name="図 5" descr="テキスト が含まれている画像&#10;&#10;自動的に生成された説明">
            <a:extLst>
              <a:ext uri="{FF2B5EF4-FFF2-40B4-BE49-F238E27FC236}">
                <a16:creationId xmlns:a16="http://schemas.microsoft.com/office/drawing/2014/main" id="{2CFF427A-A9A6-740F-C7F5-E4356F20A843}"/>
              </a:ext>
            </a:extLst>
          </p:cNvPr>
          <p:cNvPicPr>
            <a:picLocks noChangeAspect="1"/>
          </p:cNvPicPr>
          <p:nvPr/>
        </p:nvPicPr>
        <p:blipFill rotWithShape="1">
          <a:blip r:embed="rId5">
            <a:extLst>
              <a:ext uri="{28A0092B-C50C-407E-A947-70E740481C1C}">
                <a14:useLocalDpi xmlns:a14="http://schemas.microsoft.com/office/drawing/2010/main" val="0"/>
              </a:ext>
            </a:extLst>
          </a:blip>
          <a:srcRect l="20782" t="29044" r="22064" b="15808"/>
          <a:stretch/>
        </p:blipFill>
        <p:spPr>
          <a:xfrm>
            <a:off x="7620400" y="4067069"/>
            <a:ext cx="4180439" cy="2517986"/>
          </a:xfrm>
          <a:prstGeom prst="rect">
            <a:avLst/>
          </a:prstGeom>
          <a:ln>
            <a:noFill/>
          </a:ln>
          <a:effectLst>
            <a:outerShdw blurRad="190500" algn="tl" rotWithShape="0">
              <a:srgbClr val="000000">
                <a:alpha val="70000"/>
              </a:srgbClr>
            </a:outerShdw>
          </a:effectLst>
        </p:spPr>
      </p:pic>
      <p:sp>
        <p:nvSpPr>
          <p:cNvPr id="9" name="正方形/長方形 8">
            <a:extLst>
              <a:ext uri="{FF2B5EF4-FFF2-40B4-BE49-F238E27FC236}">
                <a16:creationId xmlns:a16="http://schemas.microsoft.com/office/drawing/2014/main" id="{E80D38F6-224D-BD37-E579-00E2A59155F2}"/>
              </a:ext>
            </a:extLst>
          </p:cNvPr>
          <p:cNvSpPr/>
          <p:nvPr/>
        </p:nvSpPr>
        <p:spPr>
          <a:xfrm>
            <a:off x="596965" y="859540"/>
            <a:ext cx="2805429"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559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鳥, 水, 飛行機, 男 が含まれている画像&#10;&#10;自動的に生成された説明">
            <a:extLst>
              <a:ext uri="{FF2B5EF4-FFF2-40B4-BE49-F238E27FC236}">
                <a16:creationId xmlns:a16="http://schemas.microsoft.com/office/drawing/2014/main" id="{87C872A2-D89D-3585-FAF1-F8AB2602F3B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正方形/長方形 17">
            <a:extLst>
              <a:ext uri="{FF2B5EF4-FFF2-40B4-BE49-F238E27FC236}">
                <a16:creationId xmlns:a16="http://schemas.microsoft.com/office/drawing/2014/main" id="{F6FBBEDC-E8E9-1138-A70A-C52118F68D55}"/>
              </a:ext>
            </a:extLst>
          </p:cNvPr>
          <p:cNvSpPr/>
          <p:nvPr/>
        </p:nvSpPr>
        <p:spPr>
          <a:xfrm>
            <a:off x="500515" y="969962"/>
            <a:ext cx="4350618" cy="552450"/>
          </a:xfrm>
          <a:prstGeom prst="rect">
            <a:avLst/>
          </a:prstGeom>
          <a:solidFill>
            <a:srgbClr val="82889E"/>
          </a:solidFill>
          <a:ln w="28575">
            <a:solidFill>
              <a:srgbClr val="8288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9D17AA17-CE7F-4AB3-04E3-8CC1F7CF393C}"/>
              </a:ext>
            </a:extLst>
          </p:cNvPr>
          <p:cNvSpPr>
            <a:spLocks noGrp="1"/>
          </p:cNvSpPr>
          <p:nvPr>
            <p:ph type="title"/>
          </p:nvPr>
        </p:nvSpPr>
        <p:spPr>
          <a:xfrm>
            <a:off x="500514" y="452437"/>
            <a:ext cx="4268335" cy="1069975"/>
          </a:xfrm>
        </p:spPr>
        <p:txBody>
          <a:bodyPr/>
          <a:lstStyle/>
          <a:p>
            <a:r>
              <a:rPr lang="ja-JP" altLang="en-US" b="1">
                <a:solidFill>
                  <a:schemeClr val="bg1"/>
                </a:solidFill>
                <a:latin typeface="+mn-ea"/>
                <a:ea typeface="+mn-ea"/>
              </a:rPr>
              <a:t>プロフィール設定画面</a:t>
            </a:r>
          </a:p>
        </p:txBody>
      </p:sp>
      <p:sp>
        <p:nvSpPr>
          <p:cNvPr id="3" name="コンテンツ プレースホルダー 2">
            <a:extLst>
              <a:ext uri="{FF2B5EF4-FFF2-40B4-BE49-F238E27FC236}">
                <a16:creationId xmlns:a16="http://schemas.microsoft.com/office/drawing/2014/main" id="{339227AB-D641-B587-AB7F-FC58533E1026}"/>
              </a:ext>
            </a:extLst>
          </p:cNvPr>
          <p:cNvSpPr>
            <a:spLocks noGrp="1"/>
          </p:cNvSpPr>
          <p:nvPr>
            <p:ph type="body" sz="half" idx="2"/>
          </p:nvPr>
        </p:nvSpPr>
        <p:spPr/>
        <p:txBody>
          <a:bodyPr lIns="0">
            <a:noAutofit/>
          </a:bodyPr>
          <a:lstStyle/>
          <a:p>
            <a:r>
              <a:rPr lang="ja-JP" altLang="en-US" sz="2400" b="1">
                <a:solidFill>
                  <a:schemeClr val="bg1"/>
                </a:solidFill>
              </a:rPr>
              <a:t>▍</a:t>
            </a:r>
            <a:r>
              <a:rPr lang="ja-JP" altLang="en-US" sz="2400" b="1">
                <a:solidFill>
                  <a:schemeClr val="bg1"/>
                </a:solidFill>
                <a:latin typeface="+mn-ea"/>
              </a:rPr>
              <a:t>プロフィール設定機能</a:t>
            </a:r>
            <a:endParaRPr lang="en-US" altLang="ja-JP" sz="2400" b="1" dirty="0">
              <a:solidFill>
                <a:schemeClr val="bg1"/>
              </a:solidFill>
              <a:latin typeface="+mn-ea"/>
            </a:endParaRPr>
          </a:p>
          <a:p>
            <a:r>
              <a:rPr lang="ja-JP" altLang="en-US" sz="2000" b="1">
                <a:solidFill>
                  <a:schemeClr val="bg1"/>
                </a:solidFill>
                <a:latin typeface="+mn-ea"/>
              </a:rPr>
              <a:t>アイコン、自己紹介文、好きなジャンルを設定（スキップ可）</a:t>
            </a:r>
            <a:endParaRPr lang="en-US" altLang="ja-JP" sz="2000" b="1" dirty="0">
              <a:solidFill>
                <a:schemeClr val="bg1"/>
              </a:solidFill>
              <a:latin typeface="+mn-ea"/>
            </a:endParaRPr>
          </a:p>
          <a:p>
            <a:endParaRPr lang="en-US" altLang="ja-JP" sz="2000" b="1" dirty="0">
              <a:solidFill>
                <a:schemeClr val="bg1"/>
              </a:solidFill>
              <a:latin typeface="+mn-ea"/>
            </a:endParaRPr>
          </a:p>
          <a:p>
            <a:r>
              <a:rPr lang="ja-JP" altLang="en-US" sz="2000" b="1">
                <a:solidFill>
                  <a:schemeClr val="bg1"/>
                </a:solidFill>
                <a:highlight>
                  <a:srgbClr val="82889E"/>
                </a:highlight>
                <a:latin typeface="+mn-ea"/>
              </a:rPr>
              <a:t>登録</a:t>
            </a:r>
            <a:endParaRPr lang="en-US" altLang="ja-JP" sz="2000" b="1" dirty="0">
              <a:solidFill>
                <a:schemeClr val="bg1"/>
              </a:solidFill>
              <a:highlight>
                <a:srgbClr val="82889E"/>
              </a:highlight>
              <a:latin typeface="+mn-ea"/>
            </a:endParaRPr>
          </a:p>
          <a:p>
            <a:r>
              <a:rPr lang="ja-JP" altLang="en-US" sz="2000" b="1">
                <a:solidFill>
                  <a:schemeClr val="bg1"/>
                </a:solidFill>
                <a:latin typeface="+mn-ea"/>
              </a:rPr>
              <a:t>　→ジャンル別投稿一覧画面へ</a:t>
            </a:r>
            <a:endParaRPr lang="en-US" altLang="ja-JP" sz="1800" b="1" dirty="0">
              <a:solidFill>
                <a:schemeClr val="bg1"/>
              </a:solidFill>
              <a:latin typeface="+mn-ea"/>
            </a:endParaRPr>
          </a:p>
        </p:txBody>
      </p:sp>
      <p:pic>
        <p:nvPicPr>
          <p:cNvPr id="17" name="図 16" descr="グラフ&#10;&#10;自動的に生成された説明">
            <a:extLst>
              <a:ext uri="{FF2B5EF4-FFF2-40B4-BE49-F238E27FC236}">
                <a16:creationId xmlns:a16="http://schemas.microsoft.com/office/drawing/2014/main" id="{4935C633-A1B4-5F37-AAA8-FFA08CC76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345" y="1118274"/>
            <a:ext cx="4565381" cy="2844920"/>
          </a:xfrm>
          <a:prstGeom prst="rect">
            <a:avLst/>
          </a:prstGeom>
          <a:ln>
            <a:noFill/>
          </a:ln>
          <a:effectLst>
            <a:outerShdw blurRad="190500" algn="tl" rotWithShape="0">
              <a:srgbClr val="000000">
                <a:alpha val="70000"/>
              </a:srgbClr>
            </a:outerShdw>
          </a:effectLst>
        </p:spPr>
      </p:pic>
      <p:pic>
        <p:nvPicPr>
          <p:cNvPr id="4" name="図プレースホルダー 3" descr="グラフ が含まれている画像&#10;&#10;自動的に生成された説明">
            <a:extLst>
              <a:ext uri="{FF2B5EF4-FFF2-40B4-BE49-F238E27FC236}">
                <a16:creationId xmlns:a16="http://schemas.microsoft.com/office/drawing/2014/main" id="{2FBE52B2-F3BB-23C9-8344-F514DF778711}"/>
              </a:ext>
            </a:extLst>
          </p:cNvPr>
          <p:cNvPicPr>
            <a:picLocks noGrp="1" noChangeAspect="1"/>
          </p:cNvPicPr>
          <p:nvPr>
            <p:ph type="pic" idx="1"/>
          </p:nvPr>
        </p:nvPicPr>
        <p:blipFill rotWithShape="1">
          <a:blip r:embed="rId5">
            <a:extLst>
              <a:ext uri="{28A0092B-C50C-407E-A947-70E740481C1C}">
                <a14:useLocalDpi xmlns:a14="http://schemas.microsoft.com/office/drawing/2010/main" val="0"/>
              </a:ext>
            </a:extLst>
          </a:blip>
          <a:srcRect l="20953" t="16492" r="21571" b="8760"/>
          <a:stretch/>
        </p:blipFill>
        <p:spPr>
          <a:xfrm>
            <a:off x="8577248" y="3692605"/>
            <a:ext cx="3150678" cy="2548090"/>
          </a:xfrm>
          <a:prstGeom prst="rect">
            <a:avLst/>
          </a:prstGeom>
          <a:ln>
            <a:noFill/>
          </a:ln>
          <a:effectLst>
            <a:outerShdw blurRad="190500" algn="tl" rotWithShape="0">
              <a:srgbClr val="000000">
                <a:alpha val="70000"/>
              </a:srgbClr>
            </a:outerShdw>
          </a:effectLst>
        </p:spPr>
      </p:pic>
      <p:sp>
        <p:nvSpPr>
          <p:cNvPr id="19" name="正方形/長方形 18">
            <a:extLst>
              <a:ext uri="{FF2B5EF4-FFF2-40B4-BE49-F238E27FC236}">
                <a16:creationId xmlns:a16="http://schemas.microsoft.com/office/drawing/2014/main" id="{C94BF64A-4B77-477D-C671-A2B957D277D3}"/>
              </a:ext>
            </a:extLst>
          </p:cNvPr>
          <p:cNvSpPr/>
          <p:nvPr/>
        </p:nvSpPr>
        <p:spPr>
          <a:xfrm>
            <a:off x="418230" y="873542"/>
            <a:ext cx="4268334" cy="5524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74451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013E17A1D8DA0469E6D2C12E7E5AFD5" ma:contentTypeVersion="3" ma:contentTypeDescription="新しいドキュメントを作成します。" ma:contentTypeScope="" ma:versionID="c9b1cc1595bb474b14b75c114207f2da">
  <xsd:schema xmlns:xsd="http://www.w3.org/2001/XMLSchema" xmlns:xs="http://www.w3.org/2001/XMLSchema" xmlns:p="http://schemas.microsoft.com/office/2006/metadata/properties" xmlns:ns2="d9d2f7cd-238d-4bc7-8d86-5d4c3ad75c2c" targetNamespace="http://schemas.microsoft.com/office/2006/metadata/properties" ma:root="true" ma:fieldsID="4aabd364a56fd906efb1a578b69e4da2" ns2:_="">
    <xsd:import namespace="d9d2f7cd-238d-4bc7-8d86-5d4c3ad75c2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2f7cd-238d-4bc7-8d86-5d4c3ad75c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9619CC-8035-4AF5-9CD5-95936BF6CB53}">
  <ds:schemaRefs>
    <ds:schemaRef ds:uri="d9d2f7cd-238d-4bc7-8d86-5d4c3ad75c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03D5B7B-FB77-4AF2-A199-FB02F83D22DE}">
  <ds:schemaRefs>
    <ds:schemaRef ds:uri="http://schemas.microsoft.com/sharepoint/v3/contenttype/forms"/>
  </ds:schemaRefs>
</ds:datastoreItem>
</file>

<file path=customXml/itemProps3.xml><?xml version="1.0" encoding="utf-8"?>
<ds:datastoreItem xmlns:ds="http://schemas.openxmlformats.org/officeDocument/2006/customXml" ds:itemID="{D0D7C8AE-288F-4E5E-AAD4-D99324E05832}">
  <ds:schemaRefs>
    <ds:schemaRef ds:uri="d9d2f7cd-238d-4bc7-8d86-5d4c3ad75c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1369</Words>
  <Application>Microsoft Macintosh PowerPoint</Application>
  <PresentationFormat>ワイド画面</PresentationFormat>
  <Paragraphs>236</Paragraphs>
  <Slides>20</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メイリオ</vt:lpstr>
      <vt:lpstr>游ゴシック</vt:lpstr>
      <vt:lpstr>游ゴシック Light</vt:lpstr>
      <vt:lpstr>Arial</vt:lpstr>
      <vt:lpstr>Office テーマ</vt:lpstr>
      <vt:lpstr>作品公開</vt:lpstr>
      <vt:lpstr>PowerPoint プレゼンテーション</vt:lpstr>
      <vt:lpstr>システムの目的</vt:lpstr>
      <vt:lpstr>チーム体制・役割分担</vt:lpstr>
      <vt:lpstr>機能一覧</vt:lpstr>
      <vt:lpstr>トップ画面</vt:lpstr>
      <vt:lpstr>ログイン画面</vt:lpstr>
      <vt:lpstr>新規登録画面</vt:lpstr>
      <vt:lpstr>プロフィール設定画面</vt:lpstr>
      <vt:lpstr>ジャンル別投稿一覧画面</vt:lpstr>
      <vt:lpstr>ジャンル別投稿一覧画面</vt:lpstr>
      <vt:lpstr>検索結果表示画面</vt:lpstr>
      <vt:lpstr>投稿返信画面</vt:lpstr>
      <vt:lpstr>投稿詳細画面</vt:lpstr>
      <vt:lpstr>プロフィール画面</vt:lpstr>
      <vt:lpstr>プロフィール画面</vt:lpstr>
      <vt:lpstr>プロフィール編集画面</vt:lpstr>
      <vt:lpstr>新規投稿作成画面</vt:lpstr>
      <vt:lpstr>アカウント削除画面</vt:lpstr>
      <vt:lpstr>今回の成果と今後に向けた改善点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作品公開</dc:title>
  <dc:creator>中井 灯乃</dc:creator>
  <cp:lastModifiedBy>山西 颯太</cp:lastModifiedBy>
  <cp:revision>1</cp:revision>
  <dcterms:created xsi:type="dcterms:W3CDTF">2023-07-16T19:56:09Z</dcterms:created>
  <dcterms:modified xsi:type="dcterms:W3CDTF">2023-07-25T23:26:05Z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0x0101004013E17A1D8DA0469E6D2C12E7E5AFD5</vt:lpwstr>
  </property>
</Properties>
</file>