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60"/>
  </p:normalViewPr>
  <p:slideViewPr>
    <p:cSldViewPr snapToGrid="0">
      <p:cViewPr varScale="1">
        <p:scale>
          <a:sx n="60" d="100"/>
          <a:sy n="60" d="100"/>
        </p:scale>
        <p:origin x="90" y="1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153C-54C2-42FA-82D4-0EDAA9A5C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A33CCA-29D4-4D55-ADFA-C289C0335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FA0D28-0606-46AE-A53F-576CAC39B5B9}"/>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E4B8A16C-78EA-4C02-810C-35DD2EA8E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8C186-B8C0-4D83-A55F-533809F25A96}"/>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36736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E41A-0A3E-4487-AA07-72C0ED79B2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1657D-F7BE-4BDC-9517-2393D5F41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790FA-1039-4AE5-AADD-3D1F5636B43E}"/>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F70F11CA-30AA-463C-8326-6DCDF3EBB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9C491-6D2A-41F0-983A-BA17A5FB472D}"/>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385602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09BA2-6D84-4FA8-A8C1-FB12891BB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56DB4-36ED-4F44-ABC2-10E676BD0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F2D8D-142B-4FC2-B700-1C09964F20E2}"/>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A19D1CAD-0CDE-4E4C-BD13-991CC302D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3014F-858B-450E-88DA-81A1647181B4}"/>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213908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1750-BE9E-4F3A-8458-6CD8D1ECD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036BB-E520-4CD2-978C-D329013180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E489B-9D4E-4398-9B65-F9D90055F4D8}"/>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C99D3E81-AF9A-4DF9-863D-A2834BC08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D5B0F-9318-4AA9-BE42-369B056712AC}"/>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377612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2A6C-032F-4CDB-BEE4-00CA8D144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7E2271-B8B5-49DD-9911-D6419F66A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239275-0EC9-42F7-8384-C36FA67B025D}"/>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EC9045C5-FA0D-4EE8-A561-D6C71EFC7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F22D0-FABF-4CCB-9145-617F0EF39929}"/>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4688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9635-EABD-41C3-9052-89274F967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24322-E8A0-4363-B7ED-3E32F8A477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5A07F0-D671-4A56-B41F-7C3AE1CEE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4FA3AF-972D-4DB7-887E-3D062150C9EE}"/>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6" name="Footer Placeholder 5">
            <a:extLst>
              <a:ext uri="{FF2B5EF4-FFF2-40B4-BE49-F238E27FC236}">
                <a16:creationId xmlns:a16="http://schemas.microsoft.com/office/drawing/2014/main" id="{2E678183-14EB-48BC-A83F-CDA46D1AF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33D80-611C-4021-AB96-8023D29279B1}"/>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355025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41A7-D67C-4E03-9098-C9CA7B0C60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CA0E79-861D-424E-8776-BF6CDCF65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A5AAA-CCB1-4BBD-A735-AFD891D0D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32163-2890-4AFD-9178-9B7EAA3DD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A4B2B-DE35-40DB-ABE5-871955353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2C623B-C4AE-4A9A-A5B3-0EC03E801443}"/>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8" name="Footer Placeholder 7">
            <a:extLst>
              <a:ext uri="{FF2B5EF4-FFF2-40B4-BE49-F238E27FC236}">
                <a16:creationId xmlns:a16="http://schemas.microsoft.com/office/drawing/2014/main" id="{5552668A-648D-4B43-821A-56A933FEE3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4520C-E8A6-4F2B-9525-8E8E4063734C}"/>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283884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E9F9-A77E-40DD-9CD5-1A952E70B0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66129F-DD2A-4B0F-B820-5E7DE93E41E2}"/>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4" name="Footer Placeholder 3">
            <a:extLst>
              <a:ext uri="{FF2B5EF4-FFF2-40B4-BE49-F238E27FC236}">
                <a16:creationId xmlns:a16="http://schemas.microsoft.com/office/drawing/2014/main" id="{D5FD40A1-2045-4023-953C-51E6632DF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550F83-9A46-4563-969C-72B596930B48}"/>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62998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27171-38A2-4677-B823-71A56BF3892B}"/>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3" name="Footer Placeholder 2">
            <a:extLst>
              <a:ext uri="{FF2B5EF4-FFF2-40B4-BE49-F238E27FC236}">
                <a16:creationId xmlns:a16="http://schemas.microsoft.com/office/drawing/2014/main" id="{D68083E1-C2F8-4F4C-9940-C49D19244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1A500F-69A9-4BA7-97B9-7681EC1655B7}"/>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284292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6CD9-3815-4700-8D93-1AF634F0A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35B07-CB71-471C-AE80-6318BBBB4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ECA40-70B2-496B-AF51-D464EE0A8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36E1B-7F64-488C-BFA0-CF1CFAB4F475}"/>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6" name="Footer Placeholder 5">
            <a:extLst>
              <a:ext uri="{FF2B5EF4-FFF2-40B4-BE49-F238E27FC236}">
                <a16:creationId xmlns:a16="http://schemas.microsoft.com/office/drawing/2014/main" id="{D167EF9A-1939-408C-BB1A-2ABB8C7DC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C3005-F21C-4AAB-A3BE-0C40B835275D}"/>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239200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A9CC-C672-4BA8-96C8-F14DAB665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2DD2D6-425F-45B1-8671-102D67AED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B54AD3-9399-4DE8-963D-448538642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0F7A3-CFD5-4824-AA74-1DFFBB2C47CA}"/>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6" name="Footer Placeholder 5">
            <a:extLst>
              <a:ext uri="{FF2B5EF4-FFF2-40B4-BE49-F238E27FC236}">
                <a16:creationId xmlns:a16="http://schemas.microsoft.com/office/drawing/2014/main" id="{6E9238EF-8625-4892-9F0E-846D8130F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E9C12-FB03-4AD3-BB51-3208B8D8CC19}"/>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196927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D5BD8-CE7E-4108-B0A3-6B96B87E0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2BB030-1E8B-4A4A-BA59-D37F4BE1D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B714C-930A-4F79-96C6-18E62CE48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D9D79948-5F3E-4816-A5FE-B9061960E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02B948-1001-45B1-B8CE-71E5EDCD0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5C993-4296-4F04-BE8B-2FC0D746BCBF}" type="slidenum">
              <a:rPr lang="en-US" smtClean="0"/>
              <a:t>‹#›</a:t>
            </a:fld>
            <a:endParaRPr lang="en-US"/>
          </a:p>
        </p:txBody>
      </p:sp>
    </p:spTree>
    <p:extLst>
      <p:ext uri="{BB962C8B-B14F-4D97-AF65-F5344CB8AC3E}">
        <p14:creationId xmlns:p14="http://schemas.microsoft.com/office/powerpoint/2010/main" val="1942886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7F12-79F9-420A-9296-077A29B0BB26}"/>
              </a:ext>
            </a:extLst>
          </p:cNvPr>
          <p:cNvSpPr>
            <a:spLocks noGrp="1"/>
          </p:cNvSpPr>
          <p:nvPr>
            <p:ph type="ctrTitle"/>
          </p:nvPr>
        </p:nvSpPr>
        <p:spPr>
          <a:xfrm>
            <a:off x="1524000" y="1122363"/>
            <a:ext cx="9144000" cy="1126567"/>
          </a:xfrm>
        </p:spPr>
        <p:txBody>
          <a:bodyPr/>
          <a:lstStyle/>
          <a:p>
            <a:r>
              <a:rPr lang="en-US" dirty="0"/>
              <a:t>Sorting</a:t>
            </a:r>
          </a:p>
        </p:txBody>
      </p:sp>
      <p:sp>
        <p:nvSpPr>
          <p:cNvPr id="3" name="Subtitle 2">
            <a:extLst>
              <a:ext uri="{FF2B5EF4-FFF2-40B4-BE49-F238E27FC236}">
                <a16:creationId xmlns:a16="http://schemas.microsoft.com/office/drawing/2014/main" id="{8610A160-F888-4EC7-A8B3-05E6FED02D93}"/>
              </a:ext>
            </a:extLst>
          </p:cNvPr>
          <p:cNvSpPr>
            <a:spLocks noGrp="1"/>
          </p:cNvSpPr>
          <p:nvPr>
            <p:ph type="subTitle" idx="1"/>
          </p:nvPr>
        </p:nvSpPr>
        <p:spPr>
          <a:xfrm>
            <a:off x="1524000" y="2409567"/>
            <a:ext cx="9144000" cy="3917091"/>
          </a:xfrm>
        </p:spPr>
        <p:txBody>
          <a:bodyPr>
            <a:normAutofit/>
          </a:bodyPr>
          <a:lstStyle/>
          <a:p>
            <a:pPr marL="342900" indent="-342900" algn="l">
              <a:buFont typeface="Arial" panose="020B0604020202020204" pitchFamily="34" charset="0"/>
              <a:buChar char="•"/>
            </a:pPr>
            <a:r>
              <a:rPr lang="en-US" dirty="0"/>
              <a:t>A process of rearranging a sequence of objects so as to put them in some logical order.</a:t>
            </a:r>
          </a:p>
          <a:p>
            <a:pPr marL="342900" indent="-342900" algn="l">
              <a:buFont typeface="Arial" panose="020B0604020202020204" pitchFamily="34" charset="0"/>
              <a:buChar char="•"/>
            </a:pPr>
            <a:r>
              <a:rPr lang="en-US" b="1" dirty="0"/>
              <a:t>Rules of the game </a:t>
            </a:r>
            <a:r>
              <a:rPr lang="en-US" dirty="0"/>
              <a:t>Our primary concern is algorithms for rearranging arrays of items where each item contains a key. The objective of the sorting algorithm is to rearrange the items such that their keys are ordered according to some well-defined ordering rule (usually numerical or alphabetical order). We want to rearrange the array so that each entry’s key is no smaller than the key in each entry with a lower index and no larger than the key in each entry with a larger index.</a:t>
            </a:r>
          </a:p>
        </p:txBody>
      </p:sp>
    </p:spTree>
    <p:extLst>
      <p:ext uri="{BB962C8B-B14F-4D97-AF65-F5344CB8AC3E}">
        <p14:creationId xmlns:p14="http://schemas.microsoft.com/office/powerpoint/2010/main" val="175633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4AA3-F358-4126-BCF3-62A90DBA0AB7}"/>
              </a:ext>
            </a:extLst>
          </p:cNvPr>
          <p:cNvSpPr>
            <a:spLocks noGrp="1"/>
          </p:cNvSpPr>
          <p:nvPr>
            <p:ph type="title"/>
          </p:nvPr>
        </p:nvSpPr>
        <p:spPr>
          <a:xfrm>
            <a:off x="308810" y="191836"/>
            <a:ext cx="10515600" cy="1325563"/>
          </a:xfrm>
        </p:spPr>
        <p:txBody>
          <a:bodyPr/>
          <a:lstStyle/>
          <a:p>
            <a:r>
              <a:rPr lang="en-US" dirty="0"/>
              <a:t>Java object comparison</a:t>
            </a:r>
          </a:p>
        </p:txBody>
      </p:sp>
      <p:sp>
        <p:nvSpPr>
          <p:cNvPr id="3" name="Content Placeholder 2">
            <a:extLst>
              <a:ext uri="{FF2B5EF4-FFF2-40B4-BE49-F238E27FC236}">
                <a16:creationId xmlns:a16="http://schemas.microsoft.com/office/drawing/2014/main" id="{2E7F80AB-51B8-4BE8-81C4-38C3418EA8D2}"/>
              </a:ext>
            </a:extLst>
          </p:cNvPr>
          <p:cNvSpPr>
            <a:spLocks noGrp="1"/>
          </p:cNvSpPr>
          <p:nvPr>
            <p:ph idx="1"/>
          </p:nvPr>
        </p:nvSpPr>
        <p:spPr>
          <a:xfrm>
            <a:off x="308810" y="1187115"/>
            <a:ext cx="7230979" cy="3003049"/>
          </a:xfrm>
        </p:spPr>
        <p:txBody>
          <a:bodyPr>
            <a:normAutofit/>
          </a:bodyPr>
          <a:lstStyle/>
          <a:p>
            <a:r>
              <a:rPr lang="en-US" sz="1600" dirty="0"/>
              <a:t>Comparable: interface </a:t>
            </a:r>
            <a:r>
              <a:rPr lang="en-US" sz="1600" b="0" i="0" dirty="0">
                <a:effectLst/>
              </a:rPr>
              <a:t>used to order the objects of the user-defined class.</a:t>
            </a:r>
          </a:p>
          <a:p>
            <a:r>
              <a:rPr lang="en-US" sz="1600" b="0" i="0" dirty="0" err="1">
                <a:effectLst/>
              </a:rPr>
              <a:t>compareTo</a:t>
            </a:r>
            <a:r>
              <a:rPr lang="en-US" sz="1600" b="0" i="0" dirty="0">
                <a:effectLst/>
              </a:rPr>
              <a:t>():</a:t>
            </a:r>
          </a:p>
          <a:p>
            <a:pPr lvl="1"/>
            <a:r>
              <a:rPr lang="en-US" sz="1600" dirty="0"/>
              <a:t>Takes a single object as parameter.</a:t>
            </a:r>
          </a:p>
          <a:p>
            <a:pPr lvl="1"/>
            <a:r>
              <a:rPr lang="en-US" sz="1600" dirty="0"/>
              <a:t>Returns an int value which signals whether the object the </a:t>
            </a:r>
            <a:r>
              <a:rPr lang="en-US" sz="1600" dirty="0" err="1"/>
              <a:t>compareTo</a:t>
            </a:r>
            <a:r>
              <a:rPr lang="en-US" sz="1600" dirty="0"/>
              <a:t>() method is called on is larger than (positive), equal to (zero) or smaller than (negative) the parameter object.</a:t>
            </a:r>
          </a:p>
        </p:txBody>
      </p:sp>
      <p:pic>
        <p:nvPicPr>
          <p:cNvPr id="5" name="Picture 4">
            <a:extLst>
              <a:ext uri="{FF2B5EF4-FFF2-40B4-BE49-F238E27FC236}">
                <a16:creationId xmlns:a16="http://schemas.microsoft.com/office/drawing/2014/main" id="{C204B553-410B-4CCA-969F-E5C131094D92}"/>
              </a:ext>
            </a:extLst>
          </p:cNvPr>
          <p:cNvPicPr>
            <a:picLocks noChangeAspect="1"/>
          </p:cNvPicPr>
          <p:nvPr/>
        </p:nvPicPr>
        <p:blipFill>
          <a:blip r:embed="rId3"/>
          <a:stretch>
            <a:fillRect/>
          </a:stretch>
        </p:blipFill>
        <p:spPr>
          <a:xfrm>
            <a:off x="7662785" y="1019176"/>
            <a:ext cx="3297319" cy="1648660"/>
          </a:xfrm>
          <a:prstGeom prst="rect">
            <a:avLst/>
          </a:prstGeom>
        </p:spPr>
      </p:pic>
      <p:graphicFrame>
        <p:nvGraphicFramePr>
          <p:cNvPr id="9" name="Object 8">
            <a:extLst>
              <a:ext uri="{FF2B5EF4-FFF2-40B4-BE49-F238E27FC236}">
                <a16:creationId xmlns:a16="http://schemas.microsoft.com/office/drawing/2014/main" id="{B1CDE3EC-3629-489F-9995-724FECBE8FCE}"/>
              </a:ext>
            </a:extLst>
          </p:cNvPr>
          <p:cNvGraphicFramePr>
            <a:graphicFrameLocks noChangeAspect="1"/>
          </p:cNvGraphicFramePr>
          <p:nvPr>
            <p:extLst>
              <p:ext uri="{D42A27DB-BD31-4B8C-83A1-F6EECF244321}">
                <p14:modId xmlns:p14="http://schemas.microsoft.com/office/powerpoint/2010/main" val="1957316224"/>
              </p:ext>
            </p:extLst>
          </p:nvPr>
        </p:nvGraphicFramePr>
        <p:xfrm>
          <a:off x="4989096" y="2828340"/>
          <a:ext cx="5955130" cy="3954487"/>
        </p:xfrm>
        <a:graphic>
          <a:graphicData uri="http://schemas.openxmlformats.org/presentationml/2006/ole">
            <mc:AlternateContent xmlns:mc="http://schemas.openxmlformats.org/markup-compatibility/2006">
              <mc:Choice xmlns:v="urn:schemas-microsoft-com:vml" Requires="v">
                <p:oleObj spid="_x0000_s1027" name="비트맵 이미지" r:id="rId4" imgW="4848120" imgH="3219480" progId="Paint.Picture">
                  <p:embed/>
                </p:oleObj>
              </mc:Choice>
              <mc:Fallback>
                <p:oleObj name="비트맵 이미지" r:id="rId4" imgW="4848120" imgH="3219480" progId="Paint.Picture">
                  <p:embed/>
                  <p:pic>
                    <p:nvPicPr>
                      <p:cNvPr id="0" name=""/>
                      <p:cNvPicPr/>
                      <p:nvPr/>
                    </p:nvPicPr>
                    <p:blipFill>
                      <a:blip r:embed="rId5"/>
                      <a:stretch>
                        <a:fillRect/>
                      </a:stretch>
                    </p:blipFill>
                    <p:spPr>
                      <a:xfrm>
                        <a:off x="4989096" y="2828340"/>
                        <a:ext cx="5955130" cy="3954487"/>
                      </a:xfrm>
                      <a:prstGeom prst="rect">
                        <a:avLst/>
                      </a:prstGeom>
                    </p:spPr>
                  </p:pic>
                </p:oleObj>
              </mc:Fallback>
            </mc:AlternateContent>
          </a:graphicData>
        </a:graphic>
      </p:graphicFrame>
    </p:spTree>
    <p:extLst>
      <p:ext uri="{BB962C8B-B14F-4D97-AF65-F5344CB8AC3E}">
        <p14:creationId xmlns:p14="http://schemas.microsoft.com/office/powerpoint/2010/main" val="97301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142B-6DA9-4401-BE77-A94CA69BD404}"/>
              </a:ext>
            </a:extLst>
          </p:cNvPr>
          <p:cNvSpPr>
            <a:spLocks noGrp="1"/>
          </p:cNvSpPr>
          <p:nvPr>
            <p:ph type="title"/>
          </p:nvPr>
        </p:nvSpPr>
        <p:spPr>
          <a:xfrm>
            <a:off x="838200" y="365126"/>
            <a:ext cx="10515600" cy="635772"/>
          </a:xfrm>
        </p:spPr>
        <p:txBody>
          <a:bodyPr>
            <a:normAutofit fontScale="90000"/>
          </a:bodyPr>
          <a:lstStyle/>
          <a:p>
            <a:r>
              <a:rPr lang="en-US" dirty="0"/>
              <a:t>Selection Sort</a:t>
            </a:r>
          </a:p>
        </p:txBody>
      </p:sp>
      <p:sp>
        <p:nvSpPr>
          <p:cNvPr id="3" name="Content Placeholder 2">
            <a:extLst>
              <a:ext uri="{FF2B5EF4-FFF2-40B4-BE49-F238E27FC236}">
                <a16:creationId xmlns:a16="http://schemas.microsoft.com/office/drawing/2014/main" id="{6F529C16-035E-4E9B-BE7F-A47CEA2A626E}"/>
              </a:ext>
            </a:extLst>
          </p:cNvPr>
          <p:cNvSpPr>
            <a:spLocks noGrp="1"/>
          </p:cNvSpPr>
          <p:nvPr>
            <p:ph idx="1"/>
          </p:nvPr>
        </p:nvSpPr>
        <p:spPr>
          <a:xfrm>
            <a:off x="949411" y="1000898"/>
            <a:ext cx="10515600" cy="2190321"/>
          </a:xfrm>
        </p:spPr>
        <p:txBody>
          <a:bodyPr/>
          <a:lstStyle/>
          <a:p>
            <a:r>
              <a:rPr lang="en-US" dirty="0"/>
              <a:t>Simplest sorting algorithm.</a:t>
            </a:r>
          </a:p>
          <a:p>
            <a:pPr lvl="1">
              <a:buFont typeface="Courier New" panose="02070309020205020404" pitchFamily="49" charset="0"/>
              <a:buChar char="o"/>
            </a:pPr>
            <a:r>
              <a:rPr lang="en-US" dirty="0"/>
              <a:t>First, find the smallest item in the array and exchange it with the first entry (itself if the first entry is already the smallest).</a:t>
            </a:r>
          </a:p>
          <a:p>
            <a:pPr lvl="1">
              <a:buFont typeface="Courier New" panose="02070309020205020404" pitchFamily="49" charset="0"/>
              <a:buChar char="o"/>
            </a:pPr>
            <a:r>
              <a:rPr lang="en-US" dirty="0"/>
              <a:t>Then, find the next smallest item and exchange it with the second entry. </a:t>
            </a:r>
          </a:p>
          <a:p>
            <a:pPr lvl="1">
              <a:buFont typeface="Courier New" panose="02070309020205020404" pitchFamily="49" charset="0"/>
              <a:buChar char="o"/>
            </a:pPr>
            <a:r>
              <a:rPr lang="en-US" dirty="0"/>
              <a:t>Continue in this way until the entire array is sorted</a:t>
            </a:r>
          </a:p>
          <a:p>
            <a:pPr marL="0" indent="0">
              <a:buNone/>
            </a:pPr>
            <a:endParaRPr lang="en-US" dirty="0"/>
          </a:p>
          <a:p>
            <a:endParaRPr lang="en-US" dirty="0"/>
          </a:p>
        </p:txBody>
      </p:sp>
      <p:pic>
        <p:nvPicPr>
          <p:cNvPr id="5" name="Picture 4">
            <a:extLst>
              <a:ext uri="{FF2B5EF4-FFF2-40B4-BE49-F238E27FC236}">
                <a16:creationId xmlns:a16="http://schemas.microsoft.com/office/drawing/2014/main" id="{848A4A05-C6EA-4299-B560-0AB663FC293E}"/>
              </a:ext>
            </a:extLst>
          </p:cNvPr>
          <p:cNvPicPr>
            <a:picLocks noChangeAspect="1"/>
          </p:cNvPicPr>
          <p:nvPr/>
        </p:nvPicPr>
        <p:blipFill>
          <a:blip r:embed="rId2"/>
          <a:stretch>
            <a:fillRect/>
          </a:stretch>
        </p:blipFill>
        <p:spPr>
          <a:xfrm>
            <a:off x="589394" y="3191219"/>
            <a:ext cx="3648584" cy="2962688"/>
          </a:xfrm>
          <a:prstGeom prst="rect">
            <a:avLst/>
          </a:prstGeom>
        </p:spPr>
      </p:pic>
      <p:pic>
        <p:nvPicPr>
          <p:cNvPr id="7" name="Picture 6">
            <a:extLst>
              <a:ext uri="{FF2B5EF4-FFF2-40B4-BE49-F238E27FC236}">
                <a16:creationId xmlns:a16="http://schemas.microsoft.com/office/drawing/2014/main" id="{0290B747-7596-4DEB-BD07-0BC5B61ACDBB}"/>
              </a:ext>
            </a:extLst>
          </p:cNvPr>
          <p:cNvPicPr>
            <a:picLocks noChangeAspect="1"/>
          </p:cNvPicPr>
          <p:nvPr/>
        </p:nvPicPr>
        <p:blipFill>
          <a:blip r:embed="rId3"/>
          <a:stretch>
            <a:fillRect/>
          </a:stretch>
        </p:blipFill>
        <p:spPr>
          <a:xfrm>
            <a:off x="4882786" y="3429000"/>
            <a:ext cx="6471014" cy="3068038"/>
          </a:xfrm>
          <a:prstGeom prst="rect">
            <a:avLst/>
          </a:prstGeom>
        </p:spPr>
      </p:pic>
    </p:spTree>
    <p:extLst>
      <p:ext uri="{BB962C8B-B14F-4D97-AF65-F5344CB8AC3E}">
        <p14:creationId xmlns:p14="http://schemas.microsoft.com/office/powerpoint/2010/main" val="240491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A885-0B9E-4DAE-A47F-AD2345C09493}"/>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26092322-9CCB-44AD-97C1-9454E4FD990A}"/>
              </a:ext>
            </a:extLst>
          </p:cNvPr>
          <p:cNvSpPr>
            <a:spLocks noGrp="1"/>
          </p:cNvSpPr>
          <p:nvPr>
            <p:ph idx="1"/>
          </p:nvPr>
        </p:nvSpPr>
        <p:spPr>
          <a:xfrm>
            <a:off x="838200" y="1436158"/>
            <a:ext cx="4309533" cy="4355042"/>
          </a:xfrm>
        </p:spPr>
        <p:txBody>
          <a:bodyPr>
            <a:normAutofit/>
          </a:bodyPr>
          <a:lstStyle/>
          <a:p>
            <a:pPr marL="0" indent="0">
              <a:buNone/>
            </a:pPr>
            <a:r>
              <a:rPr lang="en-US" sz="1400" b="0" i="0" dirty="0">
                <a:solidFill>
                  <a:srgbClr val="273239"/>
                </a:solidFill>
                <a:effectLst/>
              </a:rPr>
              <a:t>The array is virtually split into a sorted and an unsorted part. Values from the unsorted part are picked and placed at the correct position in the sorted part.</a:t>
            </a:r>
            <a:br>
              <a:rPr lang="en-US" sz="1400" dirty="0"/>
            </a:br>
            <a:endParaRPr lang="en-US" sz="1400" dirty="0"/>
          </a:p>
          <a:p>
            <a:pPr marL="0" indent="0">
              <a:buNone/>
            </a:pPr>
            <a:r>
              <a:rPr lang="en-US" sz="1400" b="0" i="0" dirty="0">
                <a:solidFill>
                  <a:srgbClr val="273239"/>
                </a:solidFill>
                <a:effectLst/>
              </a:rPr>
              <a:t>To sort an array of size n in ascending order: </a:t>
            </a:r>
          </a:p>
          <a:p>
            <a:r>
              <a:rPr lang="en-US" sz="1400" b="0" i="0" dirty="0">
                <a:solidFill>
                  <a:srgbClr val="273239"/>
                </a:solidFill>
                <a:effectLst/>
              </a:rPr>
              <a:t>Iterate from </a:t>
            </a:r>
            <a:r>
              <a:rPr lang="en-US" sz="1400" b="0" i="0" dirty="0" err="1">
                <a:solidFill>
                  <a:srgbClr val="273239"/>
                </a:solidFill>
                <a:effectLst/>
              </a:rPr>
              <a:t>arr</a:t>
            </a:r>
            <a:r>
              <a:rPr lang="en-US" sz="1400" b="0" i="0" dirty="0">
                <a:solidFill>
                  <a:srgbClr val="273239"/>
                </a:solidFill>
                <a:effectLst/>
              </a:rPr>
              <a:t>[1] to </a:t>
            </a:r>
            <a:r>
              <a:rPr lang="en-US" sz="1400" b="0" i="0" dirty="0" err="1">
                <a:solidFill>
                  <a:srgbClr val="273239"/>
                </a:solidFill>
                <a:effectLst/>
              </a:rPr>
              <a:t>arr</a:t>
            </a:r>
            <a:r>
              <a:rPr lang="en-US" sz="1400" b="0" i="0" dirty="0">
                <a:solidFill>
                  <a:srgbClr val="273239"/>
                </a:solidFill>
                <a:effectLst/>
              </a:rPr>
              <a:t>[n] over the array. </a:t>
            </a:r>
          </a:p>
          <a:p>
            <a:r>
              <a:rPr lang="en-US" sz="1400" b="0" i="0" dirty="0">
                <a:solidFill>
                  <a:srgbClr val="273239"/>
                </a:solidFill>
                <a:effectLst/>
              </a:rPr>
              <a:t>Compare the current element (key) to its predecessor. </a:t>
            </a:r>
          </a:p>
          <a:p>
            <a:r>
              <a:rPr lang="en-US" sz="1400" b="0" i="0" dirty="0">
                <a:solidFill>
                  <a:srgbClr val="273239"/>
                </a:solidFill>
                <a:effectLst/>
              </a:rPr>
              <a:t>If the key element is smaller than its predecessor, move the greater elements one position up to make space for the swapped element.</a:t>
            </a:r>
          </a:p>
          <a:p>
            <a:r>
              <a:rPr lang="en-US" sz="1400" dirty="0">
                <a:solidFill>
                  <a:srgbClr val="273239"/>
                </a:solidFill>
              </a:rPr>
              <a:t>Continue until meet smaller value.</a:t>
            </a:r>
            <a:endParaRPr lang="en-US" sz="1400" dirty="0"/>
          </a:p>
        </p:txBody>
      </p:sp>
      <p:pic>
        <p:nvPicPr>
          <p:cNvPr id="5" name="Picture 4">
            <a:extLst>
              <a:ext uri="{FF2B5EF4-FFF2-40B4-BE49-F238E27FC236}">
                <a16:creationId xmlns:a16="http://schemas.microsoft.com/office/drawing/2014/main" id="{8DDED9CF-8BC8-4F8D-9BD4-9F4163805EE8}"/>
              </a:ext>
            </a:extLst>
          </p:cNvPr>
          <p:cNvPicPr>
            <a:picLocks noChangeAspect="1"/>
          </p:cNvPicPr>
          <p:nvPr/>
        </p:nvPicPr>
        <p:blipFill>
          <a:blip r:embed="rId2"/>
          <a:stretch>
            <a:fillRect/>
          </a:stretch>
        </p:blipFill>
        <p:spPr>
          <a:xfrm>
            <a:off x="5248556" y="822758"/>
            <a:ext cx="3591426" cy="2600688"/>
          </a:xfrm>
          <a:prstGeom prst="rect">
            <a:avLst/>
          </a:prstGeom>
        </p:spPr>
      </p:pic>
      <p:pic>
        <p:nvPicPr>
          <p:cNvPr id="7" name="Picture 6">
            <a:extLst>
              <a:ext uri="{FF2B5EF4-FFF2-40B4-BE49-F238E27FC236}">
                <a16:creationId xmlns:a16="http://schemas.microsoft.com/office/drawing/2014/main" id="{1EBAAC7B-1B61-48A8-A6F8-CBD4B7DA2144}"/>
              </a:ext>
            </a:extLst>
          </p:cNvPr>
          <p:cNvPicPr>
            <a:picLocks noChangeAspect="1"/>
          </p:cNvPicPr>
          <p:nvPr/>
        </p:nvPicPr>
        <p:blipFill>
          <a:blip r:embed="rId3"/>
          <a:stretch>
            <a:fillRect/>
          </a:stretch>
        </p:blipFill>
        <p:spPr>
          <a:xfrm>
            <a:off x="5147733" y="3434554"/>
            <a:ext cx="6206067" cy="3216283"/>
          </a:xfrm>
          <a:prstGeom prst="rect">
            <a:avLst/>
          </a:prstGeom>
        </p:spPr>
      </p:pic>
    </p:spTree>
    <p:extLst>
      <p:ext uri="{BB962C8B-B14F-4D97-AF65-F5344CB8AC3E}">
        <p14:creationId xmlns:p14="http://schemas.microsoft.com/office/powerpoint/2010/main" val="239720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E912-4928-45E1-A140-71589912F035}"/>
              </a:ext>
            </a:extLst>
          </p:cNvPr>
          <p:cNvSpPr>
            <a:spLocks noGrp="1"/>
          </p:cNvSpPr>
          <p:nvPr>
            <p:ph type="title"/>
          </p:nvPr>
        </p:nvSpPr>
        <p:spPr/>
        <p:txBody>
          <a:bodyPr/>
          <a:lstStyle/>
          <a:p>
            <a:r>
              <a:rPr lang="en-US" dirty="0"/>
              <a:t>Selection vs Insertion</a:t>
            </a:r>
          </a:p>
        </p:txBody>
      </p:sp>
      <p:sp>
        <p:nvSpPr>
          <p:cNvPr id="3" name="Content Placeholder 2">
            <a:extLst>
              <a:ext uri="{FF2B5EF4-FFF2-40B4-BE49-F238E27FC236}">
                <a16:creationId xmlns:a16="http://schemas.microsoft.com/office/drawing/2014/main" id="{94A78BCE-4A44-4CEE-BCE9-FC632A4EC3DF}"/>
              </a:ext>
            </a:extLst>
          </p:cNvPr>
          <p:cNvSpPr>
            <a:spLocks noGrp="1"/>
          </p:cNvSpPr>
          <p:nvPr>
            <p:ph idx="1"/>
          </p:nvPr>
        </p:nvSpPr>
        <p:spPr>
          <a:xfrm>
            <a:off x="838200" y="1825625"/>
            <a:ext cx="5674895" cy="4351338"/>
          </a:xfrm>
        </p:spPr>
        <p:txBody>
          <a:bodyPr>
            <a:normAutofit lnSpcReduction="10000"/>
          </a:bodyPr>
          <a:lstStyle/>
          <a:p>
            <a:r>
              <a:rPr lang="en-US" dirty="0"/>
              <a:t>insertion sort does not touch entries to the right of the scan pointer.</a:t>
            </a:r>
          </a:p>
          <a:p>
            <a:r>
              <a:rPr lang="en-US" dirty="0"/>
              <a:t>selection sort does not touch entries to the left of the scan pointer.</a:t>
            </a:r>
          </a:p>
          <a:p>
            <a:r>
              <a:rPr lang="en-US" dirty="0"/>
              <a:t>Since insertion sort also does not touch entries smaller than the inserted item, it uses about half the number of compares as selection sort, on the average.</a:t>
            </a:r>
          </a:p>
        </p:txBody>
      </p:sp>
      <p:pic>
        <p:nvPicPr>
          <p:cNvPr id="5" name="Picture 4">
            <a:extLst>
              <a:ext uri="{FF2B5EF4-FFF2-40B4-BE49-F238E27FC236}">
                <a16:creationId xmlns:a16="http://schemas.microsoft.com/office/drawing/2014/main" id="{DF2B558C-BCF7-4AA6-A3DF-B559B28F3BA9}"/>
              </a:ext>
            </a:extLst>
          </p:cNvPr>
          <p:cNvPicPr>
            <a:picLocks noChangeAspect="1"/>
          </p:cNvPicPr>
          <p:nvPr/>
        </p:nvPicPr>
        <p:blipFill>
          <a:blip r:embed="rId2"/>
          <a:stretch>
            <a:fillRect/>
          </a:stretch>
        </p:blipFill>
        <p:spPr>
          <a:xfrm>
            <a:off x="8330176" y="365125"/>
            <a:ext cx="3861824" cy="6463761"/>
          </a:xfrm>
          <a:prstGeom prst="rect">
            <a:avLst/>
          </a:prstGeom>
        </p:spPr>
      </p:pic>
    </p:spTree>
    <p:extLst>
      <p:ext uri="{BB962C8B-B14F-4D97-AF65-F5344CB8AC3E}">
        <p14:creationId xmlns:p14="http://schemas.microsoft.com/office/powerpoint/2010/main" val="177893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EE1E0A-E387-4F07-8E8A-8111164A03EB}"/>
              </a:ext>
            </a:extLst>
          </p:cNvPr>
          <p:cNvPicPr>
            <a:picLocks noChangeAspect="1"/>
          </p:cNvPicPr>
          <p:nvPr/>
        </p:nvPicPr>
        <p:blipFill>
          <a:blip r:embed="rId2"/>
          <a:stretch>
            <a:fillRect/>
          </a:stretch>
        </p:blipFill>
        <p:spPr>
          <a:xfrm>
            <a:off x="4521439" y="262747"/>
            <a:ext cx="7369957" cy="6332505"/>
          </a:xfrm>
          <a:prstGeom prst="rect">
            <a:avLst/>
          </a:prstGeom>
        </p:spPr>
      </p:pic>
      <p:pic>
        <p:nvPicPr>
          <p:cNvPr id="5" name="Picture 4">
            <a:extLst>
              <a:ext uri="{FF2B5EF4-FFF2-40B4-BE49-F238E27FC236}">
                <a16:creationId xmlns:a16="http://schemas.microsoft.com/office/drawing/2014/main" id="{E49BEF67-76F0-45BD-BCB0-17D1D947AF74}"/>
              </a:ext>
            </a:extLst>
          </p:cNvPr>
          <p:cNvPicPr>
            <a:picLocks noChangeAspect="1"/>
          </p:cNvPicPr>
          <p:nvPr/>
        </p:nvPicPr>
        <p:blipFill>
          <a:blip r:embed="rId3"/>
          <a:stretch>
            <a:fillRect/>
          </a:stretch>
        </p:blipFill>
        <p:spPr>
          <a:xfrm>
            <a:off x="0" y="2502968"/>
            <a:ext cx="4744995" cy="1991088"/>
          </a:xfrm>
          <a:prstGeom prst="rect">
            <a:avLst/>
          </a:prstGeom>
        </p:spPr>
      </p:pic>
    </p:spTree>
    <p:extLst>
      <p:ext uri="{BB962C8B-B14F-4D97-AF65-F5344CB8AC3E}">
        <p14:creationId xmlns:p14="http://schemas.microsoft.com/office/powerpoint/2010/main" val="140928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EA40-F231-4A66-8171-2C11418DED05}"/>
              </a:ext>
            </a:extLst>
          </p:cNvPr>
          <p:cNvSpPr>
            <a:spLocks noGrp="1"/>
          </p:cNvSpPr>
          <p:nvPr>
            <p:ph type="title"/>
          </p:nvPr>
        </p:nvSpPr>
        <p:spPr/>
        <p:txBody>
          <a:bodyPr/>
          <a:lstStyle/>
          <a:p>
            <a:r>
              <a:rPr lang="en-US" dirty="0"/>
              <a:t>Shell Sort</a:t>
            </a:r>
          </a:p>
        </p:txBody>
      </p:sp>
      <p:sp>
        <p:nvSpPr>
          <p:cNvPr id="3" name="Content Placeholder 2">
            <a:extLst>
              <a:ext uri="{FF2B5EF4-FFF2-40B4-BE49-F238E27FC236}">
                <a16:creationId xmlns:a16="http://schemas.microsoft.com/office/drawing/2014/main" id="{0BE6ECA6-2F05-4C53-B5AE-0C447A9B09F7}"/>
              </a:ext>
            </a:extLst>
          </p:cNvPr>
          <p:cNvSpPr>
            <a:spLocks noGrp="1"/>
          </p:cNvSpPr>
          <p:nvPr>
            <p:ph idx="1"/>
          </p:nvPr>
        </p:nvSpPr>
        <p:spPr>
          <a:xfrm>
            <a:off x="838200" y="1825625"/>
            <a:ext cx="7823886" cy="4351338"/>
          </a:xfrm>
        </p:spPr>
        <p:txBody>
          <a:bodyPr>
            <a:normAutofit/>
          </a:bodyPr>
          <a:lstStyle/>
          <a:p>
            <a:r>
              <a:rPr lang="en-US" sz="1600" dirty="0"/>
              <a:t>a fast algorithm based on insertion sort. </a:t>
            </a:r>
          </a:p>
          <a:p>
            <a:r>
              <a:rPr lang="en-US" sz="1600" dirty="0"/>
              <a:t>Insertion sort is slow for large unordered arrays because the only exchanges it does involve adjacent entries, so items can move through the array only one place at a time. </a:t>
            </a:r>
          </a:p>
          <a:p>
            <a:r>
              <a:rPr lang="en-US" sz="1600" dirty="0"/>
              <a:t>a simple extension of insertion sort that gains speed by allowing exchanges of array entries that are far apart, to produce partially sorted arrays that can be efficiently sorted, eventually by insertion sort.</a:t>
            </a:r>
          </a:p>
          <a:p>
            <a:r>
              <a:rPr lang="en-US" sz="1600" dirty="0"/>
              <a:t>The idea is to rearrange the array to give it the property that taking every </a:t>
            </a:r>
            <a:r>
              <a:rPr lang="en-US" sz="1600" dirty="0" err="1"/>
              <a:t>hth</a:t>
            </a:r>
            <a:r>
              <a:rPr lang="en-US" sz="1600" dirty="0"/>
              <a:t> entry (starting anywhere) yields a sorted subsequence. </a:t>
            </a:r>
          </a:p>
        </p:txBody>
      </p:sp>
      <p:pic>
        <p:nvPicPr>
          <p:cNvPr id="5" name="Picture 4">
            <a:extLst>
              <a:ext uri="{FF2B5EF4-FFF2-40B4-BE49-F238E27FC236}">
                <a16:creationId xmlns:a16="http://schemas.microsoft.com/office/drawing/2014/main" id="{0FA20FEF-0FBA-4E8D-B9D5-C10B306A8BA3}"/>
              </a:ext>
            </a:extLst>
          </p:cNvPr>
          <p:cNvPicPr>
            <a:picLocks noChangeAspect="1"/>
          </p:cNvPicPr>
          <p:nvPr/>
        </p:nvPicPr>
        <p:blipFill>
          <a:blip r:embed="rId2"/>
          <a:stretch>
            <a:fillRect/>
          </a:stretch>
        </p:blipFill>
        <p:spPr>
          <a:xfrm>
            <a:off x="989226" y="4254494"/>
            <a:ext cx="5973048" cy="2536247"/>
          </a:xfrm>
          <a:prstGeom prst="rect">
            <a:avLst/>
          </a:prstGeom>
        </p:spPr>
      </p:pic>
    </p:spTree>
    <p:extLst>
      <p:ext uri="{BB962C8B-B14F-4D97-AF65-F5344CB8AC3E}">
        <p14:creationId xmlns:p14="http://schemas.microsoft.com/office/powerpoint/2010/main" val="311029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F4AB11-48F8-4523-A287-2707B1CF9830}"/>
              </a:ext>
            </a:extLst>
          </p:cNvPr>
          <p:cNvPicPr>
            <a:picLocks noChangeAspect="1"/>
          </p:cNvPicPr>
          <p:nvPr/>
        </p:nvPicPr>
        <p:blipFill>
          <a:blip r:embed="rId2"/>
          <a:stretch>
            <a:fillRect/>
          </a:stretch>
        </p:blipFill>
        <p:spPr>
          <a:xfrm>
            <a:off x="144379" y="0"/>
            <a:ext cx="3624209" cy="1364169"/>
          </a:xfrm>
          <a:prstGeom prst="rect">
            <a:avLst/>
          </a:prstGeom>
        </p:spPr>
      </p:pic>
      <p:pic>
        <p:nvPicPr>
          <p:cNvPr id="7" name="Picture 6">
            <a:extLst>
              <a:ext uri="{FF2B5EF4-FFF2-40B4-BE49-F238E27FC236}">
                <a16:creationId xmlns:a16="http://schemas.microsoft.com/office/drawing/2014/main" id="{EA64D2ED-39BB-4B65-9BF6-C1BF6A2D894F}"/>
              </a:ext>
            </a:extLst>
          </p:cNvPr>
          <p:cNvPicPr>
            <a:picLocks noChangeAspect="1"/>
          </p:cNvPicPr>
          <p:nvPr/>
        </p:nvPicPr>
        <p:blipFill>
          <a:blip r:embed="rId3"/>
          <a:stretch>
            <a:fillRect/>
          </a:stretch>
        </p:blipFill>
        <p:spPr>
          <a:xfrm>
            <a:off x="144379" y="1479207"/>
            <a:ext cx="5048488" cy="2271323"/>
          </a:xfrm>
          <a:prstGeom prst="rect">
            <a:avLst/>
          </a:prstGeom>
        </p:spPr>
      </p:pic>
      <p:pic>
        <p:nvPicPr>
          <p:cNvPr id="9" name="Picture 8">
            <a:extLst>
              <a:ext uri="{FF2B5EF4-FFF2-40B4-BE49-F238E27FC236}">
                <a16:creationId xmlns:a16="http://schemas.microsoft.com/office/drawing/2014/main" id="{21BB9AD5-EE1D-4595-8473-4D5156DC9EA4}"/>
              </a:ext>
            </a:extLst>
          </p:cNvPr>
          <p:cNvPicPr>
            <a:picLocks noChangeAspect="1"/>
          </p:cNvPicPr>
          <p:nvPr/>
        </p:nvPicPr>
        <p:blipFill>
          <a:blip r:embed="rId4"/>
          <a:stretch>
            <a:fillRect/>
          </a:stretch>
        </p:blipFill>
        <p:spPr>
          <a:xfrm>
            <a:off x="7650839" y="288168"/>
            <a:ext cx="4140108" cy="6460388"/>
          </a:xfrm>
          <a:prstGeom prst="rect">
            <a:avLst/>
          </a:prstGeom>
        </p:spPr>
      </p:pic>
      <p:pic>
        <p:nvPicPr>
          <p:cNvPr id="11" name="Picture 10">
            <a:extLst>
              <a:ext uri="{FF2B5EF4-FFF2-40B4-BE49-F238E27FC236}">
                <a16:creationId xmlns:a16="http://schemas.microsoft.com/office/drawing/2014/main" id="{954ADBB6-A71E-44C5-94D2-FA20F341109D}"/>
              </a:ext>
            </a:extLst>
          </p:cNvPr>
          <p:cNvPicPr>
            <a:picLocks noChangeAspect="1"/>
          </p:cNvPicPr>
          <p:nvPr/>
        </p:nvPicPr>
        <p:blipFill>
          <a:blip r:embed="rId5"/>
          <a:stretch>
            <a:fillRect/>
          </a:stretch>
        </p:blipFill>
        <p:spPr>
          <a:xfrm>
            <a:off x="2871538" y="3215178"/>
            <a:ext cx="4374872" cy="3642822"/>
          </a:xfrm>
          <a:prstGeom prst="rect">
            <a:avLst/>
          </a:prstGeom>
        </p:spPr>
      </p:pic>
    </p:spTree>
    <p:extLst>
      <p:ext uri="{BB962C8B-B14F-4D97-AF65-F5344CB8AC3E}">
        <p14:creationId xmlns:p14="http://schemas.microsoft.com/office/powerpoint/2010/main" val="368431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495</Words>
  <Application>Microsoft Office PowerPoint</Application>
  <PresentationFormat>Widescreen</PresentationFormat>
  <Paragraphs>29</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Office Theme</vt:lpstr>
      <vt:lpstr>그림판 그림</vt:lpstr>
      <vt:lpstr>Sorting</vt:lpstr>
      <vt:lpstr>Java object comparison</vt:lpstr>
      <vt:lpstr>Selection Sort</vt:lpstr>
      <vt:lpstr>Insertion Sort</vt:lpstr>
      <vt:lpstr>Selection vs Insertion</vt:lpstr>
      <vt:lpstr>PowerPoint Presentation</vt:lpstr>
      <vt:lpstr>Shell Sort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Young Moon Ko</dc:creator>
  <cp:lastModifiedBy>Young Moon Ko</cp:lastModifiedBy>
  <cp:revision>2</cp:revision>
  <dcterms:created xsi:type="dcterms:W3CDTF">2021-12-31T18:32:36Z</dcterms:created>
  <dcterms:modified xsi:type="dcterms:W3CDTF">2021-12-31T19:33:25Z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2021-12-31T18:32:36Z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6c3cec19-fdb1-46f9-850f-9889b5db39ac</vt:lpwstr>
  </property>
  <property fmtid="{D5CDD505-2E9C-101B-9397-08002B2CF9AE}" pid="8" name="MSIP_Label_f42aa342-8706-4288-bd11-ebb85995028c_ContentBits">
    <vt:lpwstr>0</vt:lpwstr>
  </property>
</Properties>
</file>