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1" r:id="rId6"/>
    <p:sldId id="271" r:id="rId7"/>
    <p:sldId id="259" r:id="rId8"/>
    <p:sldId id="270" r:id="rId9"/>
    <p:sldId id="272" r:id="rId10"/>
    <p:sldId id="273" r:id="rId11"/>
    <p:sldId id="275" r:id="rId12"/>
    <p:sldId id="267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Ventas</a:t>
            </a:r>
            <a:r>
              <a:rPr lang="es-ES" dirty="0"/>
              <a:t>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s-ES" dirty="0"/>
              <a:t>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Compras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51-4C2E-9A24-2CC61F1CBF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51-4C2E-9A24-2CC61F1CBF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51-4C2E-9A24-2CC61F1CBF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51-4C2E-9A24-2CC61F1CBF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51-4C2E-9A24-2CC61F1CBFA9}"/>
              </c:ext>
            </c:extLst>
          </c:dPt>
          <c:cat>
            <c:strRef>
              <c:f>Hoja1!$A$2:$A$6</c:f>
              <c:strCache>
                <c:ptCount val="5"/>
                <c:pt idx="0">
                  <c:v>Deportes</c:v>
                </c:pt>
                <c:pt idx="1">
                  <c:v>Videojuegos</c:v>
                </c:pt>
                <c:pt idx="2">
                  <c:v>Hogar</c:v>
                </c:pt>
                <c:pt idx="3">
                  <c:v>Automoción</c:v>
                </c:pt>
                <c:pt idx="4">
                  <c:v>Alimentación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3</c:v>
                </c:pt>
                <c:pt idx="3">
                  <c:v>7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51-4C2E-9A24-2CC61F1CB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endParaRPr lang="es-ES" noProof="0" dirty="0"/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s-ES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s-ES" noProof="0" dirty="0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1" custAng="8100000" custLinFactX="225106" custLinFactY="327378" custLinFactNeighborX="300000" custLinFactNeighborY="400000"/>
      <dgm:spPr>
        <a:prstGeom prst="teardrop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1" custFlipVert="0" custFlipHor="0" custScaleX="285714" custScaleY="10797" custLinFactX="-200000" custLinFactY="100000" custLinFactNeighborX="-280703" custLinFactNeighborY="170841"/>
      <dgm:spPr>
        <a:ln>
          <a:noFill/>
        </a:ln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endParaRPr lang="es-ES" noProof="0" dirty="0"/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s-ES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s-ES" noProof="0" dirty="0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1" custAng="8100000" custLinFactX="225106" custLinFactY="327378" custLinFactNeighborX="300000" custLinFactNeighborY="400000"/>
      <dgm:spPr>
        <a:prstGeom prst="teardrop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1" custFlipVert="0" custFlipHor="0" custScaleX="285714" custScaleY="10797" custLinFactX="-200000" custLinFactY="100000" custLinFactNeighborX="-280703" custLinFactNeighborY="170841"/>
      <dgm:spPr>
        <a:ln>
          <a:noFill/>
        </a:ln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8100000">
          <a:off x="529031" y="755128"/>
          <a:ext cx="514151" cy="514151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0" y="342002"/>
          <a:ext cx="842870" cy="3439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53397" y="674676"/>
          <a:ext cx="842871" cy="33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s-ES" sz="2100" kern="1200" noProof="0" dirty="0"/>
        </a:p>
      </dsp:txBody>
      <dsp:txXfrm>
        <a:off x="153397" y="674676"/>
        <a:ext cx="842871" cy="337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8100000">
          <a:off x="529031" y="755128"/>
          <a:ext cx="514151" cy="514151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0" y="342002"/>
          <a:ext cx="842870" cy="3439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53397" y="674676"/>
          <a:ext cx="842871" cy="33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s-ES" sz="2100" kern="1200" noProof="0" dirty="0"/>
        </a:p>
      </dsp:txBody>
      <dsp:txXfrm>
        <a:off x="153397" y="674676"/>
        <a:ext cx="842871" cy="337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416CFB3-C14B-49CD-98C3-11D097D5E2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9E176A-0D50-4C92-9039-E405CAC61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A98F-C29B-49AD-907E-985CCD2FD3E8}" type="datetimeFigureOut">
              <a:rPr lang="es-ES" smtClean="0"/>
              <a:t>20/03/2023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D4C4A9-52E8-4AFA-AB29-8733208321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7D54D0-712A-4805-B831-0B7F0D1C8B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E28BC-8308-47DB-B674-21A9A3440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314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FD6D5-AD92-4BCC-9FA0-B62445789749}" type="datetimeFigureOut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C6BF-2692-4097-8EE9-E7DEDCC05B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725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8C6BF-2692-4097-8EE9-E7DEDCC05B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69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8C6BF-2692-4097-8EE9-E7DEDCC05BD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96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8C6BF-2692-4097-8EE9-E7DEDCC05BD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63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8C6BF-2692-4097-8EE9-E7DEDCC05BD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58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8C6BF-2692-4097-8EE9-E7DEDCC05BD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43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10490-006E-4B05-A48E-17D995342ABD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Forma lib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C96BC-E724-418A-B191-AA051050F973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BAE9D6-D269-4492-8C22-D86B00273C1C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1" name="Forma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Cuadro de texto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54EA3-94E0-403A-869E-595B0DA79EDE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21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8483B-75A0-433F-B8FA-BA33782AB1DF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1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7" name="Cuadro de texto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Cuadro de texto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09512-D3C1-4E07-B993-96A862BC338C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4F5FD-9B8D-4245-8319-A1FAC5F4EEDF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AE515-F4D8-4121-8C01-CB99E9FAE84F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84FA3-08A7-4A65-9B7B-41CDD35CB114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98EF8D-3541-42B2-80AF-9963F6836CDB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03123-761E-4606-B91B-D08A04F76BA5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803F1-CDB2-47CD-951F-5DCB28963BBF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34A506-8FF1-48DA-AC47-56B136F214DB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3CF8DD-1A35-4605-8A98-72B2E4351552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67413-A30F-44E3-A04D-4954ACEE68A6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8CA96-60F9-48C9-9136-09F3490838B5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a lib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b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b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b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b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b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b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b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b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b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b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b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upo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a lib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a lib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a lib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b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b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b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b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b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b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b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b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b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ángulo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5A204E-EDFC-419D-A14D-D3DD07B12160}" type="datetime1">
              <a:rPr lang="es-ES" noProof="0" smtClean="0"/>
              <a:t>20/03/2023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puntos claro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Proyecto Segunda Evaluación</a:t>
            </a:r>
            <a:br>
              <a:rPr lang="es-ES" dirty="0"/>
            </a:br>
            <a:r>
              <a:rPr lang="es-ES" sz="2700" dirty="0">
                <a:solidFill>
                  <a:schemeClr val="accent6">
                    <a:lumMod val="50000"/>
                  </a:schemeClr>
                </a:solidFill>
              </a:rPr>
              <a:t>YOLANDA MORALES ZAMORA</a:t>
            </a:r>
            <a:br>
              <a:rPr lang="es-ES" dirty="0"/>
            </a:br>
            <a:r>
              <a:rPr lang="es-ES" sz="1600" dirty="0"/>
              <a:t>DWES</a:t>
            </a:r>
            <a:br>
              <a:rPr lang="es-ES" sz="1600" dirty="0"/>
            </a:br>
            <a:r>
              <a:rPr lang="es-ES" sz="1600" dirty="0"/>
              <a:t>IES Punta del Verde. Sevilla</a:t>
            </a:r>
            <a:br>
              <a:rPr lang="es-ES" sz="1600" dirty="0"/>
            </a:br>
            <a:r>
              <a:rPr lang="es-ES" sz="1600" dirty="0"/>
              <a:t>Profesor: Pablo Navarro Romero</a:t>
            </a:r>
            <a:endParaRPr lang="es-E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es-ES" sz="4800" b="1" dirty="0">
                <a:solidFill>
                  <a:schemeClr val="accent5">
                    <a:lumMod val="75000"/>
                  </a:schemeClr>
                </a:solidFill>
              </a:rPr>
              <a:t>KnowBuySell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orma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orma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a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ángulo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pic>
        <p:nvPicPr>
          <p:cNvPr id="13" name="Imagen 12" descr="puntos claro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06989" y="9235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04" y="726897"/>
            <a:ext cx="8911687" cy="1280890"/>
          </a:xfrm>
        </p:spPr>
        <p:txBody>
          <a:bodyPr rtlCol="0">
            <a:normAutofit fontScale="90000"/>
          </a:bodyPr>
          <a:lstStyle/>
          <a:p>
            <a:r>
              <a:rPr lang="es-ES" sz="3100" dirty="0"/>
              <a:t>CONTENIDO</a:t>
            </a:r>
            <a:r>
              <a:rPr lang="es-ES" dirty="0"/>
              <a:t>:</a:t>
            </a:r>
            <a:br>
              <a:rPr lang="es-ES" dirty="0"/>
            </a:br>
            <a:br>
              <a:rPr lang="es-ES" sz="1100" kern="1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dirty="0"/>
            </a:br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a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a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2" name="Marcador de posición de contenido 2" descr="Gráfico de SmartArt, icono">
            <a:extLst>
              <a:ext uri="{FF2B5EF4-FFF2-40B4-BE49-F238E27FC236}">
                <a16:creationId xmlns:a16="http://schemas.microsoft.com/office/drawing/2014/main" id="{4F2B137F-C2B7-49C4-9A78-29FD71A0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753570"/>
              </p:ext>
            </p:extLst>
          </p:nvPr>
        </p:nvGraphicFramePr>
        <p:xfrm>
          <a:off x="9701197" y="4690443"/>
          <a:ext cx="1149667" cy="101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87E5278-EA12-190E-68AC-35AD26A785BC}"/>
              </a:ext>
            </a:extLst>
          </p:cNvPr>
          <p:cNvSpPr txBox="1"/>
          <p:nvPr/>
        </p:nvSpPr>
        <p:spPr>
          <a:xfrm>
            <a:off x="1416453" y="1687446"/>
            <a:ext cx="94119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</a:br>
            <a:endParaRPr lang="es-ES" sz="1600" b="1" kern="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sz="2400" kern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Motivos para el desarrollo del proyecto.</a:t>
            </a:r>
          </a:p>
          <a:p>
            <a:endParaRPr lang="es-ES" sz="2400" kern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sz="2400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gráfico de porcentajes de venta/compra.</a:t>
            </a:r>
          </a:p>
          <a:p>
            <a:endParaRPr lang="es-ES" sz="2400" kern="1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Software, herramientas o técnicas que vamos a utilizar.</a:t>
            </a:r>
          </a:p>
          <a:p>
            <a:endParaRPr lang="es-ES" sz="2400" kern="1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Tarea Laravel.</a:t>
            </a:r>
          </a:p>
          <a:p>
            <a:endParaRPr lang="es-ES" sz="2400" kern="1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kern="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Conclusiones.</a:t>
            </a:r>
            <a:br>
              <a:rPr lang="es-ES" sz="1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ángulo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pic>
        <p:nvPicPr>
          <p:cNvPr id="13" name="Imagen 12" descr="puntos claro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404" y="726897"/>
            <a:ext cx="8911687" cy="128089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ES" sz="3100" dirty="0"/>
              <a:t>Motivos para el desarrollo del proyecto</a:t>
            </a:r>
            <a:br>
              <a:rPr lang="es-ES" dirty="0"/>
            </a:br>
            <a:br>
              <a:rPr lang="es-ES" sz="1100" kern="1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dirty="0"/>
            </a:br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a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a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2" name="Marcador de posición de contenido 2" descr="Gráfico de SmartArt, icono">
            <a:extLst>
              <a:ext uri="{FF2B5EF4-FFF2-40B4-BE49-F238E27FC236}">
                <a16:creationId xmlns:a16="http://schemas.microsoft.com/office/drawing/2014/main" id="{4F2B137F-C2B7-49C4-9A78-29FD71A009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01197" y="4690443"/>
          <a:ext cx="1149667" cy="101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87E5278-EA12-190E-68AC-35AD26A785BC}"/>
              </a:ext>
            </a:extLst>
          </p:cNvPr>
          <p:cNvSpPr txBox="1"/>
          <p:nvPr/>
        </p:nvSpPr>
        <p:spPr>
          <a:xfrm>
            <a:off x="1416453" y="1687446"/>
            <a:ext cx="9411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</a:br>
            <a:endParaRPr lang="es-ES" kern="0" dirty="0">
              <a:solidFill>
                <a:schemeClr val="accent4">
                  <a:lumMod val="20000"/>
                  <a:lumOff val="80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kern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Buscar la mejora de una aplicación de compra. </a:t>
            </a:r>
            <a:r>
              <a:rPr lang="es-ES" kern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¿En qué consiste esa mejora? </a:t>
            </a:r>
          </a:p>
          <a:p>
            <a:r>
              <a:rPr lang="es-ES" kern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Conseguir que tanto la empresa vendedora como el usuario comprador dispongan 	de determinada información para su propio beneficio.</a:t>
            </a:r>
          </a:p>
          <a:p>
            <a:endParaRPr lang="es-ES" kern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¿Se ha realizado antes?</a:t>
            </a:r>
          </a:p>
          <a:p>
            <a:r>
              <a:rPr lang="es-ES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Algo parecido, pero sólo a nivel de aplicaciones de entidades bancarias y de forma 	parcial.</a:t>
            </a:r>
          </a:p>
          <a:p>
            <a:endParaRPr lang="es-ES" kern="100" dirty="0">
              <a:solidFill>
                <a:schemeClr val="accent4">
                  <a:lumMod val="20000"/>
                  <a:lumOff val="80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¿Qué conseguimos a nivel de empresa o de usuario?¿Por qué es innovador?</a:t>
            </a:r>
          </a:p>
          <a:p>
            <a:r>
              <a:rPr lang="es-ES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Empresa:  obtener porcentajes por categorías  del total de productos comprados, 	para ofertar otros productos de la misma categoría y personalizar ofertas para 	aumentar las ventas y la satisfacción del cliente.</a:t>
            </a:r>
          </a:p>
          <a:p>
            <a:r>
              <a:rPr lang="es-ES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Usuario: obtener información personal y económica, </a:t>
            </a:r>
            <a:r>
              <a:rPr lang="es-ES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conocer</a:t>
            </a:r>
            <a:r>
              <a:rPr lang="es-ES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porcentajes por 	categorías para el control gastos a través de la aplicación.</a:t>
            </a:r>
            <a:br>
              <a:rPr lang="es-ES" sz="1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65" y="624110"/>
            <a:ext cx="8911687" cy="128089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800" dirty="0"/>
              <a:t>Ejemplo gráfico de porcentajes de venta/compra:</a:t>
            </a:r>
          </a:p>
        </p:txBody>
      </p:sp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7A533B08-C0A6-A23E-70FD-78D44DF42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688879"/>
              </p:ext>
            </p:extLst>
          </p:nvPr>
        </p:nvGraphicFramePr>
        <p:xfrm>
          <a:off x="1817052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7965-8C1B-BC9B-9567-E4FD8024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100" dirty="0"/>
              <a:t>Software, herramientas o técnicas que vamos a utilizar.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A320-63EF-69CE-FD43-E43CE2AC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 : VSC (Visual Studio </a:t>
            </a:r>
            <a:r>
              <a:rPr lang="es-ES" dirty="0" err="1"/>
              <a:t>Code</a:t>
            </a:r>
            <a:r>
              <a:rPr lang="es-ES" dirty="0"/>
              <a:t>)</a:t>
            </a:r>
          </a:p>
          <a:p>
            <a:r>
              <a:rPr lang="es-ES" dirty="0"/>
              <a:t>SGBD (Sistema de Gestión de Base de Datos): </a:t>
            </a:r>
            <a:r>
              <a:rPr lang="es-ES" dirty="0" err="1"/>
              <a:t>MariaDB</a:t>
            </a:r>
            <a:endParaRPr lang="es-ES" dirty="0"/>
          </a:p>
          <a:p>
            <a:r>
              <a:rPr lang="es-ES" dirty="0"/>
              <a:t>Framework: Laravel</a:t>
            </a:r>
          </a:p>
          <a:p>
            <a:r>
              <a:rPr lang="es-ES" dirty="0"/>
              <a:t>Control versiones: Git Hub</a:t>
            </a:r>
          </a:p>
          <a:p>
            <a:r>
              <a:rPr lang="es-ES" dirty="0"/>
              <a:t>Gestión de dependencias: Composer</a:t>
            </a:r>
          </a:p>
          <a:p>
            <a:r>
              <a:rPr lang="es-ES" dirty="0"/>
              <a:t>Seguimos estudiando la posibilidad de otras aplicaciones para la depuración (a diferencia de la que trae incorporada VSC) y para automatización de pruebas.</a:t>
            </a:r>
          </a:p>
        </p:txBody>
      </p:sp>
    </p:spTree>
    <p:extLst>
      <p:ext uri="{BB962C8B-B14F-4D97-AF65-F5344CB8AC3E}">
        <p14:creationId xmlns:p14="http://schemas.microsoft.com/office/powerpoint/2010/main" val="260238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7965-8C1B-BC9B-9567-E4FD8024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100" dirty="0"/>
              <a:t>Análisis de la Base de Datos.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06854C3-5355-E30C-8787-22FB3881A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896" y="1681655"/>
            <a:ext cx="7598979" cy="4552235"/>
          </a:xfrm>
        </p:spPr>
      </p:pic>
    </p:spTree>
    <p:extLst>
      <p:ext uri="{BB962C8B-B14F-4D97-AF65-F5344CB8AC3E}">
        <p14:creationId xmlns:p14="http://schemas.microsoft.com/office/powerpoint/2010/main" val="11942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7965-8C1B-BC9B-9567-E4FD8024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25" y="598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3100" dirty="0"/>
              <a:t>Tarea Laravel.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A320-63EF-69CE-FD43-E43CE2AC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772" y="2712720"/>
            <a:ext cx="6623456" cy="3777622"/>
          </a:xfrm>
        </p:spPr>
        <p:txBody>
          <a:bodyPr/>
          <a:lstStyle/>
          <a:p>
            <a:r>
              <a:rPr lang="es-ES" dirty="0"/>
              <a:t>En qué ha consistido.</a:t>
            </a:r>
          </a:p>
          <a:p>
            <a:r>
              <a:rPr lang="es-ES" dirty="0"/>
              <a:t>Experiencia.</a:t>
            </a:r>
          </a:p>
          <a:p>
            <a:r>
              <a:rPr lang="es-ES" dirty="0"/>
              <a:t>Lo que he aprendido.</a:t>
            </a:r>
          </a:p>
          <a:p>
            <a:r>
              <a:rPr lang="es-ES" dirty="0"/>
              <a:t>Lo que me ha parecido importante.</a:t>
            </a:r>
          </a:p>
          <a:p>
            <a:r>
              <a:rPr lang="es-ES" dirty="0"/>
              <a:t>Curiosidades.</a:t>
            </a:r>
          </a:p>
        </p:txBody>
      </p:sp>
    </p:spTree>
    <p:extLst>
      <p:ext uri="{BB962C8B-B14F-4D97-AF65-F5344CB8AC3E}">
        <p14:creationId xmlns:p14="http://schemas.microsoft.com/office/powerpoint/2010/main" val="33522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7965-8C1B-BC9B-9567-E4FD8024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25" y="598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3100" dirty="0"/>
              <a:t>CONCLUSIONES.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A320-63EF-69CE-FD43-E43CE2AC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572" y="2052320"/>
            <a:ext cx="6623456" cy="377762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¿Qué queremos hacer? </a:t>
            </a:r>
          </a:p>
          <a:p>
            <a:r>
              <a:rPr lang="es-ES" dirty="0"/>
              <a:t>¿Cómo lo queremos hacer? </a:t>
            </a:r>
          </a:p>
          <a:p>
            <a:r>
              <a:rPr lang="es-ES" dirty="0"/>
              <a:t>¿Con qué lo queremos hacer?</a:t>
            </a:r>
          </a:p>
          <a:p>
            <a:r>
              <a:rPr lang="es-ES" dirty="0"/>
              <a:t>¿Qué vamos a necesitar?</a:t>
            </a:r>
          </a:p>
          <a:p>
            <a:r>
              <a:rPr lang="es-ES" dirty="0"/>
              <a:t>Podemos morir en el intento. Podemos no dejar de llorar porque las vistas o las rutas no están bien configuradas.</a:t>
            </a:r>
          </a:p>
          <a:p>
            <a:r>
              <a:rPr lang="es-ES" dirty="0"/>
              <a:t>Seguramente seguiremos vivos después de haberlo intentando. Las tilas y otras cosas sirven de gran ayuda.</a:t>
            </a:r>
          </a:p>
          <a:p>
            <a:r>
              <a:rPr lang="es-ES" dirty="0"/>
              <a:t>Es maravilloso no dejar de aprender.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01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puntos claro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ymorzam328@g.educaand.es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a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a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a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evento</Template>
  <TotalTime>449</TotalTime>
  <Words>412</Words>
  <Application>Microsoft Office PowerPoint</Application>
  <PresentationFormat>Panorámica</PresentationFormat>
  <Paragraphs>57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Century Schoolbook</vt:lpstr>
      <vt:lpstr>Wingdings 3</vt:lpstr>
      <vt:lpstr>Espiral</vt:lpstr>
      <vt:lpstr>Proyecto Segunda Evaluación YOLANDA MORALES ZAMORA DWES IES Punta del Verde. Sevilla Profesor: Pablo Navarro Romero</vt:lpstr>
      <vt:lpstr>CONTENIDO:   </vt:lpstr>
      <vt:lpstr>Motivos para el desarrollo del proyecto   </vt:lpstr>
      <vt:lpstr>Ejemplo gráfico de porcentajes de venta/compra:</vt:lpstr>
      <vt:lpstr>Software, herramientas o técnicas que vamos a utilizar. </vt:lpstr>
      <vt:lpstr>Análisis de la Base de Datos. </vt:lpstr>
      <vt:lpstr>Tarea Laravel. </vt:lpstr>
      <vt:lpstr>CONCLUSIONES.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Espiral para planificación de eventos</dc:title>
  <dc:creator>YOLANDA MORALES ZAMORA</dc:creator>
  <cp:lastModifiedBy>YOLANDA MORALES ZAMORA</cp:lastModifiedBy>
  <cp:revision>3</cp:revision>
  <dcterms:created xsi:type="dcterms:W3CDTF">2023-03-19T22:23:31Z</dcterms:created>
  <dcterms:modified xsi:type="dcterms:W3CDTF">2023-03-20T12:12:18Z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