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d5011f58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d5011f58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d5011f58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d5011f58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d5011f58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d5011f58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d4e9446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d4e9446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OpenCV, MediaPipe and NumPy imports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d4e9446e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d4e9446e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d4e9446e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d4e9446e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d4e9446e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d4e9446e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3D Human Pose Estimation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Yusuf Metin ÖZER 221805079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rPr>
              <a:t>Introduction</a:t>
            </a:r>
            <a:endParaRPr b="1">
              <a:solidFill>
                <a:schemeClr val="lt1"/>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chemeClr val="lt1"/>
                </a:solidFill>
              </a:rPr>
              <a:t>Human pose estimation  is a computer vision task where the goal is to detect the location of specific keypoints like hands , </a:t>
            </a:r>
            <a:r>
              <a:rPr lang="tr">
                <a:solidFill>
                  <a:schemeClr val="lt1"/>
                </a:solidFill>
              </a:rPr>
              <a:t>elbows, head, etc. </a:t>
            </a:r>
            <a:endParaRPr>
              <a:solidFill>
                <a:schemeClr val="lt1"/>
              </a:solidFill>
            </a:endParaRPr>
          </a:p>
          <a:p>
            <a:pPr indent="0" lvl="0" marL="0" rtl="0" algn="l">
              <a:spcBef>
                <a:spcPts val="1200"/>
              </a:spcBef>
              <a:spcAft>
                <a:spcPts val="0"/>
              </a:spcAft>
              <a:buNone/>
            </a:pPr>
            <a:r>
              <a:rPr lang="tr">
                <a:solidFill>
                  <a:schemeClr val="lt1"/>
                </a:solidFill>
              </a:rPr>
              <a:t>In general a model-based technique is used to represent and infer human body poses in 2D and 3D space.  I will use 3D space estimation.</a:t>
            </a:r>
            <a:endParaRPr>
              <a:solidFill>
                <a:schemeClr val="lt1"/>
              </a:solidFill>
            </a:endParaRPr>
          </a:p>
          <a:p>
            <a:pPr indent="0" lvl="0" marL="0" rtl="0" algn="l">
              <a:spcBef>
                <a:spcPts val="1200"/>
              </a:spcBef>
              <a:spcAft>
                <a:spcPts val="0"/>
              </a:spcAft>
              <a:buNone/>
            </a:pPr>
            <a:r>
              <a:rPr lang="tr">
                <a:solidFill>
                  <a:schemeClr val="lt1"/>
                </a:solidFill>
              </a:rPr>
              <a:t>Model takes image or video as input and generates keypoints in format like COCO than we can do necessary operations on them. Example of these operations can be drawing silhouette of estimated keypoints on top of given input.</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rPr>
              <a:t>Use Cases </a:t>
            </a:r>
            <a:endParaRPr b="1">
              <a:solidFill>
                <a:schemeClr val="lt1"/>
              </a:solidFill>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500">
                <a:solidFill>
                  <a:srgbClr val="E2EEFF"/>
                </a:solidFill>
                <a:latin typeface="Arial"/>
                <a:ea typeface="Arial"/>
                <a:cs typeface="Arial"/>
                <a:sym typeface="Arial"/>
              </a:rPr>
              <a:t>Even though there is limitless  use cases of human pose estimation, I given some  examples below:</a:t>
            </a:r>
            <a:endParaRPr sz="1500">
              <a:solidFill>
                <a:srgbClr val="E2EEFF"/>
              </a:solidFill>
              <a:latin typeface="Arial"/>
              <a:ea typeface="Arial"/>
              <a:cs typeface="Arial"/>
              <a:sym typeface="Arial"/>
            </a:endParaRPr>
          </a:p>
          <a:p>
            <a:pPr indent="-323850" lvl="0" marL="457200" rtl="0" algn="l">
              <a:spcBef>
                <a:spcPts val="1200"/>
              </a:spcBef>
              <a:spcAft>
                <a:spcPts val="0"/>
              </a:spcAft>
              <a:buClr>
                <a:srgbClr val="E2EEFF"/>
              </a:buClr>
              <a:buSzPts val="1500"/>
              <a:buFont typeface="Arial"/>
              <a:buChar char="●"/>
            </a:pPr>
            <a:r>
              <a:rPr lang="tr" sz="1500">
                <a:solidFill>
                  <a:srgbClr val="E2EEFF"/>
                </a:solidFill>
                <a:latin typeface="Arial"/>
                <a:ea typeface="Arial"/>
                <a:cs typeface="Arial"/>
                <a:sym typeface="Arial"/>
              </a:rPr>
              <a:t>human-computer interaction</a:t>
            </a:r>
            <a:endParaRPr sz="1500">
              <a:solidFill>
                <a:srgbClr val="E2EEFF"/>
              </a:solidFill>
              <a:latin typeface="Arial"/>
              <a:ea typeface="Arial"/>
              <a:cs typeface="Arial"/>
              <a:sym typeface="Arial"/>
            </a:endParaRPr>
          </a:p>
          <a:p>
            <a:pPr indent="-323850" lvl="0" marL="457200" rtl="0" algn="l">
              <a:spcBef>
                <a:spcPts val="0"/>
              </a:spcBef>
              <a:spcAft>
                <a:spcPts val="0"/>
              </a:spcAft>
              <a:buClr>
                <a:srgbClr val="E2EEFF"/>
              </a:buClr>
              <a:buSzPts val="1500"/>
              <a:buFont typeface="Arial"/>
              <a:buChar char="●"/>
            </a:pPr>
            <a:r>
              <a:rPr lang="tr" sz="1500">
                <a:solidFill>
                  <a:srgbClr val="E2EEFF"/>
                </a:solidFill>
                <a:latin typeface="Arial"/>
                <a:ea typeface="Arial"/>
                <a:cs typeface="Arial"/>
                <a:sym typeface="Arial"/>
              </a:rPr>
              <a:t>action recognition</a:t>
            </a:r>
            <a:endParaRPr sz="1500">
              <a:solidFill>
                <a:srgbClr val="E2EEFF"/>
              </a:solidFill>
              <a:latin typeface="Arial"/>
              <a:ea typeface="Arial"/>
              <a:cs typeface="Arial"/>
              <a:sym typeface="Arial"/>
            </a:endParaRPr>
          </a:p>
          <a:p>
            <a:pPr indent="-323850" lvl="0" marL="457200" rtl="0" algn="l">
              <a:spcBef>
                <a:spcPts val="0"/>
              </a:spcBef>
              <a:spcAft>
                <a:spcPts val="0"/>
              </a:spcAft>
              <a:buClr>
                <a:srgbClr val="E2EEFF"/>
              </a:buClr>
              <a:buSzPts val="1500"/>
              <a:buFont typeface="Arial"/>
              <a:buChar char="●"/>
            </a:pPr>
            <a:r>
              <a:rPr lang="tr" sz="1500">
                <a:solidFill>
                  <a:srgbClr val="E2EEFF"/>
                </a:solidFill>
                <a:latin typeface="Arial"/>
                <a:ea typeface="Arial"/>
                <a:cs typeface="Arial"/>
                <a:sym typeface="Arial"/>
              </a:rPr>
              <a:t>motion capture</a:t>
            </a:r>
            <a:endParaRPr sz="1500">
              <a:solidFill>
                <a:srgbClr val="E2EEFF"/>
              </a:solidFill>
              <a:latin typeface="Arial"/>
              <a:ea typeface="Arial"/>
              <a:cs typeface="Arial"/>
              <a:sym typeface="Arial"/>
            </a:endParaRPr>
          </a:p>
          <a:p>
            <a:pPr indent="-323850" lvl="1" marL="914400" rtl="0" algn="l">
              <a:spcBef>
                <a:spcPts val="0"/>
              </a:spcBef>
              <a:spcAft>
                <a:spcPts val="0"/>
              </a:spcAft>
              <a:buClr>
                <a:srgbClr val="E2EEFF"/>
              </a:buClr>
              <a:buSzPts val="1500"/>
              <a:buFont typeface="Arial"/>
              <a:buChar char="○"/>
            </a:pPr>
            <a:r>
              <a:rPr lang="tr" sz="1500">
                <a:solidFill>
                  <a:srgbClr val="E2EEFF"/>
                </a:solidFill>
                <a:latin typeface="Arial"/>
                <a:ea typeface="Arial"/>
                <a:cs typeface="Arial"/>
                <a:sym typeface="Arial"/>
              </a:rPr>
              <a:t>Games</a:t>
            </a:r>
            <a:endParaRPr sz="1500">
              <a:solidFill>
                <a:srgbClr val="E2EEFF"/>
              </a:solidFill>
              <a:latin typeface="Arial"/>
              <a:ea typeface="Arial"/>
              <a:cs typeface="Arial"/>
              <a:sym typeface="Arial"/>
            </a:endParaRPr>
          </a:p>
          <a:p>
            <a:pPr indent="-323850" lvl="1" marL="914400" rtl="0" algn="l">
              <a:spcBef>
                <a:spcPts val="0"/>
              </a:spcBef>
              <a:spcAft>
                <a:spcPts val="0"/>
              </a:spcAft>
              <a:buClr>
                <a:srgbClr val="E2EEFF"/>
              </a:buClr>
              <a:buSzPts val="1500"/>
              <a:buFont typeface="Arial"/>
              <a:buChar char="○"/>
            </a:pPr>
            <a:r>
              <a:rPr lang="tr" sz="1500">
                <a:solidFill>
                  <a:srgbClr val="E2EEFF"/>
                </a:solidFill>
                <a:latin typeface="Arial"/>
                <a:ea typeface="Arial"/>
                <a:cs typeface="Arial"/>
                <a:sym typeface="Arial"/>
              </a:rPr>
              <a:t>Animation</a:t>
            </a:r>
            <a:endParaRPr sz="1500">
              <a:solidFill>
                <a:srgbClr val="E2EEFF"/>
              </a:solidFill>
              <a:latin typeface="Arial"/>
              <a:ea typeface="Arial"/>
              <a:cs typeface="Arial"/>
              <a:sym typeface="Arial"/>
            </a:endParaRPr>
          </a:p>
          <a:p>
            <a:pPr indent="-323850" lvl="0" marL="457200" rtl="0" algn="l">
              <a:spcBef>
                <a:spcPts val="0"/>
              </a:spcBef>
              <a:spcAft>
                <a:spcPts val="0"/>
              </a:spcAft>
              <a:buClr>
                <a:srgbClr val="E2EEFF"/>
              </a:buClr>
              <a:buSzPts val="1500"/>
              <a:buFont typeface="Arial"/>
              <a:buChar char="●"/>
            </a:pPr>
            <a:r>
              <a:rPr lang="tr" sz="1500">
                <a:solidFill>
                  <a:srgbClr val="E2EEFF"/>
                </a:solidFill>
                <a:latin typeface="Arial"/>
                <a:ea typeface="Arial"/>
                <a:cs typeface="Arial"/>
                <a:sym typeface="Arial"/>
              </a:rPr>
              <a:t>movement analysis</a:t>
            </a:r>
            <a:endParaRPr sz="1500">
              <a:solidFill>
                <a:srgbClr val="E2EEFF"/>
              </a:solidFill>
              <a:latin typeface="Arial"/>
              <a:ea typeface="Arial"/>
              <a:cs typeface="Arial"/>
              <a:sym typeface="Arial"/>
            </a:endParaRPr>
          </a:p>
          <a:p>
            <a:pPr indent="-323850" lvl="0" marL="457200" rtl="0" algn="l">
              <a:spcBef>
                <a:spcPts val="0"/>
              </a:spcBef>
              <a:spcAft>
                <a:spcPts val="0"/>
              </a:spcAft>
              <a:buClr>
                <a:srgbClr val="E2EEFF"/>
              </a:buClr>
              <a:buSzPts val="1500"/>
              <a:buFont typeface="Arial"/>
              <a:buChar char="●"/>
            </a:pPr>
            <a:r>
              <a:rPr lang="tr" sz="1500">
                <a:solidFill>
                  <a:srgbClr val="E2EEFF"/>
                </a:solidFill>
                <a:latin typeface="Arial"/>
                <a:ea typeface="Arial"/>
                <a:cs typeface="Arial"/>
                <a:sym typeface="Arial"/>
              </a:rPr>
              <a:t>augmented reality</a:t>
            </a:r>
            <a:endParaRPr sz="1500">
              <a:solidFill>
                <a:srgbClr val="E2EEFF"/>
              </a:solidFill>
              <a:latin typeface="Arial"/>
              <a:ea typeface="Arial"/>
              <a:cs typeface="Arial"/>
              <a:sym typeface="Arial"/>
            </a:endParaRPr>
          </a:p>
          <a:p>
            <a:pPr indent="-323850" lvl="0" marL="457200" rtl="0" algn="l">
              <a:spcBef>
                <a:spcPts val="0"/>
              </a:spcBef>
              <a:spcAft>
                <a:spcPts val="0"/>
              </a:spcAft>
              <a:buClr>
                <a:srgbClr val="E2EEFF"/>
              </a:buClr>
              <a:buSzPts val="1500"/>
              <a:buFont typeface="Arial"/>
              <a:buChar char="●"/>
            </a:pPr>
            <a:r>
              <a:rPr lang="tr" sz="1500">
                <a:solidFill>
                  <a:srgbClr val="E2EEFF"/>
                </a:solidFill>
                <a:latin typeface="Arial"/>
                <a:ea typeface="Arial"/>
                <a:cs typeface="Arial"/>
                <a:sym typeface="Arial"/>
              </a:rPr>
              <a:t>sports and fitness</a:t>
            </a:r>
            <a:endParaRPr sz="1500">
              <a:solidFill>
                <a:srgbClr val="E2EEFF"/>
              </a:solidFill>
              <a:latin typeface="Arial"/>
              <a:ea typeface="Arial"/>
              <a:cs typeface="Arial"/>
              <a:sym typeface="Arial"/>
            </a:endParaRPr>
          </a:p>
          <a:p>
            <a:pPr indent="-323850" lvl="0" marL="457200" rtl="0" algn="l">
              <a:spcBef>
                <a:spcPts val="0"/>
              </a:spcBef>
              <a:spcAft>
                <a:spcPts val="0"/>
              </a:spcAft>
              <a:buClr>
                <a:srgbClr val="E2EEFF"/>
              </a:buClr>
              <a:buSzPts val="1500"/>
              <a:buFont typeface="Arial"/>
              <a:buChar char="●"/>
            </a:pPr>
            <a:r>
              <a:rPr lang="tr" sz="1500">
                <a:solidFill>
                  <a:srgbClr val="E2EEFF"/>
                </a:solidFill>
                <a:latin typeface="Arial"/>
                <a:ea typeface="Arial"/>
                <a:cs typeface="Arial"/>
                <a:sym typeface="Arial"/>
              </a:rPr>
              <a:t>robotics</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rPr>
              <a:t>Technical Details</a:t>
            </a:r>
            <a:endParaRPr b="1">
              <a:solidFill>
                <a:schemeClr val="lt1"/>
              </a:solidFill>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a:solidFill>
                  <a:schemeClr val="lt1"/>
                </a:solidFill>
              </a:rPr>
              <a:t>Mediapipe supply us pretrained models (tasks) for </a:t>
            </a:r>
            <a:r>
              <a:rPr lang="tr">
                <a:solidFill>
                  <a:schemeClr val="lt1"/>
                </a:solidFill>
              </a:rPr>
              <a:t>prototyping</a:t>
            </a:r>
            <a:r>
              <a:rPr lang="tr">
                <a:solidFill>
                  <a:schemeClr val="lt1"/>
                </a:solidFill>
              </a:rPr>
              <a:t> easily. Some of the tasks is more demanding than the others but they </a:t>
            </a:r>
            <a:r>
              <a:rPr lang="tr">
                <a:solidFill>
                  <a:schemeClr val="lt1"/>
                </a:solidFill>
              </a:rPr>
              <a:t>supply</a:t>
            </a:r>
            <a:r>
              <a:rPr lang="tr">
                <a:solidFill>
                  <a:schemeClr val="lt1"/>
                </a:solidFill>
              </a:rPr>
              <a:t> compatible task file for almost all devices. </a:t>
            </a:r>
            <a:endParaRPr>
              <a:solidFill>
                <a:schemeClr val="lt1"/>
              </a:solidFill>
            </a:endParaRPr>
          </a:p>
          <a:p>
            <a:pPr indent="0" lvl="0" marL="0" rtl="0" algn="l">
              <a:spcBef>
                <a:spcPts val="1200"/>
              </a:spcBef>
              <a:spcAft>
                <a:spcPts val="0"/>
              </a:spcAft>
              <a:buNone/>
            </a:pPr>
            <a:r>
              <a:rPr lang="tr">
                <a:solidFill>
                  <a:schemeClr val="lt1"/>
                </a:solidFill>
              </a:rPr>
              <a:t>As well as using pretrained models, some of the task categories we can develop and train our own model. But this is not possible in case of human pose estimation task using MediaPipe (There is no documentation or example about that) as far as I understand.</a:t>
            </a:r>
            <a:endParaRPr>
              <a:solidFill>
                <a:schemeClr val="lt1"/>
              </a:solidFill>
            </a:endParaRPr>
          </a:p>
          <a:p>
            <a:pPr indent="0" lvl="0" marL="0" rtl="0" algn="l">
              <a:spcBef>
                <a:spcPts val="1200"/>
              </a:spcBef>
              <a:spcAft>
                <a:spcPts val="0"/>
              </a:spcAft>
              <a:buNone/>
            </a:pPr>
            <a:r>
              <a:rPr lang="tr">
                <a:solidFill>
                  <a:schemeClr val="lt1"/>
                </a:solidFill>
              </a:rPr>
              <a:t>MediaPipe generates 33 3D keypoint using COCO </a:t>
            </a:r>
            <a:r>
              <a:rPr lang="tr">
                <a:solidFill>
                  <a:schemeClr val="lt1"/>
                </a:solidFill>
              </a:rPr>
              <a:t>template and does this in real-time.</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rPr>
              <a:t>Code Insights (Imports) </a:t>
            </a:r>
            <a:endParaRPr b="1">
              <a:solidFill>
                <a:schemeClr val="lt1"/>
              </a:solidFil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pic>
        <p:nvPicPr>
          <p:cNvPr id="85" name="Google Shape;85;p17"/>
          <p:cNvPicPr preferRelativeResize="0"/>
          <p:nvPr/>
        </p:nvPicPr>
        <p:blipFill rotWithShape="1">
          <a:blip r:embed="rId3">
            <a:alphaModFix/>
          </a:blip>
          <a:srcRect b="0" l="849" r="15081" t="0"/>
          <a:stretch/>
        </p:blipFill>
        <p:spPr>
          <a:xfrm>
            <a:off x="560275" y="1230425"/>
            <a:ext cx="7687252" cy="279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rPr>
              <a:t>Code Insights (Globals) </a:t>
            </a:r>
            <a:endParaRPr b="1">
              <a:solidFill>
                <a:schemeClr val="lt1"/>
              </a:solidFill>
            </a:endParaRPr>
          </a:p>
        </p:txBody>
      </p:sp>
      <p:pic>
        <p:nvPicPr>
          <p:cNvPr id="91" name="Google Shape;91;p18"/>
          <p:cNvPicPr preferRelativeResize="0"/>
          <p:nvPr/>
        </p:nvPicPr>
        <p:blipFill rotWithShape="1">
          <a:blip r:embed="rId3">
            <a:alphaModFix/>
          </a:blip>
          <a:srcRect b="-8630" l="0" r="0" t="8630"/>
          <a:stretch/>
        </p:blipFill>
        <p:spPr>
          <a:xfrm>
            <a:off x="371850" y="3388475"/>
            <a:ext cx="4674925" cy="1394275"/>
          </a:xfrm>
          <a:prstGeom prst="rect">
            <a:avLst/>
          </a:prstGeom>
          <a:noFill/>
          <a:ln>
            <a:noFill/>
          </a:ln>
        </p:spPr>
      </p:pic>
      <p:pic>
        <p:nvPicPr>
          <p:cNvPr id="92" name="Google Shape;92;p18"/>
          <p:cNvPicPr preferRelativeResize="0"/>
          <p:nvPr/>
        </p:nvPicPr>
        <p:blipFill>
          <a:blip r:embed="rId4">
            <a:alphaModFix/>
          </a:blip>
          <a:stretch>
            <a:fillRect/>
          </a:stretch>
        </p:blipFill>
        <p:spPr>
          <a:xfrm>
            <a:off x="311700" y="1035252"/>
            <a:ext cx="9144001" cy="2335696"/>
          </a:xfrm>
          <a:prstGeom prst="rect">
            <a:avLst/>
          </a:prstGeom>
          <a:noFill/>
          <a:ln>
            <a:noFill/>
          </a:ln>
        </p:spPr>
      </p:pic>
      <p:sp>
        <p:nvSpPr>
          <p:cNvPr id="93" name="Google Shape;93;p18"/>
          <p:cNvSpPr/>
          <p:nvPr/>
        </p:nvSpPr>
        <p:spPr>
          <a:xfrm rot="5400000">
            <a:off x="6194850" y="2194400"/>
            <a:ext cx="684600" cy="681900"/>
          </a:xfrm>
          <a:prstGeom prst="upArrowCallout">
            <a:avLst>
              <a:gd fmla="val 14320" name="adj1"/>
              <a:gd fmla="val 25000" name="adj2"/>
              <a:gd fmla="val 19123" name="adj3"/>
              <a:gd fmla="val 2206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4" name="Google Shape;94;p18"/>
          <p:cNvSpPr txBox="1"/>
          <p:nvPr/>
        </p:nvSpPr>
        <p:spPr>
          <a:xfrm>
            <a:off x="6948225" y="2168000"/>
            <a:ext cx="2025300" cy="738900"/>
          </a:xfrm>
          <a:prstGeom prst="rect">
            <a:avLst/>
          </a:prstGeom>
          <a:noFill/>
          <a:ln>
            <a:noFill/>
          </a:ln>
          <a:effectLst>
            <a:outerShdw blurRad="85725" rotWithShape="0" algn="bl" dir="9600000" dist="57150">
              <a:schemeClr val="dk2"/>
            </a:outerShdw>
          </a:effectLst>
        </p:spPr>
        <p:txBody>
          <a:bodyPr anchorCtr="0" anchor="t" bIns="91425" lIns="91425" spcFirstLastPara="1" rIns="91425" wrap="square" tIns="0">
            <a:noAutofit/>
          </a:bodyPr>
          <a:lstStyle/>
          <a:p>
            <a:pPr indent="0" lvl="0" marL="0" rtl="0" algn="l">
              <a:spcBef>
                <a:spcPts val="0"/>
              </a:spcBef>
              <a:spcAft>
                <a:spcPts val="0"/>
              </a:spcAft>
              <a:buNone/>
            </a:pPr>
            <a:r>
              <a:rPr lang="tr">
                <a:solidFill>
                  <a:schemeClr val="lt1"/>
                </a:solidFill>
                <a:latin typeface="Proxima Nova"/>
                <a:ea typeface="Proxima Nova"/>
                <a:cs typeface="Proxima Nova"/>
                <a:sym typeface="Proxima Nova"/>
              </a:rPr>
              <a:t>pretrained model file reading for getting model data</a:t>
            </a:r>
            <a:endParaRPr>
              <a:solidFill>
                <a:schemeClr val="lt1"/>
              </a:solidFill>
              <a:latin typeface="Proxima Nova"/>
              <a:ea typeface="Proxima Nova"/>
              <a:cs typeface="Proxima Nova"/>
              <a:sym typeface="Proxima Nova"/>
            </a:endParaRPr>
          </a:p>
        </p:txBody>
      </p:sp>
      <p:sp>
        <p:nvSpPr>
          <p:cNvPr id="95" name="Google Shape;95;p18"/>
          <p:cNvSpPr/>
          <p:nvPr/>
        </p:nvSpPr>
        <p:spPr>
          <a:xfrm rot="5400000">
            <a:off x="4921827" y="3678303"/>
            <a:ext cx="1031100" cy="668100"/>
          </a:xfrm>
          <a:prstGeom prst="upArrowCallout">
            <a:avLst>
              <a:gd fmla="val 14320" name="adj1"/>
              <a:gd fmla="val 25000" name="adj2"/>
              <a:gd fmla="val 19123" name="adj3"/>
              <a:gd fmla="val 2206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6" name="Google Shape;96;p18"/>
          <p:cNvSpPr txBox="1"/>
          <p:nvPr/>
        </p:nvSpPr>
        <p:spPr>
          <a:xfrm>
            <a:off x="5840125" y="3679650"/>
            <a:ext cx="1984200" cy="892200"/>
          </a:xfrm>
          <a:prstGeom prst="rect">
            <a:avLst/>
          </a:prstGeom>
          <a:noFill/>
          <a:ln>
            <a:noFill/>
          </a:ln>
          <a:effectLst>
            <a:outerShdw blurRad="85725" rotWithShape="0" algn="bl" dir="9600000" dist="57150">
              <a:schemeClr val="dk2"/>
            </a:outerShdw>
          </a:effectLst>
        </p:spPr>
        <p:txBody>
          <a:bodyPr anchorCtr="0" anchor="t" bIns="91425" lIns="91425" spcFirstLastPara="1" rIns="91425" wrap="square" tIns="0">
            <a:noAutofit/>
          </a:bodyPr>
          <a:lstStyle/>
          <a:p>
            <a:pPr indent="0" lvl="0" marL="0" rtl="0" algn="l">
              <a:spcBef>
                <a:spcPts val="0"/>
              </a:spcBef>
              <a:spcAft>
                <a:spcPts val="0"/>
              </a:spcAft>
              <a:buNone/>
            </a:pPr>
            <a:r>
              <a:rPr lang="tr">
                <a:solidFill>
                  <a:schemeClr val="lt1"/>
                </a:solidFill>
                <a:latin typeface="Proxima Nova"/>
                <a:ea typeface="Proxima Nova"/>
                <a:cs typeface="Proxima Nova"/>
                <a:sym typeface="Proxima Nova"/>
              </a:rPr>
              <a:t>Defining options for PoseLandmarker class.  </a:t>
            </a:r>
            <a:endParaRPr>
              <a:solidFill>
                <a:schemeClr val="lt1"/>
              </a:solidFill>
              <a:latin typeface="Proxima Nova"/>
              <a:ea typeface="Proxima Nova"/>
              <a:cs typeface="Proxima Nova"/>
              <a:sym typeface="Proxima Nova"/>
            </a:endParaRPr>
          </a:p>
        </p:txBody>
      </p:sp>
      <p:sp>
        <p:nvSpPr>
          <p:cNvPr id="97" name="Google Shape;97;p18"/>
          <p:cNvSpPr txBox="1"/>
          <p:nvPr/>
        </p:nvSpPr>
        <p:spPr>
          <a:xfrm>
            <a:off x="5324025" y="585825"/>
            <a:ext cx="2586900" cy="738900"/>
          </a:xfrm>
          <a:prstGeom prst="rect">
            <a:avLst/>
          </a:prstGeom>
          <a:noFill/>
          <a:ln>
            <a:noFill/>
          </a:ln>
          <a:effectLst>
            <a:outerShdw blurRad="85725" rotWithShape="0" algn="bl" dir="9600000" dist="57150">
              <a:schemeClr val="dk2"/>
            </a:outerShdw>
          </a:effectLst>
        </p:spPr>
        <p:txBody>
          <a:bodyPr anchorCtr="0" anchor="t" bIns="91425" lIns="91425" spcFirstLastPara="1" rIns="91425" wrap="square" tIns="0">
            <a:noAutofit/>
          </a:bodyPr>
          <a:lstStyle/>
          <a:p>
            <a:pPr indent="0" lvl="0" marL="0" rtl="0" algn="l">
              <a:spcBef>
                <a:spcPts val="0"/>
              </a:spcBef>
              <a:spcAft>
                <a:spcPts val="0"/>
              </a:spcAft>
              <a:buNone/>
            </a:pPr>
            <a:r>
              <a:rPr lang="tr">
                <a:solidFill>
                  <a:schemeClr val="lt1"/>
                </a:solidFill>
                <a:latin typeface="Proxima Nova"/>
                <a:ea typeface="Proxima Nova"/>
                <a:cs typeface="Proxima Nova"/>
                <a:sym typeface="Proxima Nova"/>
              </a:rPr>
              <a:t>Predicted keyframes passed to gl_result variable for later use (saving to file etc.)</a:t>
            </a:r>
            <a:endParaRPr>
              <a:solidFill>
                <a:schemeClr val="lt1"/>
              </a:solidFill>
              <a:latin typeface="Proxima Nova"/>
              <a:ea typeface="Proxima Nova"/>
              <a:cs typeface="Proxima Nova"/>
              <a:sym typeface="Proxima Nova"/>
            </a:endParaRPr>
          </a:p>
        </p:txBody>
      </p:sp>
      <p:cxnSp>
        <p:nvCxnSpPr>
          <p:cNvPr id="98" name="Google Shape;98;p18"/>
          <p:cNvCxnSpPr/>
          <p:nvPr/>
        </p:nvCxnSpPr>
        <p:spPr>
          <a:xfrm flipH="1" rot="10800000">
            <a:off x="2997875" y="811950"/>
            <a:ext cx="2316900" cy="461400"/>
          </a:xfrm>
          <a:prstGeom prst="curvedConnector3">
            <a:avLst>
              <a:gd fmla="val 50000" name="adj1"/>
            </a:avLst>
          </a:prstGeom>
          <a:noFill/>
          <a:ln cap="flat" cmpd="sng" w="9525">
            <a:solidFill>
              <a:schemeClr val="dk2"/>
            </a:solidFill>
            <a:prstDash val="solid"/>
            <a:round/>
            <a:headEnd len="med" w="med" type="none"/>
            <a:tailEnd len="med" w="med" type="none"/>
          </a:ln>
          <a:effectLst>
            <a:outerShdw blurRad="57150" rotWithShape="0" algn="bl" dir="5400000" dist="19050">
              <a:schemeClr val="dk2"/>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75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rPr>
              <a:t>Code Insights (Video Capture Loop) </a:t>
            </a:r>
            <a:endParaRPr b="1">
              <a:solidFill>
                <a:schemeClr val="lt1"/>
              </a:solidFill>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pic>
        <p:nvPicPr>
          <p:cNvPr id="105" name="Google Shape;105;p19"/>
          <p:cNvPicPr preferRelativeResize="0"/>
          <p:nvPr/>
        </p:nvPicPr>
        <p:blipFill>
          <a:blip r:embed="rId3">
            <a:alphaModFix/>
          </a:blip>
          <a:stretch>
            <a:fillRect/>
          </a:stretch>
        </p:blipFill>
        <p:spPr>
          <a:xfrm>
            <a:off x="356525" y="748375"/>
            <a:ext cx="8350450" cy="4224601"/>
          </a:xfrm>
          <a:prstGeom prst="rect">
            <a:avLst/>
          </a:prstGeom>
          <a:noFill/>
          <a:ln>
            <a:noFill/>
          </a:ln>
        </p:spPr>
      </p:pic>
      <p:sp>
        <p:nvSpPr>
          <p:cNvPr id="106" name="Google Shape;106;p19"/>
          <p:cNvSpPr/>
          <p:nvPr/>
        </p:nvSpPr>
        <p:spPr>
          <a:xfrm rot="5400000">
            <a:off x="4068515" y="1137267"/>
            <a:ext cx="597000" cy="671100"/>
          </a:xfrm>
          <a:prstGeom prst="upArrowCallout">
            <a:avLst>
              <a:gd fmla="val 14320" name="adj1"/>
              <a:gd fmla="val 25000" name="adj2"/>
              <a:gd fmla="val 19123" name="adj3"/>
              <a:gd fmla="val 2206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7" name="Google Shape;107;p19"/>
          <p:cNvSpPr txBox="1"/>
          <p:nvPr/>
        </p:nvSpPr>
        <p:spPr>
          <a:xfrm>
            <a:off x="4771583" y="1152475"/>
            <a:ext cx="1993200" cy="644400"/>
          </a:xfrm>
          <a:prstGeom prst="rect">
            <a:avLst/>
          </a:prstGeom>
          <a:noFill/>
          <a:ln>
            <a:noFill/>
          </a:ln>
          <a:effectLst>
            <a:outerShdw blurRad="85725" rotWithShape="0" algn="bl" dir="9600000" dist="57150">
              <a:schemeClr val="dk2"/>
            </a:outerShdw>
          </a:effectLst>
        </p:spPr>
        <p:txBody>
          <a:bodyPr anchorCtr="0" anchor="t" bIns="91425" lIns="91425" spcFirstLastPara="1" rIns="91425" wrap="square" tIns="0">
            <a:noAutofit/>
          </a:bodyPr>
          <a:lstStyle/>
          <a:p>
            <a:pPr indent="0" lvl="0" marL="0" rtl="0" algn="l">
              <a:spcBef>
                <a:spcPts val="0"/>
              </a:spcBef>
              <a:spcAft>
                <a:spcPts val="0"/>
              </a:spcAft>
              <a:buNone/>
            </a:pPr>
            <a:r>
              <a:rPr lang="tr">
                <a:solidFill>
                  <a:schemeClr val="lt1"/>
                </a:solidFill>
                <a:latin typeface="Proxima Nova"/>
                <a:ea typeface="Proxima Nova"/>
                <a:cs typeface="Proxima Nova"/>
                <a:sym typeface="Proxima Nova"/>
              </a:rPr>
              <a:t>Checking video capture </a:t>
            </a:r>
            <a:endParaRPr>
              <a:solidFill>
                <a:schemeClr val="lt1"/>
              </a:solidFill>
              <a:latin typeface="Proxima Nova"/>
              <a:ea typeface="Proxima Nova"/>
              <a:cs typeface="Proxima Nova"/>
              <a:sym typeface="Proxima Nova"/>
            </a:endParaRPr>
          </a:p>
        </p:txBody>
      </p:sp>
      <p:sp>
        <p:nvSpPr>
          <p:cNvPr id="108" name="Google Shape;108;p19"/>
          <p:cNvSpPr/>
          <p:nvPr/>
        </p:nvSpPr>
        <p:spPr>
          <a:xfrm rot="5400000">
            <a:off x="5273700" y="1776638"/>
            <a:ext cx="645300" cy="681900"/>
          </a:xfrm>
          <a:prstGeom prst="upArrowCallout">
            <a:avLst>
              <a:gd fmla="val 14320" name="adj1"/>
              <a:gd fmla="val 25000" name="adj2"/>
              <a:gd fmla="val 19123" name="adj3"/>
              <a:gd fmla="val 2206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9" name="Google Shape;109;p19"/>
          <p:cNvSpPr txBox="1"/>
          <p:nvPr/>
        </p:nvSpPr>
        <p:spPr>
          <a:xfrm>
            <a:off x="6007425" y="1771325"/>
            <a:ext cx="2630100" cy="696600"/>
          </a:xfrm>
          <a:prstGeom prst="rect">
            <a:avLst/>
          </a:prstGeom>
          <a:noFill/>
          <a:ln>
            <a:noFill/>
          </a:ln>
          <a:effectLst>
            <a:outerShdw blurRad="85725" rotWithShape="0" algn="bl" dir="9600000" dist="57150">
              <a:schemeClr val="dk2"/>
            </a:outerShdw>
          </a:effectLst>
        </p:spPr>
        <p:txBody>
          <a:bodyPr anchorCtr="0" anchor="t" bIns="91425" lIns="91425" spcFirstLastPara="1" rIns="91425" wrap="square" tIns="0">
            <a:noAutofit/>
          </a:bodyPr>
          <a:lstStyle/>
          <a:p>
            <a:pPr indent="0" lvl="0" marL="0" rtl="0" algn="l">
              <a:spcBef>
                <a:spcPts val="0"/>
              </a:spcBef>
              <a:spcAft>
                <a:spcPts val="0"/>
              </a:spcAft>
              <a:buNone/>
            </a:pPr>
            <a:r>
              <a:rPr lang="tr">
                <a:solidFill>
                  <a:schemeClr val="lt1"/>
                </a:solidFill>
                <a:latin typeface="Proxima Nova"/>
                <a:ea typeface="Proxima Nova"/>
                <a:cs typeface="Proxima Nova"/>
                <a:sym typeface="Proxima Nova"/>
              </a:rPr>
              <a:t>Defining variable for passing to detect_async function of landmarker </a:t>
            </a:r>
            <a:endParaRPr>
              <a:solidFill>
                <a:schemeClr val="lt1"/>
              </a:solidFill>
              <a:latin typeface="Proxima Nova"/>
              <a:ea typeface="Proxima Nova"/>
              <a:cs typeface="Proxima Nova"/>
              <a:sym typeface="Proxima Nova"/>
            </a:endParaRPr>
          </a:p>
        </p:txBody>
      </p:sp>
      <p:sp>
        <p:nvSpPr>
          <p:cNvPr id="110" name="Google Shape;110;p19"/>
          <p:cNvSpPr/>
          <p:nvPr/>
        </p:nvSpPr>
        <p:spPr>
          <a:xfrm rot="5400000">
            <a:off x="5077875" y="2430948"/>
            <a:ext cx="560700" cy="681900"/>
          </a:xfrm>
          <a:prstGeom prst="upArrowCallout">
            <a:avLst>
              <a:gd fmla="val 14320" name="adj1"/>
              <a:gd fmla="val 25000" name="adj2"/>
              <a:gd fmla="val 19123" name="adj3"/>
              <a:gd fmla="val 2206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11" name="Google Shape;111;p19"/>
          <p:cNvSpPr txBox="1"/>
          <p:nvPr/>
        </p:nvSpPr>
        <p:spPr>
          <a:xfrm>
            <a:off x="5769300" y="2467925"/>
            <a:ext cx="2630100" cy="696600"/>
          </a:xfrm>
          <a:prstGeom prst="rect">
            <a:avLst/>
          </a:prstGeom>
          <a:noFill/>
          <a:ln>
            <a:noFill/>
          </a:ln>
          <a:effectLst>
            <a:outerShdw blurRad="85725" rotWithShape="0" algn="bl" dir="9600000" dist="57150">
              <a:schemeClr val="dk2"/>
            </a:outerShdw>
          </a:effectLst>
        </p:spPr>
        <p:txBody>
          <a:bodyPr anchorCtr="0" anchor="t" bIns="91425" lIns="91425" spcFirstLastPara="1" rIns="91425" wrap="square" tIns="0">
            <a:noAutofit/>
          </a:bodyPr>
          <a:lstStyle/>
          <a:p>
            <a:pPr indent="0" lvl="0" marL="0" rtl="0" algn="l">
              <a:spcBef>
                <a:spcPts val="0"/>
              </a:spcBef>
              <a:spcAft>
                <a:spcPts val="0"/>
              </a:spcAft>
              <a:buNone/>
            </a:pPr>
            <a:r>
              <a:rPr lang="tr">
                <a:solidFill>
                  <a:schemeClr val="lt1"/>
                </a:solidFill>
                <a:latin typeface="Proxima Nova"/>
                <a:ea typeface="Proxima Nova"/>
                <a:cs typeface="Proxima Nova"/>
                <a:sym typeface="Proxima Nova"/>
              </a:rPr>
              <a:t>Saving keypoint to file if results not empty </a:t>
            </a:r>
            <a:endParaRPr>
              <a:solidFill>
                <a:schemeClr val="lt1"/>
              </a:solidFill>
              <a:latin typeface="Proxima Nova"/>
              <a:ea typeface="Proxima Nova"/>
              <a:cs typeface="Proxima Nova"/>
              <a:sym typeface="Proxima Nova"/>
            </a:endParaRPr>
          </a:p>
        </p:txBody>
      </p:sp>
      <p:sp>
        <p:nvSpPr>
          <p:cNvPr id="112" name="Google Shape;112;p19"/>
          <p:cNvSpPr/>
          <p:nvPr/>
        </p:nvSpPr>
        <p:spPr>
          <a:xfrm rot="5400000">
            <a:off x="4763175" y="3882223"/>
            <a:ext cx="560700" cy="681900"/>
          </a:xfrm>
          <a:prstGeom prst="upArrowCallout">
            <a:avLst>
              <a:gd fmla="val 14320" name="adj1"/>
              <a:gd fmla="val 25000" name="adj2"/>
              <a:gd fmla="val 19123" name="adj3"/>
              <a:gd fmla="val 2206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13" name="Google Shape;113;p19"/>
          <p:cNvSpPr txBox="1"/>
          <p:nvPr/>
        </p:nvSpPr>
        <p:spPr>
          <a:xfrm>
            <a:off x="5454600" y="3919200"/>
            <a:ext cx="2630100" cy="696600"/>
          </a:xfrm>
          <a:prstGeom prst="rect">
            <a:avLst/>
          </a:prstGeom>
          <a:noFill/>
          <a:ln>
            <a:noFill/>
          </a:ln>
          <a:effectLst>
            <a:outerShdw blurRad="85725" rotWithShape="0" algn="bl" dir="9600000" dist="57150">
              <a:schemeClr val="dk2"/>
            </a:outerShdw>
          </a:effectLst>
        </p:spPr>
        <p:txBody>
          <a:bodyPr anchorCtr="0" anchor="t" bIns="91425" lIns="91425" spcFirstLastPara="1" rIns="91425" wrap="square" tIns="0">
            <a:noAutofit/>
          </a:bodyPr>
          <a:lstStyle/>
          <a:p>
            <a:pPr indent="0" lvl="0" marL="0" rtl="0" algn="l">
              <a:spcBef>
                <a:spcPts val="0"/>
              </a:spcBef>
              <a:spcAft>
                <a:spcPts val="0"/>
              </a:spcAft>
              <a:buNone/>
            </a:pPr>
            <a:r>
              <a:rPr lang="tr">
                <a:solidFill>
                  <a:schemeClr val="lt1"/>
                </a:solidFill>
                <a:latin typeface="Proxima Nova"/>
                <a:ea typeface="Proxima Nova"/>
                <a:cs typeface="Proxima Nova"/>
                <a:sym typeface="Proxima Nova"/>
              </a:rPr>
              <a:t>Drawing landmarks for each keypoints on top of input captured</a:t>
            </a:r>
            <a:endParaRPr>
              <a:solidFill>
                <a:schemeClr val="lt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rPr>
              <a:t>Code Insights (Window Texts and FPS) </a:t>
            </a:r>
            <a:endParaRPr b="1">
              <a:solidFill>
                <a:schemeClr val="lt1"/>
              </a:solidFill>
            </a:endParaRPr>
          </a:p>
        </p:txBody>
      </p:sp>
      <p:sp>
        <p:nvSpPr>
          <p:cNvPr id="119" name="Google Shape;11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solidFill>
                  <a:schemeClr val="lt1"/>
                </a:solidFill>
              </a:rPr>
              <a:t>Calculating FPS and adding some useful texts in the window.</a:t>
            </a:r>
            <a:endParaRPr>
              <a:solidFill>
                <a:schemeClr val="lt1"/>
              </a:solidFill>
            </a:endParaRPr>
          </a:p>
        </p:txBody>
      </p:sp>
      <p:pic>
        <p:nvPicPr>
          <p:cNvPr id="120" name="Google Shape;120;p20"/>
          <p:cNvPicPr preferRelativeResize="0"/>
          <p:nvPr/>
        </p:nvPicPr>
        <p:blipFill>
          <a:blip r:embed="rId3">
            <a:alphaModFix/>
          </a:blip>
          <a:stretch>
            <a:fillRect/>
          </a:stretch>
        </p:blipFill>
        <p:spPr>
          <a:xfrm>
            <a:off x="0" y="1954392"/>
            <a:ext cx="9144000" cy="22455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