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71" r:id="rId4"/>
    <p:sldId id="272" r:id="rId5"/>
    <p:sldId id="276" r:id="rId6"/>
    <p:sldId id="273" r:id="rId7"/>
    <p:sldId id="274" r:id="rId8"/>
    <p:sldId id="277" r:id="rId9"/>
    <p:sldId id="278" r:id="rId10"/>
    <p:sldId id="279" r:id="rId11"/>
    <p:sldId id="275" r:id="rId12"/>
    <p:sldId id="280" r:id="rId13"/>
    <p:sldId id="287" r:id="rId14"/>
    <p:sldId id="288" r:id="rId15"/>
    <p:sldId id="289" r:id="rId16"/>
    <p:sldId id="290" r:id="rId17"/>
    <p:sldId id="291" r:id="rId18"/>
    <p:sldId id="281" r:id="rId19"/>
    <p:sldId id="305" r:id="rId20"/>
    <p:sldId id="304" r:id="rId21"/>
    <p:sldId id="282" r:id="rId22"/>
    <p:sldId id="283" r:id="rId23"/>
    <p:sldId id="284" r:id="rId24"/>
    <p:sldId id="285" r:id="rId25"/>
    <p:sldId id="286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69" r:id="rId38"/>
  </p:sldIdLst>
  <p:sldSz cx="9144000" cy="5145088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6" autoAdjust="0"/>
  </p:normalViewPr>
  <p:slideViewPr>
    <p:cSldViewPr snapToGrid="0"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9FAAC-446F-43EC-B5BF-F7E26C167365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E0893-717E-454A-903D-C3F75F32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的文件就需要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分钟，这还不得把人给憋死啊。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分布式版本控制系统根本没有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中央服务器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，你的同事也在他的电脑上改了文件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，这时，你们俩之间只需把各自的修改推送给对方，就可以互相看到对方的修改了。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中央服务器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的电脑，但这个服务器的作用仅仅是用来方便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大家的修改，没有它大家也一样干活，只是交换修改不方便而已。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1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[--pretty=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版本回退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回退到上一个版本：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--hard HEAD^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发现最新的版本找不到了，怎么办？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在上面输出未清除的情况下，直接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版本号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--hard 36780019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 filename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filename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可以看到该文件相关的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-p filename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可以显示该文件每次提交的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查看某次提交中的某个文件变化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commit-id filename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commit-id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查看某个提交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 commit-id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8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 HEAD -- readme.txt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命令可以查看工作区和版本库里面最新版本的区别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3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</a:t>
            </a:r>
            <a:r>
              <a:rPr lang="en-US" altLang="zh-CN" dirty="0" err="1" smtClean="0"/>
              <a:t>master:tmp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en-US" altLang="zh-CN" dirty="0" err="1" smtClean="0"/>
              <a:t>tmp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http://www.yiibai.com/git/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E0893-717E-454A-903D-C3F75F32395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0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4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5792-F9CC-4197-AB45-9AD3F8A8D21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oschina.net/ymqq/gittest.g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114" y="1228677"/>
            <a:ext cx="6858000" cy="1381428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实</a:t>
            </a:r>
            <a:r>
              <a:rPr lang="zh-CN" altLang="zh-CN" dirty="0" smtClean="0"/>
              <a:t>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8" y="2928537"/>
            <a:ext cx="6858000" cy="1242205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分布式版本控制系统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38" y="96490"/>
            <a:ext cx="1118676" cy="719729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02254040640&amp;di=e848b3d76a5b2196b1ec7f99c5f09e9d&amp;imgtype=0&amp;src=http%3A%2F%2Fstatic.oschina.net%2Fuploads%2Fimg%2F201212%2F17065709_Xo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6" y="296938"/>
            <a:ext cx="317929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5778" y="4399879"/>
            <a:ext cx="265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移动技术开发部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陈卿强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010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1162109"/>
            <a:ext cx="2948884" cy="315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云形标注 7"/>
          <p:cNvSpPr/>
          <p:nvPr/>
        </p:nvSpPr>
        <p:spPr>
          <a:xfrm>
            <a:off x="3395198" y="172611"/>
            <a:ext cx="3822032" cy="1959429"/>
          </a:xfrm>
          <a:prstGeom prst="cloudCallout">
            <a:avLst>
              <a:gd name="adj1" fmla="val -62880"/>
              <a:gd name="adj2" fmla="val 23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sz="2000" dirty="0"/>
              <a:t>要不是以前没空，早就自己写了，这么简单的</a:t>
            </a:r>
            <a:r>
              <a:rPr lang="zh-CN" altLang="zh-CN" sz="2000" dirty="0" smtClean="0"/>
              <a:t>东西。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30142" y="161727"/>
            <a:ext cx="1779654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个星期后</a:t>
            </a:r>
            <a:r>
              <a:rPr lang="en-US" altLang="zh-CN" sz="2400" dirty="0" smtClean="0"/>
              <a:t>...</a:t>
            </a:r>
            <a:endParaRPr lang="zh-CN" altLang="en-US" sz="2400" dirty="0"/>
          </a:p>
        </p:txBody>
      </p:sp>
      <p:sp>
        <p:nvSpPr>
          <p:cNvPr id="5" name="云形标注 4"/>
          <p:cNvSpPr/>
          <p:nvPr/>
        </p:nvSpPr>
        <p:spPr>
          <a:xfrm>
            <a:off x="3395198" y="1058239"/>
            <a:ext cx="3974432" cy="2122713"/>
          </a:xfrm>
          <a:prstGeom prst="cloudCallout">
            <a:avLst>
              <a:gd name="adj1" fmla="val -62880"/>
              <a:gd name="adj2" fmla="val 23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兄弟们，代码全部使用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管理了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30142" y="838943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一个月</a:t>
            </a:r>
            <a:r>
              <a:rPr lang="zh-CN" altLang="en-US" sz="2400" dirty="0" smtClean="0"/>
              <a:t>后</a:t>
            </a:r>
            <a:r>
              <a:rPr lang="en-US" altLang="zh-CN" sz="2400" dirty="0" smtClean="0"/>
              <a:t>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1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6" presetClass="exit" presetSubtype="2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/>
      <p:bldP spid="4" grpId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7274" y="1018213"/>
            <a:ext cx="6501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2008</a:t>
            </a:r>
            <a:r>
              <a:rPr lang="zh-CN" altLang="zh-CN" sz="2400" dirty="0"/>
              <a:t>年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世界各地的开发者：握草，快来看，</a:t>
            </a:r>
            <a:r>
              <a:rPr lang="en-US" altLang="zh-CN" sz="2400" dirty="0"/>
              <a:t>GitHub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Git</a:t>
            </a:r>
            <a:r>
              <a:rPr lang="zh-CN" altLang="zh-CN" sz="2400" dirty="0"/>
              <a:t>来管理代码啊，好东西，我要把代码提交上去管控，再也不用什么</a:t>
            </a:r>
            <a:r>
              <a:rPr lang="en-US" altLang="zh-CN" sz="2400" dirty="0"/>
              <a:t>SVN</a:t>
            </a:r>
            <a:r>
              <a:rPr lang="zh-CN" altLang="zh-CN" sz="2400" dirty="0"/>
              <a:t>之类的啦。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5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dirty="0">
                <a:latin typeface="+mj-ea"/>
                <a:ea typeface="+mj-ea"/>
              </a:rPr>
              <a:t>集中式与分布式</a:t>
            </a:r>
            <a:r>
              <a:rPr lang="zh-CN" altLang="zh-CN" sz="3200" dirty="0" smtClean="0">
                <a:latin typeface="+mj-ea"/>
                <a:ea typeface="+mj-ea"/>
              </a:rPr>
              <a:t>对比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3" name="图片 2" descr="central-rep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4" y="1344092"/>
            <a:ext cx="3469686" cy="270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istributed-rep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85" y="1082835"/>
            <a:ext cx="3970615" cy="3227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3029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+mj-ea"/>
                <a:ea typeface="+mj-ea"/>
              </a:rPr>
              <a:t>Git</a:t>
            </a:r>
            <a:r>
              <a:rPr lang="zh-CN" altLang="en-US" sz="3200" dirty="0" smtClean="0">
                <a:latin typeface="+mj-ea"/>
                <a:ea typeface="+mj-ea"/>
              </a:rPr>
              <a:t>安装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428" y="1034142"/>
            <a:ext cx="5954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Windows</a:t>
            </a:r>
            <a:r>
              <a:rPr lang="zh-CN" altLang="zh-CN" sz="2000" dirty="0"/>
              <a:t>安装</a:t>
            </a:r>
          </a:p>
          <a:p>
            <a:pPr lvl="0"/>
            <a:r>
              <a:rPr lang="en-US" altLang="zh-CN" sz="2000" u="sng" dirty="0">
                <a:hlinkClick r:id="rId2"/>
              </a:rPr>
              <a:t>https://git-scm.com/download/win</a:t>
            </a:r>
            <a:r>
              <a:rPr lang="en-US" altLang="zh-CN" sz="2000" dirty="0"/>
              <a:t> </a:t>
            </a:r>
            <a:r>
              <a:rPr lang="zh-CN" altLang="zh-CN" sz="2000" dirty="0"/>
              <a:t>下载安装</a:t>
            </a:r>
          </a:p>
          <a:p>
            <a:r>
              <a:rPr lang="en-US" altLang="zh-CN" sz="2000" u="sng" dirty="0">
                <a:hlinkClick r:id="rId3"/>
              </a:rPr>
              <a:t>https://desktop.github.com/</a:t>
            </a:r>
            <a:r>
              <a:rPr lang="en-US" altLang="zh-CN" sz="2000" dirty="0"/>
              <a:t>  </a:t>
            </a:r>
            <a:r>
              <a:rPr lang="zh-CN" altLang="zh-CN" sz="2000" dirty="0"/>
              <a:t>下载</a:t>
            </a:r>
            <a:r>
              <a:rPr lang="en-US" altLang="zh-CN" sz="2000" dirty="0"/>
              <a:t>GitHub</a:t>
            </a:r>
            <a:r>
              <a:rPr lang="zh-CN" altLang="zh-CN" sz="2000" dirty="0"/>
              <a:t>的桌面版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5428" y="2383971"/>
            <a:ext cx="83928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Mac OS X</a:t>
            </a:r>
            <a:r>
              <a:rPr lang="zh-CN" altLang="zh-CN" sz="2000" dirty="0"/>
              <a:t>安装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使用</a:t>
            </a:r>
            <a:r>
              <a:rPr lang="en-US" altLang="zh-CN" sz="2000" dirty="0" err="1"/>
              <a:t>HomeBrew</a:t>
            </a:r>
            <a:r>
              <a:rPr lang="zh-CN" altLang="zh-CN" sz="2000" dirty="0"/>
              <a:t>安装</a:t>
            </a:r>
            <a:r>
              <a:rPr lang="en-US" altLang="zh-CN" sz="2000" dirty="0" err="1"/>
              <a:t>Git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使用</a:t>
            </a:r>
            <a:r>
              <a:rPr lang="en-US" altLang="zh-CN" sz="2000" dirty="0" err="1"/>
              <a:t>Xcode</a:t>
            </a:r>
            <a:r>
              <a:rPr lang="zh-CN" altLang="zh-CN" sz="2000" dirty="0"/>
              <a:t>安装，</a:t>
            </a:r>
            <a:r>
              <a:rPr lang="en-US" altLang="zh-CN" sz="2000" dirty="0" err="1"/>
              <a:t>Xcode</a:t>
            </a:r>
            <a:r>
              <a:rPr lang="zh-CN" altLang="zh-CN" sz="2000" dirty="0"/>
              <a:t>集成了</a:t>
            </a:r>
            <a:r>
              <a:rPr lang="en-US" altLang="zh-CN" sz="2000" dirty="0" err="1"/>
              <a:t>Git</a:t>
            </a:r>
            <a:r>
              <a:rPr lang="zh-CN" altLang="zh-CN" sz="2000" dirty="0"/>
              <a:t>，不过默认没有安装，你需要运行</a:t>
            </a:r>
            <a:r>
              <a:rPr lang="en-US" altLang="zh-CN" sz="2000" dirty="0" err="1"/>
              <a:t>Xcode</a:t>
            </a:r>
            <a:r>
              <a:rPr lang="zh-CN" altLang="zh-CN" sz="2000" dirty="0"/>
              <a:t>，选择菜单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Xcode</a:t>
            </a:r>
            <a:r>
              <a:rPr lang="en-US" altLang="zh-CN" sz="2000" dirty="0"/>
              <a:t>”-&gt;“Preferences”</a:t>
            </a:r>
            <a:r>
              <a:rPr lang="zh-CN" altLang="zh-CN" sz="2000" dirty="0"/>
              <a:t>，在弹出窗口中找到</a:t>
            </a:r>
            <a:r>
              <a:rPr lang="en-US" altLang="zh-CN" sz="2000" dirty="0"/>
              <a:t>“Downloads”</a:t>
            </a:r>
            <a:r>
              <a:rPr lang="zh-CN" altLang="zh-CN" sz="2000" dirty="0"/>
              <a:t>，选择</a:t>
            </a:r>
            <a:r>
              <a:rPr lang="en-US" altLang="zh-CN" sz="2000" dirty="0"/>
              <a:t>“Command Line Tools”</a:t>
            </a:r>
            <a:r>
              <a:rPr lang="zh-CN" altLang="zh-CN" sz="2000" dirty="0"/>
              <a:t>，点</a:t>
            </a:r>
            <a:r>
              <a:rPr lang="en-US" altLang="zh-CN" sz="2000" dirty="0"/>
              <a:t>“Install”</a:t>
            </a:r>
            <a:r>
              <a:rPr lang="zh-CN" altLang="zh-CN" sz="2000" dirty="0"/>
              <a:t>就可以完成安装了。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06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打开命令行控制台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8829" y="2504163"/>
            <a:ext cx="2618740" cy="78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828" y="1640707"/>
            <a:ext cx="1621971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下：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1" y="1765499"/>
            <a:ext cx="3472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Mac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控制台直接输入命令即可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06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428" y="29710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全局用户配置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6427" y="985973"/>
            <a:ext cx="72390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–global –list</a:t>
            </a:r>
          </a:p>
          <a:p>
            <a:pPr latinLnBrk="1">
              <a:lnSpc>
                <a:spcPct val="150000"/>
              </a:lnSpc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–local –list</a:t>
            </a:r>
          </a:p>
          <a:p>
            <a:pPr latinLnBrk="1">
              <a:lnSpc>
                <a:spcPct val="150000"/>
              </a:lnSpc>
            </a:pPr>
            <a:endParaRPr lang="en-US" altLang="zh-CN" sz="2000" dirty="0" smtClean="0"/>
          </a:p>
          <a:p>
            <a:pPr latinLnBrk="1">
              <a:lnSpc>
                <a:spcPct val="150000"/>
              </a:lnSpc>
            </a:pPr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user.name "Your Name"</a:t>
            </a:r>
            <a:endParaRPr lang="zh-CN" altLang="zh-CN" sz="2000" dirty="0"/>
          </a:p>
          <a:p>
            <a:pPr latinLnBrk="1">
              <a:lnSpc>
                <a:spcPct val="150000"/>
              </a:lnSpc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"email@example.com</a:t>
            </a:r>
            <a:r>
              <a:rPr lang="en-US" altLang="zh-CN" sz="2000" dirty="0" smtClean="0"/>
              <a:t>"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7827" y="3502897"/>
            <a:ext cx="723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/>
              <a:t>注意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config</a:t>
            </a:r>
            <a:r>
              <a:rPr lang="zh-CN" altLang="zh-CN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zh-CN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zh-CN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zh-CN" sz="1600" dirty="0"/>
              <a:t>地址。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06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971" y="130837"/>
            <a:ext cx="5299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+mj-ea"/>
                <a:ea typeface="+mj-ea"/>
              </a:rPr>
              <a:t>Git</a:t>
            </a:r>
            <a:r>
              <a:rPr lang="zh-CN" altLang="en-US" sz="4000" dirty="0" smtClean="0">
                <a:latin typeface="+mj-ea"/>
                <a:ea typeface="+mj-ea"/>
              </a:rPr>
              <a:t>入门操作</a:t>
            </a:r>
            <a:r>
              <a:rPr lang="en-US" altLang="zh-CN" sz="4000" dirty="0" smtClean="0">
                <a:latin typeface="+mj-ea"/>
                <a:ea typeface="+mj-ea"/>
              </a:rPr>
              <a:t>——</a:t>
            </a:r>
            <a:r>
              <a:rPr lang="zh-CN" altLang="en-US" sz="2800" dirty="0"/>
              <a:t>场景</a:t>
            </a:r>
            <a:r>
              <a:rPr lang="zh-CN" altLang="en-US" sz="2800" dirty="0" smtClean="0"/>
              <a:t>设计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8587" y="977370"/>
            <a:ext cx="6982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创建本地仓库：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init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新建文件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提交：</a:t>
            </a: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add . &amp;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修改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查看状态：</a:t>
            </a: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查看</a:t>
            </a:r>
            <a:r>
              <a:rPr lang="zh-CN" altLang="en-US" sz="1600" dirty="0"/>
              <a:t>具体文件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 / </a:t>
            </a:r>
            <a:r>
              <a:rPr lang="en-US" altLang="zh-CN" sz="1600" dirty="0"/>
              <a:t>–p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fname</a:t>
            </a:r>
            <a:r>
              <a:rPr lang="en-US" altLang="zh-CN" sz="1600" dirty="0" smtClean="0"/>
              <a:t> /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c-id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查看</a:t>
            </a:r>
            <a:r>
              <a:rPr lang="zh-CN" altLang="en-US" sz="1600" dirty="0" smtClean="0"/>
              <a:t>日志：</a:t>
            </a: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/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reflog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版本回退到指定版本：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–hard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放弃修改：</a:t>
            </a: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-- </a:t>
            </a:r>
            <a:r>
              <a:rPr lang="en-US" altLang="zh-CN" sz="1600" dirty="0" err="1" smtClean="0"/>
              <a:t>fname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file</a:t>
            </a:r>
          </a:p>
        </p:txBody>
      </p:sp>
    </p:spTree>
    <p:extLst>
      <p:ext uri="{BB962C8B-B14F-4D97-AF65-F5344CB8AC3E}">
        <p14:creationId xmlns:p14="http://schemas.microsoft.com/office/powerpoint/2010/main" val="27006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版本回退图解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312" y="1230086"/>
            <a:ext cx="6770916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Git</a:t>
            </a:r>
            <a:r>
              <a:rPr lang="zh-CN" altLang="zh-CN" sz="1600" dirty="0"/>
              <a:t>的版本回退速度非常快，因为</a:t>
            </a:r>
            <a:r>
              <a:rPr lang="en-US" altLang="zh-CN" sz="1600" dirty="0" err="1"/>
              <a:t>Git</a:t>
            </a:r>
            <a:r>
              <a:rPr lang="zh-CN" altLang="zh-CN" sz="1600" dirty="0"/>
              <a:t>在内部有个指向当前版本的</a:t>
            </a:r>
            <a:r>
              <a:rPr lang="en-US" altLang="zh-CN" sz="1600" dirty="0"/>
              <a:t>HEAD</a:t>
            </a:r>
            <a:r>
              <a:rPr lang="zh-CN" altLang="zh-CN" sz="1600" dirty="0"/>
              <a:t>指针，当你回退版本的时候，</a:t>
            </a:r>
            <a:r>
              <a:rPr lang="en-US" altLang="zh-CN" sz="1600" dirty="0" err="1"/>
              <a:t>Git</a:t>
            </a:r>
            <a:r>
              <a:rPr lang="zh-CN" altLang="zh-CN" sz="1600" dirty="0"/>
              <a:t>仅仅是把</a:t>
            </a:r>
            <a:r>
              <a:rPr lang="en-US" altLang="zh-CN" sz="1600" dirty="0"/>
              <a:t>HEAD</a:t>
            </a:r>
            <a:r>
              <a:rPr lang="zh-CN" altLang="zh-CN" sz="1600" dirty="0"/>
              <a:t>从指向</a:t>
            </a:r>
            <a:r>
              <a:rPr lang="en-US" altLang="zh-CN" sz="1600" dirty="0"/>
              <a:t>append </a:t>
            </a:r>
            <a:r>
              <a:rPr lang="en-US" altLang="zh-CN" sz="1600" dirty="0" smtClean="0"/>
              <a:t>GPL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 descr="git-he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3086"/>
            <a:ext cx="2264231" cy="178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git-head-mov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2383971" cy="1677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6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7398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工作区与暂存区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3" name="图片 2" descr="git-rep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01" y="1098780"/>
            <a:ext cx="6187825" cy="368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7398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工作区与暂存区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4" name="图片 3" descr="git-st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7" y="1029082"/>
            <a:ext cx="7174043" cy="3650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1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171" y="457200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+mj-ea"/>
                <a:ea typeface="+mj-ea"/>
              </a:rPr>
              <a:t>Git</a:t>
            </a:r>
            <a:r>
              <a:rPr lang="zh-CN" altLang="en-US" sz="3200" dirty="0" smtClean="0">
                <a:latin typeface="+mj-ea"/>
                <a:ea typeface="+mj-ea"/>
              </a:rPr>
              <a:t>是什么？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2713" y="2231928"/>
            <a:ext cx="631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latin typeface="+mn-ea"/>
              </a:rPr>
              <a:t>最</a:t>
            </a:r>
            <a:r>
              <a:rPr lang="zh-CN" altLang="zh-CN" sz="2800" dirty="0">
                <a:latin typeface="+mn-ea"/>
              </a:rPr>
              <a:t>流行的分布式版本控制</a:t>
            </a:r>
            <a:r>
              <a:rPr lang="zh-CN" altLang="zh-CN" sz="2800" dirty="0" smtClean="0">
                <a:latin typeface="+mn-ea"/>
              </a:rPr>
              <a:t>系统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19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7398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工作区与暂存区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4" name="图片 3" descr="git-stage-after-comm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4" y="1104386"/>
            <a:ext cx="7477873" cy="3758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0819" y="1048231"/>
            <a:ext cx="6402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思考：</a:t>
            </a:r>
            <a:endParaRPr lang="en-US" altLang="zh-CN" sz="3200" dirty="0" smtClean="0">
              <a:latin typeface="+mj-ea"/>
              <a:ea typeface="+mj-ea"/>
            </a:endParaRPr>
          </a:p>
          <a:p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en-US" sz="3200" dirty="0" smtClean="0">
                <a:latin typeface="+mj-ea"/>
                <a:ea typeface="+mj-ea"/>
              </a:rPr>
              <a:t>修改内容，然后</a:t>
            </a:r>
            <a:r>
              <a:rPr lang="en-US" altLang="zh-CN" sz="3200" dirty="0" smtClean="0">
                <a:latin typeface="+mj-ea"/>
                <a:ea typeface="+mj-ea"/>
              </a:rPr>
              <a:t>add</a:t>
            </a:r>
            <a:r>
              <a:rPr lang="zh-CN" altLang="en-US" sz="3200" dirty="0" smtClean="0">
                <a:latin typeface="+mj-ea"/>
                <a:ea typeface="+mj-ea"/>
              </a:rPr>
              <a:t>，不</a:t>
            </a:r>
            <a:r>
              <a:rPr lang="en-US" altLang="zh-CN" sz="3200" dirty="0" smtClean="0">
                <a:latin typeface="+mj-ea"/>
                <a:ea typeface="+mj-ea"/>
              </a:rPr>
              <a:t>commit</a:t>
            </a:r>
            <a:r>
              <a:rPr lang="zh-CN" altLang="en-US" sz="3200" dirty="0" smtClean="0">
                <a:latin typeface="+mj-ea"/>
                <a:ea typeface="+mj-ea"/>
              </a:rPr>
              <a:t>；</a:t>
            </a:r>
            <a:endParaRPr lang="en-US" altLang="zh-CN" sz="3200" dirty="0" smtClean="0">
              <a:latin typeface="+mj-ea"/>
              <a:ea typeface="+mj-ea"/>
            </a:endParaRPr>
          </a:p>
          <a:p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en-US" sz="3200" dirty="0" smtClean="0">
                <a:latin typeface="+mj-ea"/>
                <a:ea typeface="+mj-ea"/>
              </a:rPr>
              <a:t>然后再次修改内容，直接</a:t>
            </a:r>
            <a:r>
              <a:rPr lang="en-US" altLang="zh-CN" sz="3200" dirty="0" smtClean="0">
                <a:latin typeface="+mj-ea"/>
                <a:ea typeface="+mj-ea"/>
              </a:rPr>
              <a:t>commit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zh-CN" altLang="zh-CN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分支管理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188" y="1463043"/>
            <a:ext cx="7239897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分支就像一个进程中的两个线程，都是为了到达最终的目的而工作的。在需要的时间点，由主线程开启一个用于处理子任务的线程，在子任务未完成前，两个线程互不干扰，在子任务完成后，不再需要时，将处理后的结果传递给主线程（合并），同时主线程可以在这段时间里做任何自己想做的事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本地分支的使用场景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6" y="1352049"/>
            <a:ext cx="7932239" cy="260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现状说明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58" y="1301676"/>
            <a:ext cx="6874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基本上都需要服务端接口的配合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需求</a:t>
            </a:r>
            <a:r>
              <a:rPr lang="zh-CN" altLang="zh-CN" sz="2000" dirty="0"/>
              <a:t>设计文档完成后，单独客户端部分可以先行开发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但是</a:t>
            </a:r>
            <a:r>
              <a:rPr lang="zh-CN" altLang="zh-CN" sz="2000" dirty="0"/>
              <a:t>服务端接口会延迟，这时，我应该去处理其他任务能处理的部分。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使用本地分支管理每个任务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8044" y="1194097"/>
            <a:ext cx="57123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按日期</a:t>
            </a:r>
            <a:r>
              <a:rPr lang="en-US" altLang="zh-CN" sz="2000" dirty="0"/>
              <a:t> + </a:t>
            </a:r>
            <a:r>
              <a:rPr lang="zh-CN" altLang="zh-CN" sz="2000" dirty="0"/>
              <a:t>任务编号的方式</a:t>
            </a:r>
            <a:r>
              <a:rPr lang="zh-CN" altLang="zh-CN" sz="2000" dirty="0" smtClean="0"/>
              <a:t>建立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个分支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20170808-task1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20170808-task2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20170808-task3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20170808-task4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20170808-task5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5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分支图解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3" name="图片 2" descr="git-br-init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7211"/>
            <a:ext cx="2870200" cy="143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git-br-r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46" y="1817211"/>
            <a:ext cx="4031615" cy="1510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分支图解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3" name="图片 2" descr="git-br-cre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0" y="1538514"/>
            <a:ext cx="3498850" cy="221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git-br-dev-f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130" y="462714"/>
            <a:ext cx="4707255" cy="221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git-br-ff-mer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49" y="2699611"/>
            <a:ext cx="4031615" cy="2115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358" y="1983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分支实战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431" y="1106466"/>
            <a:ext cx="7358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查看分支：</a:t>
            </a:r>
            <a:r>
              <a:rPr lang="en-US" altLang="zh-CN" sz="1600" dirty="0"/>
              <a:t>		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branch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新建分支：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&lt;name&gt;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切换分支：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&lt;name&gt;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新建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切换：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–b &lt;name&gt;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分支内容提交：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与前文讲的入门操作一样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合并分支：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&lt;name&gt; /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</a:t>
            </a:r>
            <a:r>
              <a:rPr lang="en-US" altLang="zh-CN" sz="1600" dirty="0" err="1" smtClean="0"/>
              <a:t>ff</a:t>
            </a:r>
            <a:r>
              <a:rPr lang="en-US" altLang="zh-CN" sz="1600" dirty="0" smtClean="0"/>
              <a:t>  -m “log” &lt;name&gt;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查看合并：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 --abbrev-commit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查看状态：</a:t>
            </a:r>
            <a:r>
              <a:rPr lang="en-US" altLang="zh-CN" sz="1600" dirty="0" smtClean="0"/>
              <a:t>		</a:t>
            </a:r>
            <a:r>
              <a:rPr lang="zh-CN" altLang="en-US" sz="1600" dirty="0"/>
              <a:t>与前文讲的入门操作一样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删除分支：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–d &lt;name&gt;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064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分支合并时的冲突解决</a:t>
            </a:r>
            <a:endParaRPr lang="zh-CN" altLang="zh-CN" sz="3200" dirty="0">
              <a:latin typeface="+mj-ea"/>
              <a:ea typeface="+mj-ea"/>
            </a:endParaRPr>
          </a:p>
        </p:txBody>
      </p:sp>
      <p:pic>
        <p:nvPicPr>
          <p:cNvPr id="4" name="图片 3" descr="git-br-conflict-merg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68" y="679468"/>
            <a:ext cx="4087899" cy="197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git-br-feature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13" y="976790"/>
            <a:ext cx="3078190" cy="172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git-br-ff-mer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35" y="2702629"/>
            <a:ext cx="4069608" cy="183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4113" y="4214814"/>
            <a:ext cx="5036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git</a:t>
            </a:r>
            <a:r>
              <a:rPr lang="en-US" altLang="zh-CN" sz="1800" dirty="0"/>
              <a:t> log –graph –pretty=</a:t>
            </a:r>
            <a:r>
              <a:rPr lang="en-US" altLang="zh-CN" sz="1800" dirty="0" err="1"/>
              <a:t>oneline</a:t>
            </a:r>
            <a:r>
              <a:rPr lang="en-US" altLang="zh-CN" sz="1800" dirty="0"/>
              <a:t> –abbrev-commit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65" y="206829"/>
            <a:ext cx="408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趣味故事</a:t>
            </a:r>
            <a:r>
              <a:rPr lang="en-US" altLang="zh-CN" sz="3200" dirty="0" smtClean="0">
                <a:latin typeface="+mj-ea"/>
                <a:ea typeface="+mj-ea"/>
              </a:rPr>
              <a:t>—</a:t>
            </a:r>
            <a:r>
              <a:rPr lang="en-US" altLang="zh-CN" sz="3200" dirty="0" err="1" smtClean="0">
                <a:latin typeface="+mj-ea"/>
                <a:ea typeface="+mj-ea"/>
              </a:rPr>
              <a:t>Git</a:t>
            </a:r>
            <a:r>
              <a:rPr lang="zh-CN" altLang="en-US" sz="3200" dirty="0">
                <a:latin typeface="+mj-ea"/>
                <a:ea typeface="+mj-ea"/>
              </a:rPr>
              <a:t>诞生记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1216538"/>
            <a:ext cx="2948884" cy="315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45428" y="1690714"/>
            <a:ext cx="3875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年</a:t>
            </a:r>
            <a:r>
              <a:rPr lang="en-US" altLang="zh-CN" sz="2000" dirty="0"/>
              <a:t>—2002</a:t>
            </a:r>
            <a:r>
              <a:rPr lang="zh-CN" altLang="en-US" sz="2000" dirty="0" smtClean="0"/>
              <a:t>年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左边这牛人</a:t>
            </a:r>
            <a:r>
              <a:rPr lang="en-US" altLang="zh-CN" sz="2000" dirty="0" smtClean="0">
                <a:latin typeface="+mn-ea"/>
              </a:rPr>
              <a:t>—</a:t>
            </a:r>
            <a:r>
              <a:rPr lang="zh-CN" altLang="en-US" sz="2000" dirty="0" smtClean="0">
                <a:latin typeface="+mn-ea"/>
              </a:rPr>
              <a:t>老李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使用</a:t>
            </a:r>
            <a:r>
              <a:rPr lang="zh-CN" altLang="zh-CN" sz="2000" dirty="0" smtClean="0">
                <a:latin typeface="+mn-ea"/>
              </a:rPr>
              <a:t>文件</a:t>
            </a:r>
            <a:r>
              <a:rPr lang="zh-CN" altLang="zh-CN" sz="2000" dirty="0">
                <a:latin typeface="+mn-ea"/>
              </a:rPr>
              <a:t>比对方</a:t>
            </a:r>
            <a:r>
              <a:rPr lang="zh-CN" altLang="zh-CN" sz="2000" dirty="0" smtClean="0">
                <a:latin typeface="+mn-ea"/>
              </a:rPr>
              <a:t>式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zh-CN" sz="2000" dirty="0" smtClean="0">
                <a:latin typeface="+mn-ea"/>
              </a:rPr>
              <a:t>合并</a:t>
            </a:r>
            <a:r>
              <a:rPr lang="zh-CN" altLang="zh-CN" sz="2000" dirty="0">
                <a:latin typeface="+mn-ea"/>
              </a:rPr>
              <a:t>来自世界各地的开发者提交的</a:t>
            </a:r>
            <a:r>
              <a:rPr lang="zh-CN" altLang="zh-CN" sz="2000" dirty="0" smtClean="0">
                <a:latin typeface="+mn-ea"/>
              </a:rPr>
              <a:t>代码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3809010" y="403518"/>
            <a:ext cx="4747317" cy="3026228"/>
          </a:xfrm>
          <a:prstGeom prst="cloudCallout">
            <a:avLst>
              <a:gd name="adj1" fmla="val -62880"/>
              <a:gd name="adj2" fmla="val 23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sz="2000" dirty="0"/>
              <a:t>坚决反对</a:t>
            </a:r>
            <a:r>
              <a:rPr lang="en-US" altLang="zh-CN" sz="2000" dirty="0"/>
              <a:t>CVS</a:t>
            </a:r>
            <a:r>
              <a:rPr lang="zh-CN" altLang="zh-CN" sz="2000" dirty="0"/>
              <a:t>和</a:t>
            </a:r>
            <a:r>
              <a:rPr lang="en-US" altLang="zh-CN" sz="2000" dirty="0"/>
              <a:t>SVN</a:t>
            </a:r>
            <a:r>
              <a:rPr lang="zh-CN" altLang="zh-CN" sz="2000" dirty="0"/>
              <a:t>这种集中是版本控制系统，效率低下还要联网，好用的还他妈收钱，果断不用。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85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42" presetClass="exit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25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分支使用的正确姿势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4098" y="1333949"/>
            <a:ext cx="6895652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首先，</a:t>
            </a:r>
            <a:r>
              <a:rPr lang="en-US" altLang="zh-CN" sz="2000" dirty="0"/>
              <a:t>master</a:t>
            </a:r>
            <a:r>
              <a:rPr lang="zh-CN" altLang="zh-CN" sz="2000" dirty="0"/>
              <a:t>分支应该是非常稳定的，也就是仅用来发布新版本，平时不能在上面干活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其次基于</a:t>
            </a:r>
            <a:r>
              <a:rPr lang="en-US" altLang="zh-CN" sz="2000" dirty="0"/>
              <a:t>master</a:t>
            </a:r>
            <a:r>
              <a:rPr lang="zh-CN" altLang="zh-CN" sz="2000" dirty="0"/>
              <a:t>分支创建一个开发</a:t>
            </a:r>
            <a:r>
              <a:rPr lang="en-US" altLang="zh-CN" sz="2000" dirty="0"/>
              <a:t>dev</a:t>
            </a:r>
            <a:r>
              <a:rPr lang="zh-CN" altLang="zh-CN" sz="2000" dirty="0"/>
              <a:t>分支，用于管理所有的开发任务，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然后再</a:t>
            </a:r>
            <a:r>
              <a:rPr lang="en-US" altLang="zh-CN" sz="2000" dirty="0"/>
              <a:t>dev</a:t>
            </a:r>
            <a:r>
              <a:rPr lang="zh-CN" altLang="zh-CN" sz="2000" dirty="0"/>
              <a:t>分支上建立不同任务</a:t>
            </a:r>
            <a:r>
              <a:rPr lang="en-US" altLang="zh-CN" sz="2000" dirty="0"/>
              <a:t>/</a:t>
            </a:r>
            <a:r>
              <a:rPr lang="zh-CN" altLang="zh-CN" sz="2000" dirty="0"/>
              <a:t>不同功能的</a:t>
            </a:r>
            <a:r>
              <a:rPr lang="en-US" altLang="zh-CN" sz="2000" dirty="0"/>
              <a:t>feature</a:t>
            </a:r>
            <a:r>
              <a:rPr lang="zh-CN" altLang="zh-CN" sz="2000" dirty="0"/>
              <a:t>分支。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所有代码都合并再</a:t>
            </a:r>
            <a:r>
              <a:rPr lang="en-US" altLang="zh-CN" sz="2000" dirty="0"/>
              <a:t>dev</a:t>
            </a:r>
            <a:r>
              <a:rPr lang="zh-CN" altLang="zh-CN" sz="2000" dirty="0"/>
              <a:t>上，然后按照版本规划，使用</a:t>
            </a:r>
            <a:r>
              <a:rPr lang="en-US" altLang="zh-CN" sz="2000" dirty="0"/>
              <a:t>master</a:t>
            </a:r>
            <a:r>
              <a:rPr lang="zh-CN" altLang="zh-CN" sz="2000" dirty="0"/>
              <a:t>分支进行版本发布。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1.bdstatic.com/70cFvXSh_Q1YnxGkpoWK1HF6hhy/it/u=1945662881,1666344698&amp;fm=1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1" y="214705"/>
            <a:ext cx="7557658" cy="4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027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远程仓库与多人协作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5319" y="1449502"/>
            <a:ext cx="497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直接</a:t>
            </a:r>
            <a:r>
              <a:rPr lang="en-US" altLang="zh-CN" sz="1800" dirty="0" smtClean="0"/>
              <a:t>clone</a:t>
            </a:r>
            <a:r>
              <a:rPr lang="zh-CN" altLang="en-US" sz="1800" dirty="0" smtClean="0"/>
              <a:t>远程仓库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clone </a:t>
            </a:r>
            <a:r>
              <a:rPr lang="en-US" altLang="zh-CN" sz="1800" u="sng" dirty="0">
                <a:hlinkClick r:id="rId2"/>
              </a:rPr>
              <a:t>https://git.oschina.net/ymqq/gittest.git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95318" y="2917724"/>
            <a:ext cx="67235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上传本地已有仓库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git</a:t>
            </a:r>
            <a:r>
              <a:rPr lang="en-US" altLang="zh-CN" sz="1800" dirty="0"/>
              <a:t> remote add origin </a:t>
            </a:r>
            <a:r>
              <a:rPr lang="en-US" altLang="zh-CN" sz="1800" u="sng" dirty="0">
                <a:hlinkClick r:id="rId2"/>
              </a:rPr>
              <a:t>https://git.oschina.net/ymqq/gittest.git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push -u origin master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382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关联</a:t>
            </a:r>
            <a:r>
              <a:rPr lang="zh-CN" altLang="en-US" sz="3200" dirty="0" smtClean="0">
                <a:latin typeface="+mj-ea"/>
                <a:ea typeface="+mj-ea"/>
              </a:rPr>
              <a:t>远程分支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020" y="793884"/>
            <a:ext cx="7003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方式一：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checkout –b dev origin/dev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方式二</a:t>
            </a:r>
            <a:r>
              <a:rPr lang="zh-CN" altLang="zh-CN" sz="1600" dirty="0" smtClean="0"/>
              <a:t>：本地</a:t>
            </a:r>
            <a:r>
              <a:rPr lang="zh-CN" altLang="zh-CN" sz="1600" dirty="0"/>
              <a:t>创建</a:t>
            </a:r>
            <a:r>
              <a:rPr lang="en-US" altLang="zh-CN" sz="1600" dirty="0"/>
              <a:t>dev</a:t>
            </a:r>
            <a:r>
              <a:rPr lang="zh-CN" altLang="zh-CN" sz="1600" dirty="0"/>
              <a:t>分支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git</a:t>
            </a:r>
            <a:r>
              <a:rPr lang="en-US" altLang="zh-CN" sz="1600" dirty="0"/>
              <a:t> checkout –b </a:t>
            </a:r>
            <a:r>
              <a:rPr lang="en-US" altLang="zh-CN" sz="1600" dirty="0" smtClean="0"/>
              <a:t>dev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git</a:t>
            </a:r>
            <a:r>
              <a:rPr lang="en-US" altLang="zh-CN" sz="1600" dirty="0"/>
              <a:t> branch --set-upstream dev</a:t>
            </a:r>
            <a:r>
              <a:rPr lang="en-US" altLang="zh-CN" sz="1600" dirty="0" smtClean="0"/>
              <a:t> origin/dev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方式三</a:t>
            </a:r>
            <a:r>
              <a:rPr lang="zh-CN" altLang="zh-CN" sz="1600" dirty="0" smtClean="0"/>
              <a:t>：本地</a:t>
            </a:r>
            <a:r>
              <a:rPr lang="zh-CN" altLang="zh-CN" sz="1600" dirty="0"/>
              <a:t>创建</a:t>
            </a:r>
            <a:r>
              <a:rPr lang="en-US" altLang="zh-CN" sz="1600" dirty="0"/>
              <a:t>dev</a:t>
            </a:r>
            <a:r>
              <a:rPr lang="zh-CN" altLang="zh-CN" sz="1600" dirty="0"/>
              <a:t>分支，直接</a:t>
            </a:r>
            <a:r>
              <a:rPr lang="en-US" altLang="zh-CN" sz="1600" dirty="0"/>
              <a:t>push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git</a:t>
            </a:r>
            <a:r>
              <a:rPr lang="en-US" altLang="zh-CN" sz="1600" dirty="0"/>
              <a:t> checkout –b </a:t>
            </a:r>
            <a:r>
              <a:rPr lang="en-US" altLang="zh-CN" sz="1600" dirty="0" smtClean="0"/>
              <a:t>dev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#</a:t>
            </a:r>
            <a:r>
              <a:rPr lang="en-US" altLang="zh-CN" sz="1600" dirty="0" smtClean="0"/>
              <a:t> </a:t>
            </a:r>
            <a:r>
              <a:rPr lang="zh-CN" altLang="zh-CN" sz="1600" dirty="0"/>
              <a:t>这样在远程仓库中若没有分支，则直接创建分支，若有的话就</a:t>
            </a:r>
            <a:r>
              <a:rPr lang="en-US" altLang="zh-CN" sz="1600" dirty="0" smtClean="0"/>
              <a:t>push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git</a:t>
            </a:r>
            <a:r>
              <a:rPr lang="en-US" altLang="zh-CN" sz="1600" dirty="0"/>
              <a:t> push origin </a:t>
            </a:r>
            <a:r>
              <a:rPr lang="en-US" altLang="zh-CN" sz="1600" dirty="0" smtClean="0"/>
              <a:t>dev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85653" y="1030584"/>
            <a:ext cx="23021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/>
              <a:t>同步远程分支</a:t>
            </a:r>
            <a:endParaRPr lang="en-US" altLang="zh-CN" sz="1800" dirty="0"/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pull</a:t>
            </a:r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fetch &amp; 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merge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4898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多</a:t>
            </a:r>
            <a:r>
              <a:rPr lang="zh-CN" altLang="en-US" sz="3200" dirty="0" smtClean="0">
                <a:latin typeface="+mj-ea"/>
                <a:ea typeface="+mj-ea"/>
              </a:rPr>
              <a:t>人协作正确姿势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311" y="1280155"/>
            <a:ext cx="6583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/>
              <a:t>因此，多人协作的工作模式通常是这样：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/>
              <a:t>首先，可以试图用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push origin branch-name</a:t>
            </a:r>
            <a:r>
              <a:rPr lang="zh-CN" altLang="zh-CN" sz="1800" dirty="0"/>
              <a:t>推送自己的修改；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/>
              <a:t>如果推送失败，则因为远程分支比你的本地更新，需要先用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pull</a:t>
            </a:r>
            <a:r>
              <a:rPr lang="zh-CN" altLang="zh-CN" sz="1800" dirty="0"/>
              <a:t>试图合并；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/>
              <a:t>如果合并有冲突，则解决冲突，并在本地提交；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/>
              <a:t>没有冲突或者解决掉冲突后，再用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push origin branch-name</a:t>
            </a:r>
            <a:r>
              <a:rPr lang="zh-CN" altLang="zh-CN" sz="1800" dirty="0"/>
              <a:t>推送就能成功</a:t>
            </a:r>
            <a:r>
              <a:rPr lang="zh-CN" altLang="zh-CN" sz="1800" dirty="0" smtClean="0"/>
              <a:t>！</a:t>
            </a:r>
            <a:endParaRPr lang="zh-CN" altLang="zh-C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62" y="697627"/>
            <a:ext cx="4493111" cy="22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956" y="2629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标签的使用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488" y="1106466"/>
            <a:ext cx="8498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查看标签：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tag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对当前提交打标签</a:t>
            </a:r>
            <a:r>
              <a:rPr lang="zh-CN" altLang="en-US" sz="1600" dirty="0"/>
              <a:t>：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对历史提交打标签：</a:t>
            </a:r>
            <a:r>
              <a:rPr lang="en-US" altLang="zh-CN" sz="1600" dirty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 commit-id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创建带说明的标签：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–a 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 –m “</a:t>
            </a:r>
            <a:r>
              <a:rPr lang="zh-CN" altLang="en-US" sz="1600" dirty="0" smtClean="0"/>
              <a:t>说明内容</a:t>
            </a:r>
            <a:r>
              <a:rPr lang="en-US" altLang="zh-CN" sz="1600" dirty="0" smtClean="0"/>
              <a:t>” </a:t>
            </a:r>
            <a:r>
              <a:rPr lang="en-US" altLang="zh-CN" sz="1600" dirty="0" err="1" smtClean="0"/>
              <a:t>coomit</a:t>
            </a:r>
            <a:r>
              <a:rPr lang="en-US" altLang="zh-CN" sz="1600" dirty="0" smtClean="0"/>
              <a:t>-id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查看具体标签信息：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删除标签：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–d 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推送单个标签：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push origin 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推送所有标签：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--tags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删除远程标签：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–d 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 &amp;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:refs/tags/&lt;</a:t>
            </a:r>
            <a:r>
              <a:rPr lang="en-US" altLang="zh-CN" sz="1600" dirty="0" err="1" smtClean="0"/>
              <a:t>tagname</a:t>
            </a:r>
            <a:r>
              <a:rPr lang="en-US" altLang="zh-CN" sz="1600" dirty="0" smtClean="0"/>
              <a:t>&gt;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078" y="673644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ea"/>
                <a:ea typeface="+mj-ea"/>
              </a:rPr>
              <a:t>.</a:t>
            </a:r>
            <a:r>
              <a:rPr lang="en-US" altLang="zh-CN" sz="3200" dirty="0" err="1" smtClean="0">
                <a:latin typeface="+mj-ea"/>
                <a:ea typeface="+mj-ea"/>
              </a:rPr>
              <a:t>gitignore</a:t>
            </a:r>
            <a:r>
              <a:rPr lang="zh-CN" altLang="en-US" sz="3200" dirty="0" smtClean="0">
                <a:latin typeface="+mj-ea"/>
                <a:ea typeface="+mj-ea"/>
              </a:rPr>
              <a:t>的使用</a:t>
            </a:r>
            <a:endParaRPr lang="zh-CN" altLang="zh-CN" sz="3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1078" y="2405373"/>
            <a:ext cx="491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hlinkClick r:id="rId3"/>
              </a:rPr>
              <a:t>https://</a:t>
            </a:r>
            <a:r>
              <a:rPr lang="en-US" altLang="zh-CN" sz="2000" u="sng" dirty="0" smtClean="0">
                <a:hlinkClick r:id="rId3"/>
              </a:rPr>
              <a:t>github.com/github/gitignore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978" y="368140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谢谢！</a:t>
            </a:r>
            <a:endParaRPr lang="zh-CN" alt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5778" y="4399879"/>
            <a:ext cx="265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移动技术开发部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陈卿强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84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0"/>
                            </p:stCondLst>
                            <p:childTnLst>
                              <p:par>
                                <p:cTn id="8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1668633"/>
            <a:ext cx="3606584" cy="2470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7828" y="309654"/>
            <a:ext cx="3050324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世界各地的社区兄弟</a:t>
            </a:r>
            <a:endParaRPr lang="zh-CN" altLang="en-US" sz="2400" dirty="0"/>
          </a:p>
        </p:txBody>
      </p:sp>
      <p:sp>
        <p:nvSpPr>
          <p:cNvPr id="5" name="云形标注 4"/>
          <p:cNvSpPr/>
          <p:nvPr/>
        </p:nvSpPr>
        <p:spPr>
          <a:xfrm>
            <a:off x="464698" y="574619"/>
            <a:ext cx="3363686" cy="3324791"/>
          </a:xfrm>
          <a:prstGeom prst="cloudCallout">
            <a:avLst>
              <a:gd name="adj1" fmla="val 84315"/>
              <a:gd name="adj2" fmla="val 11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老李啊，现在代码量这么庞大了，还人工比对合并，是不是太菜啦？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85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5" y="1162109"/>
            <a:ext cx="2948884" cy="315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云形标注 7"/>
          <p:cNvSpPr/>
          <p:nvPr/>
        </p:nvSpPr>
        <p:spPr>
          <a:xfrm>
            <a:off x="3776197" y="206830"/>
            <a:ext cx="4747317" cy="3439884"/>
          </a:xfrm>
          <a:prstGeom prst="cloudCallout">
            <a:avLst>
              <a:gd name="adj1" fmla="val -62880"/>
              <a:gd name="adj2" fmla="val 23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sz="2000" dirty="0"/>
              <a:t>也是，忙不过来啦，我还是找个收费的商业版吧，这个分布式管理系统</a:t>
            </a:r>
            <a:r>
              <a:rPr lang="en-US" altLang="zh-CN" sz="2000" dirty="0" err="1"/>
              <a:t>BitKeeper</a:t>
            </a:r>
            <a:r>
              <a:rPr lang="zh-CN" altLang="zh-CN" sz="2000" dirty="0"/>
              <a:t>怎么样？</a:t>
            </a:r>
            <a:r>
              <a:rPr lang="en-US" altLang="zh-CN" sz="2000" dirty="0"/>
              <a:t>ok</a:t>
            </a:r>
            <a:r>
              <a:rPr lang="zh-CN" altLang="zh-CN" sz="2000" dirty="0"/>
              <a:t>，就它</a:t>
            </a:r>
            <a:r>
              <a:rPr lang="zh-CN" altLang="zh-CN" sz="2000" dirty="0" smtClean="0"/>
              <a:t>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43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955972" y="914400"/>
            <a:ext cx="1828800" cy="33092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BitKeeper</a:t>
            </a:r>
            <a:r>
              <a:rPr lang="zh-CN" altLang="zh-CN" sz="2800" dirty="0"/>
              <a:t>厂商</a:t>
            </a:r>
            <a:r>
              <a:rPr lang="en-US" altLang="zh-CN" sz="2800" dirty="0" err="1"/>
              <a:t>BitMover</a:t>
            </a:r>
            <a:endParaRPr lang="zh-CN" altLang="en-US" sz="2800" dirty="0"/>
          </a:p>
        </p:txBody>
      </p:sp>
      <p:sp>
        <p:nvSpPr>
          <p:cNvPr id="3" name="云形标注 2"/>
          <p:cNvSpPr/>
          <p:nvPr/>
        </p:nvSpPr>
        <p:spPr>
          <a:xfrm>
            <a:off x="532256" y="620487"/>
            <a:ext cx="4747317" cy="3439884"/>
          </a:xfrm>
          <a:prstGeom prst="cloudCallout">
            <a:avLst>
              <a:gd name="adj1" fmla="val 77911"/>
              <a:gd name="adj2" fmla="val 17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sz="2000" dirty="0"/>
              <a:t>啊呀，是老李你要用啊，这样吧，给你免费使用。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85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206" y="222636"/>
            <a:ext cx="346710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2005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社区一牛人</a:t>
            </a:r>
            <a:r>
              <a:rPr lang="en-US" altLang="zh-CN" sz="2400" dirty="0"/>
              <a:t>Andrew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6" y="1552859"/>
            <a:ext cx="2857500" cy="2857500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3776197" y="206830"/>
            <a:ext cx="4747317" cy="3439884"/>
          </a:xfrm>
          <a:prstGeom prst="cloudCallout">
            <a:avLst>
              <a:gd name="adj1" fmla="val -62880"/>
              <a:gd name="adj2" fmla="val 23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err="1"/>
              <a:t>BitKeeper</a:t>
            </a:r>
            <a:r>
              <a:rPr lang="zh-CN" altLang="zh-CN" sz="2000" dirty="0"/>
              <a:t>还收费，看我不破了它。</a:t>
            </a:r>
            <a:r>
              <a:rPr lang="en-US" altLang="zh-CN" sz="2000" dirty="0"/>
              <a:t>…OK </a:t>
            </a:r>
            <a:r>
              <a:rPr lang="zh-CN" altLang="zh-CN" sz="2000" dirty="0"/>
              <a:t>搞定。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85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955972" y="914400"/>
            <a:ext cx="1828800" cy="33092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BitKeeper</a:t>
            </a:r>
            <a:r>
              <a:rPr lang="zh-CN" altLang="zh-CN" sz="2800" dirty="0"/>
              <a:t>厂商</a:t>
            </a:r>
            <a:r>
              <a:rPr lang="en-US" altLang="zh-CN" sz="2800" dirty="0" err="1"/>
              <a:t>BitMover</a:t>
            </a:r>
            <a:endParaRPr lang="zh-CN" altLang="en-US" sz="2800" dirty="0"/>
          </a:p>
        </p:txBody>
      </p:sp>
      <p:sp>
        <p:nvSpPr>
          <p:cNvPr id="3" name="云形标注 2"/>
          <p:cNvSpPr/>
          <p:nvPr/>
        </p:nvSpPr>
        <p:spPr>
          <a:xfrm>
            <a:off x="250371" y="272143"/>
            <a:ext cx="5780315" cy="4397828"/>
          </a:xfrm>
          <a:prstGeom prst="cloudCallout">
            <a:avLst>
              <a:gd name="adj1" fmla="val 68341"/>
              <a:gd name="adj2" fmla="val 17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Shit</a:t>
            </a:r>
            <a:r>
              <a:rPr lang="zh-CN" altLang="zh-CN" sz="2000" dirty="0"/>
              <a:t>，这群王八蛋，给他们免费使用了，还破我的协议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zh-CN" sz="2000" dirty="0" smtClean="0"/>
              <a:t>老李</a:t>
            </a:r>
            <a:r>
              <a:rPr lang="zh-CN" altLang="zh-CN" sz="2000" dirty="0"/>
              <a:t>，你给老子出来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给我道歉，就继续给你用，要不然</a:t>
            </a:r>
            <a:r>
              <a:rPr lang="zh-CN" altLang="zh-CN" sz="2000" dirty="0" smtClean="0"/>
              <a:t>那个</a:t>
            </a:r>
            <a:r>
              <a:rPr lang="zh-CN" altLang="zh-CN" sz="2000" dirty="0"/>
              <a:t>软件我要收回了，你们别想用了，居然还找人破解老子的协议。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37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5" y="1162109"/>
            <a:ext cx="2948884" cy="315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云形标注 7"/>
          <p:cNvSpPr/>
          <p:nvPr/>
        </p:nvSpPr>
        <p:spPr>
          <a:xfrm>
            <a:off x="3776197" y="206830"/>
            <a:ext cx="4747317" cy="3439884"/>
          </a:xfrm>
          <a:prstGeom prst="cloudCallout">
            <a:avLst>
              <a:gd name="adj1" fmla="val -62880"/>
              <a:gd name="adj2" fmla="val 23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Fuck</a:t>
            </a:r>
            <a:r>
              <a:rPr lang="zh-CN" altLang="zh-CN" sz="2000" dirty="0"/>
              <a:t>，不用就不用，老子自己写一个，怕个</a:t>
            </a:r>
            <a:r>
              <a:rPr lang="zh-CN" altLang="zh-CN" sz="2000" dirty="0" smtClean="0"/>
              <a:t>球。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1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1523</Words>
  <Application>Microsoft Office PowerPoint</Application>
  <PresentationFormat>自定义</PresentationFormat>
  <Paragraphs>181</Paragraphs>
  <Slides>37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Git实战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已设置好宽25.4，高14.29</dc:title>
  <dc:creator>Ivy Liu</dc:creator>
  <cp:lastModifiedBy>ChenQingqiang</cp:lastModifiedBy>
  <cp:revision>64</cp:revision>
  <dcterms:created xsi:type="dcterms:W3CDTF">2017-06-03T12:52:49Z</dcterms:created>
  <dcterms:modified xsi:type="dcterms:W3CDTF">2017-08-09T06:58:03Z</dcterms:modified>
</cp:coreProperties>
</file>