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58" r:id="rId3"/>
    <p:sldId id="272" r:id="rId4"/>
    <p:sldId id="259" r:id="rId5"/>
    <p:sldId id="260" r:id="rId6"/>
    <p:sldId id="270" r:id="rId7"/>
    <p:sldId id="261" r:id="rId8"/>
    <p:sldId id="267" r:id="rId9"/>
    <p:sldId id="268" r:id="rId10"/>
    <p:sldId id="263" r:id="rId11"/>
    <p:sldId id="264" r:id="rId12"/>
    <p:sldId id="265" r:id="rId13"/>
    <p:sldId id="266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46" autoAdjust="0"/>
    <p:restoredTop sz="94660"/>
  </p:normalViewPr>
  <p:slideViewPr>
    <p:cSldViewPr>
      <p:cViewPr varScale="1">
        <p:scale>
          <a:sx n="123" d="100"/>
          <a:sy n="123" d="100"/>
        </p:scale>
        <p:origin x="133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B765A-0428-45AB-8711-90C76729907A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79766-85E0-486C-B699-2B451B613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9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3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29057" indent="-280406" defTabSz="91443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21626" indent="-224325" defTabSz="91443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570276" indent="-224325" defTabSz="91443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18927" indent="-224325" defTabSz="914437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46757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16227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36487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13528" indent="-224325" defTabSz="91443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95E97575-A16B-40E9-B6CA-AAB9C37EC42A}" type="slidenum">
              <a:rPr lang="en-US">
                <a:solidFill>
                  <a:prstClr val="black"/>
                </a:solidFill>
              </a:rPr>
              <a:pPr eaLnBrk="1" hangingPunct="1"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967BC-B9C3-4C48-93F5-5B74DA69538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2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728B7-3AAC-41DD-95A9-F0CF9DF9C4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6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F9D88-2DFC-4C52-9E1C-F738316D6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6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1ADA-4A67-4E60-8910-AEB3B19291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62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C641E-0DC4-435F-BAEF-D9F3AE5345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FE4D7-4678-4F4D-8ACB-3CD8960C1B2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6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4AB4F-A6E0-48D4-93E0-3AF791E7E3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9EAA3-A0E0-4D9D-8663-16470EE683C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0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78490-E4D9-4666-808B-FDACB3B3F33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6662F-2FAC-4364-A585-2384AAC8F7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7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C3A0D-20B2-4CD7-90EC-DF1A8A314F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74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43659D-3E21-4987-8B83-C365FB4FBB9A}" type="slidenum">
              <a:rPr lang="en-US">
                <a:solidFill>
                  <a:srgbClr val="000000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534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cns-eresl" TargetMode="External"/><Relationship Id="rId2" Type="http://schemas.openxmlformats.org/officeDocument/2006/relationships/hyperlink" Target="ftp://ncnr.nist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28913"/>
                <a:ext cx="8534400" cy="5105400"/>
              </a:xfrm>
            </p:spPr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sz="2800" dirty="0"/>
                  <a:t>We will use DAVE </a:t>
                </a:r>
                <a:r>
                  <a:rPr lang="en-US" sz="2800" dirty="0" err="1"/>
                  <a:t>Mslice</a:t>
                </a:r>
                <a:r>
                  <a:rPr lang="en-US" sz="2800" dirty="0"/>
                  <a:t> to visualize and analyze the data. </a:t>
                </a:r>
              </a:p>
              <a:p>
                <a:pPr eaLnBrk="1" hangingPunct="1">
                  <a:buFontTx/>
                  <a:buNone/>
                </a:pPr>
                <a:r>
                  <a:rPr lang="en-US" sz="2800" dirty="0"/>
                  <a:t>Steps:</a:t>
                </a:r>
              </a:p>
              <a:p>
                <a:pPr eaLnBrk="1" hangingPunct="1"/>
                <a:r>
                  <a:rPr lang="en-US" sz="2800" dirty="0"/>
                  <a:t>Start DAVE </a:t>
                </a:r>
                <a:r>
                  <a:rPr lang="en-US" sz="2800" dirty="0" err="1"/>
                  <a:t>Mslice</a:t>
                </a:r>
                <a:r>
                  <a:rPr lang="en-US" sz="2800" dirty="0"/>
                  <a:t>.</a:t>
                </a:r>
              </a:p>
              <a:p>
                <a:pPr eaLnBrk="1" hangingPunct="1"/>
                <a:r>
                  <a:rPr lang="en-US" sz="2800" dirty="0"/>
                  <a:t>Load and plot constant E data.</a:t>
                </a:r>
              </a:p>
              <a:p>
                <a:pPr eaLnBrk="1" hangingPunct="1"/>
                <a:r>
                  <a:rPr lang="en-US" sz="2800" dirty="0"/>
                  <a:t>Load data and plot H vs E dispersion slice.</a:t>
                </a:r>
              </a:p>
              <a:p>
                <a:pPr eaLnBrk="1" hangingPunct="1"/>
                <a:r>
                  <a:rPr lang="en-US" sz="2800" dirty="0"/>
                  <a:t>Figure out J and </a:t>
                </a:r>
                <a:r>
                  <a:rPr lang="en-US" sz="2800" dirty="0" err="1"/>
                  <a:t>overplot</a:t>
                </a:r>
                <a:r>
                  <a:rPr lang="en-US" sz="2800" dirty="0"/>
                  <a:t> the dispersion curve.</a:t>
                </a:r>
              </a:p>
              <a:p>
                <a:pPr eaLnBrk="1" hangingPunct="1"/>
                <a:r>
                  <a:rPr lang="en-US" sz="2800" dirty="0"/>
                  <a:t>Plot </a:t>
                </a:r>
                <a:r>
                  <a:rPr lang="en-US" sz="2800" dirty="0">
                    <a:sym typeface="Symbol"/>
                  </a:rPr>
                  <a:t></a:t>
                </a:r>
                <a:r>
                  <a:rPr lang="en-US" sz="2800" dirty="0">
                    <a:latin typeface="Courier New" pitchFamily="49" charset="0"/>
                    <a:cs typeface="Courier New" pitchFamily="49" charset="0"/>
                    <a:sym typeface="Symbol"/>
                  </a:rPr>
                  <a:t>”</a:t>
                </a:r>
                <a:r>
                  <a:rPr lang="en-US" sz="2800" dirty="0">
                    <a:latin typeface="+mj-lt"/>
                    <a:cs typeface="Courier New" pitchFamily="49" charset="0"/>
                    <a:sym typeface="Symbol"/>
                  </a:rPr>
                  <a:t>T </a:t>
                </a:r>
                <a:r>
                  <a:rPr lang="en-US" sz="2800" dirty="0" err="1">
                    <a:latin typeface="+mj-lt"/>
                    <a:cs typeface="Courier New" pitchFamily="49" charset="0"/>
                    <a:sym typeface="Symbol"/>
                  </a:rPr>
                  <a:t>vs</a:t>
                </a:r>
                <a:r>
                  <a:rPr lang="en-US" sz="2800" dirty="0">
                    <a:latin typeface="+mj-lt"/>
                    <a:cs typeface="Courier New" pitchFamily="49" charset="0"/>
                    <a:sym typeface="Symbol"/>
                  </a:rPr>
                  <a:t> ħ</a:t>
                </a:r>
                <a:r>
                  <a:rPr lang="el-GR" sz="2800" dirty="0">
                    <a:latin typeface="+mj-lt"/>
                    <a:cs typeface="Courier New" pitchFamily="49" charset="0"/>
                    <a:sym typeface="Symbol"/>
                  </a:rPr>
                  <a:t>ω</a:t>
                </a:r>
                <a:r>
                  <a:rPr lang="en-US" sz="2800" dirty="0">
                    <a:latin typeface="+mj-lt"/>
                    <a:cs typeface="Courier New" pitchFamily="49" charset="0"/>
                    <a:sym typeface="Symbol"/>
                  </a:rPr>
                  <a:t>/</a:t>
                </a:r>
                <a:r>
                  <a:rPr lang="en-US" sz="2800" dirty="0" err="1">
                    <a:latin typeface="+mj-lt"/>
                    <a:cs typeface="Courier New" pitchFamily="49" charset="0"/>
                    <a:sym typeface="Symbol"/>
                  </a:rPr>
                  <a:t>k</a:t>
                </a:r>
                <a:r>
                  <a:rPr lang="en-US" sz="2800" baseline="-25000" dirty="0" err="1">
                    <a:latin typeface="+mj-lt"/>
                    <a:cs typeface="Courier New" pitchFamily="49" charset="0"/>
                    <a:sym typeface="Symbol"/>
                  </a:rPr>
                  <a:t>B</a:t>
                </a:r>
                <a:r>
                  <a:rPr lang="en-US" sz="2800" dirty="0" err="1">
                    <a:latin typeface="+mj-lt"/>
                    <a:cs typeface="Courier New" pitchFamily="49" charset="0"/>
                    <a:sym typeface="Symbol"/>
                  </a:rPr>
                  <a:t>T</a:t>
                </a:r>
                <a:r>
                  <a:rPr lang="en-US" sz="2800" dirty="0">
                    <a:latin typeface="+mj-lt"/>
                    <a:cs typeface="Courier New" pitchFamily="49" charset="0"/>
                    <a:sym typeface="Symbol"/>
                  </a:rPr>
                  <a:t> 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Courier New" pitchFamily="49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/>
                            <a:cs typeface="Courier New" pitchFamily="49" charset="0"/>
                            <a:sym typeface="Symbol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800" dirty="0">
                    <a:latin typeface="+mj-lt"/>
                    <a:cs typeface="Courier New" pitchFamily="49" charset="0"/>
                    <a:sym typeface="Symbol"/>
                  </a:rPr>
                  <a:t>=</a:t>
                </a:r>
                <a:r>
                  <a:rPr lang="el-GR" sz="2800" dirty="0">
                    <a:latin typeface="+mj-lt"/>
                    <a:cs typeface="Courier New" pitchFamily="49" charset="0"/>
                    <a:sym typeface="Symbol"/>
                  </a:rPr>
                  <a:t></a:t>
                </a:r>
                <a:r>
                  <a:rPr lang="en-US" sz="2800" dirty="0">
                    <a:latin typeface="+mj-lt"/>
                    <a:cs typeface="Courier New" pitchFamily="49" charset="0"/>
                    <a:sym typeface="Symbol"/>
                  </a:rPr>
                  <a:t>(H=0.5).</a:t>
                </a:r>
                <a:endParaRPr lang="en-US" sz="2800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sz="2800" dirty="0"/>
                  <a:t>Fit to the scaling function.</a:t>
                </a:r>
              </a:p>
              <a:p>
                <a:pPr eaLnBrk="1" hangingPunct="1">
                  <a:buFontTx/>
                  <a:buNone/>
                </a:pPr>
                <a:endParaRPr lang="en-US" dirty="0"/>
              </a:p>
              <a:p>
                <a:pPr eaLnBrk="1" hangingPunct="1"/>
                <a:endParaRPr lang="en-US" dirty="0"/>
              </a:p>
              <a:p>
                <a:pPr eaLnBrk="1" hangingPunct="1">
                  <a:buFontTx/>
                  <a:buNone/>
                </a:pPr>
                <a:endParaRPr lang="en-US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8913"/>
                <a:ext cx="8534400" cy="5105400"/>
              </a:xfrm>
              <a:blipFill>
                <a:blip r:embed="rId3"/>
                <a:stretch>
                  <a:fillRect l="-1429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840594" y="5562162"/>
            <a:ext cx="6407943" cy="1030475"/>
            <a:chOff x="916794" y="5369887"/>
            <a:chExt cx="6407943" cy="1030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16794" y="5685679"/>
                  <a:ext cx="3731406" cy="7146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𝐼𝑚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ℏ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𝜔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94" y="5685679"/>
                  <a:ext cx="3731406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5334000" y="5369887"/>
                  <a:ext cx="1990737" cy="10304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𝜌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𝑖𝑥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/>
                                <a:ea typeface="Cambria Math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l-GR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𝑖𝑥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5369887"/>
                  <a:ext cx="1990737" cy="10304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4A33D10-043C-49B2-BE5B-375D82A8D2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5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 err="1"/>
              <a:t>Overplot</a:t>
            </a:r>
            <a:r>
              <a:rPr lang="en-US" sz="3200" dirty="0"/>
              <a:t> the Dispersion Curve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903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Overplot</a:t>
            </a:r>
            <a:r>
              <a:rPr lang="en-US" sz="2000" dirty="0"/>
              <a:t> the lower and upper bound of the continuum in the H vs E </a:t>
            </a:r>
          </a:p>
          <a:p>
            <a:r>
              <a:rPr lang="en-US" sz="2000" dirty="0"/>
              <a:t>     window from </a:t>
            </a:r>
            <a:r>
              <a:rPr lang="en-US" sz="2000" dirty="0">
                <a:solidFill>
                  <a:srgbClr val="0070C0"/>
                </a:solidFill>
              </a:rPr>
              <a:t>Edit-&gt;Add Line</a:t>
            </a:r>
            <a:r>
              <a:rPr lang="en-US" sz="2000" dirty="0"/>
              <a:t>. The formula for the lower bound is </a:t>
            </a:r>
          </a:p>
          <a:p>
            <a:r>
              <a:rPr lang="en-US" sz="2000" dirty="0">
                <a:latin typeface="SimHei" pitchFamily="49" charset="-122"/>
                <a:ea typeface="SimHei" pitchFamily="49" charset="-122"/>
              </a:rPr>
              <a:t>   y=!pi/2*</a:t>
            </a:r>
            <a:r>
              <a:rPr lang="en-US" sz="2000" dirty="0">
                <a:solidFill>
                  <a:srgbClr val="FF0000"/>
                </a:solidFill>
                <a:latin typeface="SimHei" pitchFamily="49" charset="-122"/>
                <a:ea typeface="SimHei" pitchFamily="49" charset="-122"/>
              </a:rPr>
              <a:t>0.9421</a:t>
            </a:r>
            <a:r>
              <a:rPr lang="en-US" sz="2000" dirty="0">
                <a:latin typeface="SimHei" pitchFamily="49" charset="-122"/>
                <a:ea typeface="SimHei" pitchFamily="49" charset="-122"/>
              </a:rPr>
              <a:t>*abs(sin(x*2*!pi))</a:t>
            </a:r>
            <a:r>
              <a:rPr lang="en-US" sz="2000" dirty="0"/>
              <a:t>.  Use 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E=\pi/2J|Sin(Q)| </a:t>
            </a:r>
            <a:r>
              <a:rPr lang="en-US" sz="2000" dirty="0"/>
              <a:t>as legend.</a:t>
            </a:r>
          </a:p>
          <a:p>
            <a:r>
              <a:rPr lang="en-US" sz="2000" dirty="0"/>
              <a:t>      The </a:t>
            </a:r>
            <a:r>
              <a:rPr lang="en-US" sz="2000" dirty="0" err="1"/>
              <a:t>fomula</a:t>
            </a:r>
            <a:r>
              <a:rPr lang="en-US" sz="2000" dirty="0"/>
              <a:t> for the upper bound is 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y=!pi*</a:t>
            </a:r>
            <a:r>
              <a:rPr 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0.9421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*abs(sin(x*!pi))</a:t>
            </a:r>
            <a:r>
              <a:rPr lang="en-US" sz="2000" dirty="0"/>
              <a:t>. Use</a:t>
            </a:r>
          </a:p>
          <a:p>
            <a:r>
              <a:rPr lang="en-US" sz="2000" dirty="0"/>
              <a:t>      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E=\</a:t>
            </a:r>
            <a:r>
              <a:rPr lang="en-US" sz="2000" dirty="0" err="1">
                <a:latin typeface="SimHei" panose="02010609060101010101" pitchFamily="49" charset="-122"/>
                <a:ea typeface="SimHei" panose="02010609060101010101" pitchFamily="49" charset="-122"/>
              </a:rPr>
              <a:t>piJ|Sin</a:t>
            </a: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(Q/2)| </a:t>
            </a:r>
            <a:r>
              <a:rPr lang="en-US" sz="2000" dirty="0"/>
              <a:t>as legend.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4680F-B856-4C93-90F9-D897F87B7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16580"/>
            <a:ext cx="2667000" cy="3409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C5227B-44B4-4C47-BF2A-E49AA2B4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850417"/>
            <a:ext cx="4874494" cy="3676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5C392C-C3F3-49FB-824D-2AA50B4B5C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Plot </a:t>
            </a:r>
            <a:r>
              <a:rPr lang="en-US" sz="3200" dirty="0">
                <a:sym typeface="Symbol"/>
              </a:rPr>
              <a:t>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Symbol"/>
              </a:rPr>
              <a:t>”</a:t>
            </a:r>
            <a:r>
              <a:rPr lang="en-US" sz="3200" dirty="0">
                <a:cs typeface="Courier New" pitchFamily="49" charset="0"/>
                <a:sym typeface="Symbol"/>
              </a:rPr>
              <a:t>T </a:t>
            </a:r>
            <a:r>
              <a:rPr lang="en-US" sz="3200" dirty="0" err="1">
                <a:cs typeface="Courier New" pitchFamily="49" charset="0"/>
                <a:sym typeface="Symbol"/>
              </a:rPr>
              <a:t>vs</a:t>
            </a:r>
            <a:r>
              <a:rPr lang="en-US" sz="3200" dirty="0">
                <a:cs typeface="Courier New" pitchFamily="49" charset="0"/>
                <a:sym typeface="Symbol"/>
              </a:rPr>
              <a:t> ħ</a:t>
            </a:r>
            <a:r>
              <a:rPr lang="el-GR" sz="3200" dirty="0">
                <a:cs typeface="Courier New" pitchFamily="49" charset="0"/>
                <a:sym typeface="Symbol"/>
              </a:rPr>
              <a:t>ω</a:t>
            </a:r>
            <a:r>
              <a:rPr lang="en-US" sz="3200" dirty="0">
                <a:cs typeface="Courier New" pitchFamily="49" charset="0"/>
                <a:sym typeface="Symbol"/>
              </a:rPr>
              <a:t>/</a:t>
            </a:r>
            <a:r>
              <a:rPr lang="en-US" sz="3200" dirty="0" err="1">
                <a:cs typeface="Courier New" pitchFamily="49" charset="0"/>
                <a:sym typeface="Symbol"/>
              </a:rPr>
              <a:t>k</a:t>
            </a:r>
            <a:r>
              <a:rPr lang="en-US" sz="3200" baseline="-25000" dirty="0" err="1">
                <a:cs typeface="Courier New" pitchFamily="49" charset="0"/>
                <a:sym typeface="Symbol"/>
              </a:rPr>
              <a:t>B</a:t>
            </a:r>
            <a:r>
              <a:rPr lang="en-US" sz="3200" dirty="0" err="1">
                <a:cs typeface="Courier New" pitchFamily="49" charset="0"/>
                <a:sym typeface="Symbol"/>
              </a:rPr>
              <a:t>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14838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</a:t>
            </a:r>
            <a:r>
              <a:rPr lang="en-US" sz="2000" dirty="0" err="1"/>
              <a:t>mslice</a:t>
            </a:r>
            <a:r>
              <a:rPr lang="en-US" sz="2000" dirty="0"/>
              <a:t> menu </a:t>
            </a:r>
            <a:r>
              <a:rPr lang="en-US" sz="2000" dirty="0">
                <a:solidFill>
                  <a:srgbClr val="0070C0"/>
                </a:solidFill>
              </a:rPr>
              <a:t>Option-&gt;User Macro</a:t>
            </a:r>
            <a:r>
              <a:rPr lang="en-US" sz="2000" dirty="0"/>
              <a:t>, enter the following script:</a:t>
            </a:r>
          </a:p>
          <a:p>
            <a:r>
              <a:rPr lang="en-US" dirty="0">
                <a:latin typeface="SimHei" pitchFamily="49" charset="-122"/>
                <a:ea typeface="SimHei" pitchFamily="49" charset="-122"/>
              </a:rPr>
              <a:t>	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itemp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 =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self.macstemp_typ</a:t>
            </a:r>
            <a:endParaRPr lang="en-US" dirty="0">
              <a:latin typeface="SimHei" pitchFamily="49" charset="-122"/>
              <a:ea typeface="SimHei" pitchFamily="49" charset="-122"/>
            </a:endParaRPr>
          </a:p>
          <a:p>
            <a:r>
              <a:rPr lang="en-US" dirty="0">
                <a:latin typeface="SimHei" pitchFamily="49" charset="-122"/>
                <a:ea typeface="SimHei" pitchFamily="49" charset="-122"/>
              </a:rPr>
              <a:t>        for 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=0L,nen-1 do begin</a:t>
            </a:r>
          </a:p>
          <a:p>
            <a:r>
              <a:rPr lang="en-US" dirty="0">
                <a:latin typeface="SimHei" pitchFamily="49" charset="-122"/>
                <a:ea typeface="SimHei" pitchFamily="49" charset="-122"/>
              </a:rPr>
              <a:t>	    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qty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[*,*,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 = 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qty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[*,*,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]*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data_temperature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[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i,itemp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</a:t>
            </a:r>
          </a:p>
          <a:p>
            <a:r>
              <a:rPr lang="en-US" dirty="0">
                <a:latin typeface="SimHei" pitchFamily="49" charset="-122"/>
                <a:ea typeface="SimHei" pitchFamily="49" charset="-122"/>
              </a:rPr>
              <a:t>	    err[*,*,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 = err[*,*,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]*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data_temperature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[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i,itemp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</a:t>
            </a:r>
          </a:p>
          <a:p>
            <a:r>
              <a:rPr lang="en-US" dirty="0">
                <a:latin typeface="SimHei" pitchFamily="49" charset="-122"/>
                <a:ea typeface="SimHei" pitchFamily="49" charset="-122"/>
              </a:rPr>
              <a:t>	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endfor</a:t>
            </a:r>
            <a:endParaRPr lang="en-US" dirty="0">
              <a:latin typeface="SimHei" pitchFamily="49" charset="-122"/>
              <a:ea typeface="SimHei" pitchFamily="49" charset="-122"/>
            </a:endParaRPr>
          </a:p>
          <a:p>
            <a:r>
              <a:rPr lang="en-US" dirty="0">
                <a:latin typeface="SimHei" pitchFamily="49" charset="-122"/>
                <a:ea typeface="SimHei" pitchFamily="49" charset="-122"/>
              </a:rPr>
              <a:t>	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data_temperature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[*,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itemp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 = en/(kb*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data_temperature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[*,</a:t>
            </a:r>
            <a:r>
              <a:rPr lang="en-US" dirty="0" err="1">
                <a:latin typeface="SimHei" pitchFamily="49" charset="-122"/>
                <a:ea typeface="SimHei" pitchFamily="49" charset="-122"/>
              </a:rPr>
              <a:t>itemp</a:t>
            </a:r>
            <a:r>
              <a:rPr lang="en-US" dirty="0">
                <a:latin typeface="SimHei" pitchFamily="49" charset="-122"/>
                <a:ea typeface="SimHei" pitchFamily="49" charset="-122"/>
              </a:rPr>
              <a:t>])</a:t>
            </a:r>
            <a:endParaRPr lang="en-US" dirty="0">
              <a:ea typeface="SimHei" pitchFamily="49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ea typeface="SimHei" pitchFamily="49" charset="-122"/>
              </a:rPr>
              <a:t>Choose the execution time to be After Projection to Viewing Axes.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36" y="3589080"/>
            <a:ext cx="4100512" cy="31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EC145-19C6-4FCE-B7CE-F80FB0654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87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Plot </a:t>
            </a:r>
            <a:r>
              <a:rPr lang="en-US" sz="3200" dirty="0">
                <a:sym typeface="Symbol"/>
              </a:rPr>
              <a:t></a:t>
            </a:r>
            <a:r>
              <a:rPr lang="en-US" sz="3200" dirty="0">
                <a:latin typeface="Courier New" pitchFamily="49" charset="0"/>
                <a:cs typeface="Courier New" pitchFamily="49" charset="0"/>
                <a:sym typeface="Symbol"/>
              </a:rPr>
              <a:t>”</a:t>
            </a:r>
            <a:r>
              <a:rPr lang="en-US" sz="3200" dirty="0">
                <a:cs typeface="Courier New" pitchFamily="49" charset="0"/>
                <a:sym typeface="Symbol"/>
              </a:rPr>
              <a:t>T </a:t>
            </a:r>
            <a:r>
              <a:rPr lang="en-US" sz="3200" dirty="0" err="1">
                <a:cs typeface="Courier New" pitchFamily="49" charset="0"/>
                <a:sym typeface="Symbol"/>
              </a:rPr>
              <a:t>vs</a:t>
            </a:r>
            <a:r>
              <a:rPr lang="en-US" sz="3200" dirty="0">
                <a:cs typeface="Courier New" pitchFamily="49" charset="0"/>
                <a:sym typeface="Symbol"/>
              </a:rPr>
              <a:t> ħ</a:t>
            </a:r>
            <a:r>
              <a:rPr lang="el-GR" sz="3200" dirty="0">
                <a:cs typeface="Courier New" pitchFamily="49" charset="0"/>
                <a:sym typeface="Symbol"/>
              </a:rPr>
              <a:t>ω</a:t>
            </a:r>
            <a:r>
              <a:rPr lang="en-US" sz="3200" dirty="0">
                <a:cs typeface="Courier New" pitchFamily="49" charset="0"/>
                <a:sym typeface="Symbol"/>
              </a:rPr>
              <a:t>/</a:t>
            </a:r>
            <a:r>
              <a:rPr lang="en-US" sz="3200" dirty="0" err="1">
                <a:cs typeface="Courier New" pitchFamily="49" charset="0"/>
                <a:sym typeface="Symbol"/>
              </a:rPr>
              <a:t>k</a:t>
            </a:r>
            <a:r>
              <a:rPr lang="en-US" sz="3200" baseline="-25000" dirty="0" err="1">
                <a:cs typeface="Courier New" pitchFamily="49" charset="0"/>
                <a:sym typeface="Symbol"/>
              </a:rPr>
              <a:t>B</a:t>
            </a:r>
            <a:r>
              <a:rPr lang="en-US" sz="3200" dirty="0" err="1">
                <a:cs typeface="Courier New" pitchFamily="49" charset="0"/>
                <a:sym typeface="Symbol"/>
              </a:rPr>
              <a:t>T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3158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Choose </a:t>
            </a:r>
            <a:r>
              <a:rPr lang="en-US" sz="2000" dirty="0">
                <a:solidFill>
                  <a:srgbClr val="0070C0"/>
                </a:solidFill>
              </a:rPr>
              <a:t>Option-&gt;View Intensity As-&gt; Chi(</a:t>
            </a:r>
            <a:r>
              <a:rPr lang="en-US" sz="2000" dirty="0" err="1">
                <a:solidFill>
                  <a:srgbClr val="0070C0"/>
                </a:solidFill>
              </a:rPr>
              <a:t>Q,omega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Recalculate the projection.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cut panel, cut along T, which is E/</a:t>
            </a:r>
            <a:r>
              <a:rPr lang="en-US" sz="2000" dirty="0" err="1"/>
              <a:t>k</a:t>
            </a:r>
            <a:r>
              <a:rPr lang="en-US" sz="2000" baseline="-25000" dirty="0" err="1"/>
              <a:t>B</a:t>
            </a:r>
            <a:r>
              <a:rPr lang="en-US" sz="2000" dirty="0" err="1"/>
              <a:t>T</a:t>
            </a:r>
            <a:r>
              <a:rPr lang="en-US" sz="2000" dirty="0"/>
              <a:t> now, step 0.4. </a:t>
            </a:r>
          </a:p>
          <a:p>
            <a:r>
              <a:rPr lang="en-US" sz="2000" dirty="0"/>
              <a:t>     Set H thickness range [0.48,0.52], and E thickness range [0.4,1.2].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Plot cut. In the plot window, change the x-axis title to \HW/</a:t>
            </a:r>
            <a:r>
              <a:rPr lang="en-US" sz="2000" dirty="0" err="1"/>
              <a:t>k!dB!nT</a:t>
            </a:r>
            <a:r>
              <a:rPr lang="en-US" sz="2000" dirty="0"/>
              <a:t>,  </a:t>
            </a:r>
          </a:p>
          <a:p>
            <a:r>
              <a:rPr lang="en-US" sz="2000" dirty="0"/>
              <a:t>     and y-axis title to \</a:t>
            </a:r>
            <a:r>
              <a:rPr lang="en-US" sz="2000" dirty="0" err="1"/>
              <a:t>chi’’T</a:t>
            </a:r>
            <a:r>
              <a:rPr lang="en-US" sz="2000" dirty="0"/>
              <a:t> (arb. units).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276600"/>
            <a:ext cx="4610100" cy="3442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12747-2F49-47B5-AFBD-C9B6FF9C75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6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Fit to Scaling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1219200"/>
            <a:ext cx="89050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Press Fit button. In PAN, choose user function as the fitting function:</a:t>
            </a:r>
          </a:p>
          <a:p>
            <a:r>
              <a:rPr lang="it-IT" sz="2000" dirty="0"/>
              <a:t>     </a:t>
            </a:r>
            <a:r>
              <a:rPr lang="it-IT" sz="1600" dirty="0">
                <a:latin typeface="SimHei" pitchFamily="49" charset="-122"/>
                <a:ea typeface="SimHei" pitchFamily="49" charset="-122"/>
              </a:rPr>
              <a:t>p[0]*imaginary((gamma(complex(0.25,-x/4/!pi))/gamma(complex(0.75,-x/4/!pi)))^2)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it-IT" sz="2000" dirty="0">
                <a:ea typeface="SimHei" pitchFamily="49" charset="-122"/>
              </a:rPr>
              <a:t>Add a line of the scaling function to the previous </a:t>
            </a:r>
            <a:r>
              <a:rPr lang="en-US" sz="2000" dirty="0">
                <a:sym typeface="Symbol"/>
              </a:rPr>
              <a:t>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Symbol"/>
              </a:rPr>
              <a:t>”</a:t>
            </a:r>
            <a:r>
              <a:rPr lang="en-US" sz="2000" dirty="0">
                <a:cs typeface="Courier New" pitchFamily="49" charset="0"/>
                <a:sym typeface="Symbol"/>
              </a:rPr>
              <a:t>T </a:t>
            </a:r>
            <a:r>
              <a:rPr lang="en-US" sz="2000" dirty="0" err="1">
                <a:cs typeface="Courier New" pitchFamily="49" charset="0"/>
                <a:sym typeface="Symbol"/>
              </a:rPr>
              <a:t>vs</a:t>
            </a:r>
            <a:r>
              <a:rPr lang="en-US" sz="2000" dirty="0">
                <a:cs typeface="Courier New" pitchFamily="49" charset="0"/>
                <a:sym typeface="Symbol"/>
              </a:rPr>
              <a:t> ħ</a:t>
            </a:r>
            <a:r>
              <a:rPr lang="el-GR" sz="2000" dirty="0">
                <a:cs typeface="Courier New" pitchFamily="49" charset="0"/>
                <a:sym typeface="Symbol"/>
              </a:rPr>
              <a:t>ω</a:t>
            </a:r>
            <a:r>
              <a:rPr lang="en-US" sz="2000" dirty="0">
                <a:cs typeface="Courier New" pitchFamily="49" charset="0"/>
                <a:sym typeface="Symbol"/>
              </a:rPr>
              <a:t>/</a:t>
            </a:r>
            <a:r>
              <a:rPr lang="en-US" sz="2000" dirty="0" err="1">
                <a:cs typeface="Courier New" pitchFamily="49" charset="0"/>
                <a:sym typeface="Symbol"/>
              </a:rPr>
              <a:t>k</a:t>
            </a:r>
            <a:r>
              <a:rPr lang="en-US" sz="2000" baseline="-25000" dirty="0" err="1">
                <a:cs typeface="Courier New" pitchFamily="49" charset="0"/>
                <a:sym typeface="Symbol"/>
              </a:rPr>
              <a:t>B</a:t>
            </a:r>
            <a:r>
              <a:rPr lang="en-US" sz="2000" dirty="0" err="1">
                <a:cs typeface="Courier New" pitchFamily="49" charset="0"/>
                <a:sym typeface="Symbol"/>
              </a:rPr>
              <a:t>T</a:t>
            </a:r>
            <a:r>
              <a:rPr lang="en-US" sz="2000" dirty="0">
                <a:cs typeface="Courier New" pitchFamily="49" charset="0"/>
                <a:sym typeface="Symbol"/>
              </a:rPr>
              <a:t> plot.</a:t>
            </a:r>
          </a:p>
          <a:p>
            <a:r>
              <a:rPr lang="en-US" sz="1600" dirty="0">
                <a:latin typeface="SimHei" pitchFamily="49" charset="-122"/>
                <a:ea typeface="SimHei" pitchFamily="49" charset="-122"/>
                <a:cs typeface="Courier New" pitchFamily="49" charset="0"/>
                <a:sym typeface="Symbol"/>
              </a:rPr>
              <a:t>   y=</a:t>
            </a:r>
            <a:r>
              <a:rPr lang="en-US" sz="1600" dirty="0">
                <a:solidFill>
                  <a:srgbClr val="FF0000"/>
                </a:solidFill>
                <a:latin typeface="SimHei" pitchFamily="49" charset="-122"/>
                <a:ea typeface="SimHei" pitchFamily="49" charset="-122"/>
                <a:cs typeface="Courier New" pitchFamily="49" charset="0"/>
                <a:sym typeface="Symbol"/>
              </a:rPr>
              <a:t>4.783</a:t>
            </a:r>
            <a:r>
              <a:rPr lang="it-IT" sz="1600" dirty="0">
                <a:latin typeface="SimHei" pitchFamily="49" charset="-122"/>
                <a:ea typeface="SimHei" pitchFamily="49" charset="-122"/>
              </a:rPr>
              <a:t>*imaginary((gamma(complex(0.25,-x/4/!pi))/gamma(complex(0.75,-x/4/!pi)))^2)</a:t>
            </a:r>
          </a:p>
          <a:p>
            <a:r>
              <a:rPr lang="en-US" sz="2000" dirty="0">
                <a:ea typeface="SimHei" pitchFamily="49" charset="-122"/>
              </a:rPr>
              <a:t>     with </a:t>
            </a:r>
            <a:r>
              <a:rPr 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chi"T</a:t>
            </a:r>
            <a:r>
              <a:rPr 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propto</a:t>
            </a:r>
            <a:r>
              <a:rPr 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piIm</a:t>
            </a:r>
            <a:r>
              <a:rPr 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[\rho!u2!n(\HW/4\</a:t>
            </a:r>
            <a:r>
              <a:rPr lang="en-US" sz="2000" dirty="0" err="1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pik!dB!nT</a:t>
            </a:r>
            <a:r>
              <a:rPr lang="en-US" sz="2000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)] </a:t>
            </a:r>
            <a:r>
              <a:rPr lang="en-US" sz="2000" dirty="0">
                <a:ea typeface="SimHei" pitchFamily="49" charset="-122"/>
              </a:rPr>
              <a:t>as legend.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1DDA5-16EB-4344-9E86-C1B21DA60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200"/>
            <a:ext cx="5038352" cy="3292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57402-2480-4C37-8C6B-778FD1985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565404"/>
            <a:ext cx="3781425" cy="2851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41351B-CEBB-45F9-8F47-4FB98DF9A8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695325"/>
            <a:ext cx="7115175" cy="2600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38525"/>
            <a:ext cx="6181725" cy="288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915DA0-71E3-45F6-8095-EBB8079732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3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DAVE </a:t>
            </a:r>
            <a:r>
              <a:rPr lang="en-US" sz="3200" dirty="0" err="1"/>
              <a:t>Mslice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86899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DAVE-&gt;Data Reduction-&gt;NCNR-&gt;MACS Reduction (</a:t>
            </a:r>
            <a:r>
              <a:rPr lang="en-US" sz="2000" dirty="0" err="1"/>
              <a:t>Mslice</a:t>
            </a:r>
            <a:r>
              <a:rPr lang="en-US" sz="20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Mslice</a:t>
            </a:r>
            <a:r>
              <a:rPr lang="en-US" sz="2000" dirty="0"/>
              <a:t>-&gt;Option-&gt;View Intensity As-&gt;S(</a:t>
            </a:r>
            <a:r>
              <a:rPr lang="en-US" sz="2000" dirty="0" err="1"/>
              <a:t>Q,omega</a:t>
            </a:r>
            <a:r>
              <a:rPr lang="en-US" sz="20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err="1"/>
              <a:t>Mslice</a:t>
            </a:r>
            <a:r>
              <a:rPr lang="en-US" sz="2000" dirty="0"/>
              <a:t>-&gt;Option-&gt;Viewing Axis-&gt;Allow  Extra Viewing Axis-&gt;Temperature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6347"/>
            <a:ext cx="3798951" cy="347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7" y="2776347"/>
            <a:ext cx="4898517" cy="324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4CD8D-E5AD-4F3F-B49A-D55A7C5EA4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0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Data Files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620" y="1219200"/>
            <a:ext cx="85407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Use the NCNR ftp directory in </a:t>
            </a:r>
            <a:r>
              <a:rPr lang="en-US" sz="2000" dirty="0" err="1"/>
              <a:t>mslice</a:t>
            </a:r>
            <a:r>
              <a:rPr lang="en-US" sz="2000" dirty="0"/>
              <a:t> to remotely load data files.</a:t>
            </a:r>
          </a:p>
          <a:p>
            <a:r>
              <a:rPr lang="en-US" sz="2000" dirty="0"/>
              <a:t>     For windows computer, the ftp directory is </a:t>
            </a:r>
            <a:r>
              <a:rPr lang="en-US" sz="2000" dirty="0">
                <a:hlinkClick r:id="rId2"/>
              </a:rPr>
              <a:t>ftp://ncnr.nist.gov</a:t>
            </a:r>
            <a:endParaRPr lang="en-US" sz="2000" dirty="0"/>
          </a:p>
          <a:p>
            <a:r>
              <a:rPr lang="en-US" sz="2000" dirty="0"/>
              <a:t>     in the drive list. For Mac computers, the ftp directory is in the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NCNR_ftp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</a:t>
            </a:r>
          </a:p>
          <a:p>
            <a:r>
              <a:rPr lang="en-US" sz="2000" dirty="0"/>
              <a:t>     directory in the root directory.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Or download the files from the ftp site to you computer and view them </a:t>
            </a:r>
          </a:p>
          <a:p>
            <a:r>
              <a:rPr lang="en-US" sz="2000" dirty="0"/>
              <a:t>     locally. You can use the tool in the </a:t>
            </a:r>
            <a:r>
              <a:rPr lang="en-US" sz="2000" dirty="0" err="1"/>
              <a:t>mslice</a:t>
            </a:r>
            <a:r>
              <a:rPr lang="en-US" sz="2000" dirty="0"/>
              <a:t> menu </a:t>
            </a:r>
            <a:r>
              <a:rPr lang="en-US" sz="2000" dirty="0">
                <a:solidFill>
                  <a:srgbClr val="0070C0"/>
                </a:solidFill>
              </a:rPr>
              <a:t>File-&gt;File Tools-&gt;Copy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Files from NCNR FTP Server</a:t>
            </a:r>
            <a:r>
              <a:rPr lang="en-US" sz="2000" dirty="0"/>
              <a:t> to download the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list: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773745"/>
            <a:ext cx="815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Constant-E A3 scan files:</a:t>
            </a:r>
          </a:p>
          <a:p>
            <a:r>
              <a:rPr lang="en-US" dirty="0"/>
              <a:t>macs/201706/20170619/data</a:t>
            </a:r>
          </a:p>
          <a:p>
            <a:r>
              <a:rPr lang="en-US" dirty="0"/>
              <a:t>72239-72249</a:t>
            </a:r>
          </a:p>
          <a:p>
            <a:endParaRPr lang="en-US" dirty="0"/>
          </a:p>
          <a:p>
            <a:r>
              <a:rPr lang="en-US" dirty="0"/>
              <a:t>Dispersion data files: macs/201304/20130425/data/</a:t>
            </a:r>
          </a:p>
          <a:p>
            <a:r>
              <a:rPr lang="en-US" dirty="0"/>
              <a:t>Low-T:	     fpx17722-fpx17879</a:t>
            </a:r>
          </a:p>
          <a:p>
            <a:r>
              <a:rPr lang="en-US" dirty="0"/>
              <a:t>High-T: 	     fpx18314-fpx18397</a:t>
            </a:r>
          </a:p>
          <a:p>
            <a:r>
              <a:rPr lang="en-US" dirty="0"/>
              <a:t>Empty can:  fpx18023-fpx18100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hlinkClick r:id="rId3"/>
              </a:rPr>
              <a:t>https://tinyurl.com/acns-eresl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https://tinyurl.com/acns-macs</a:t>
            </a:r>
            <a:endParaRPr lang="en-US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C5D3-65A4-4454-B3DE-CDCC0D42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265" y="3581400"/>
            <a:ext cx="4237135" cy="2805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5B2BEB-7547-45A6-B632-5DED30035D3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1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Load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620" y="1219200"/>
            <a:ext cx="86901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Choose the data files in the file list panel. Right click to view file info.</a:t>
            </a:r>
          </a:p>
          <a:p>
            <a:r>
              <a:rPr lang="en-US" sz="2000" dirty="0"/>
              <a:t>     Press </a:t>
            </a:r>
            <a:r>
              <a:rPr lang="en-US" sz="2000" dirty="0">
                <a:solidFill>
                  <a:srgbClr val="0070C0"/>
                </a:solidFill>
              </a:rPr>
              <a:t>Load Data </a:t>
            </a:r>
            <a:r>
              <a:rPr lang="en-US" sz="2000" dirty="0"/>
              <a:t>button. Press </a:t>
            </a:r>
            <a:r>
              <a:rPr lang="en-US" sz="2000" dirty="0">
                <a:solidFill>
                  <a:srgbClr val="0070C0"/>
                </a:solidFill>
              </a:rPr>
              <a:t>Add Data </a:t>
            </a:r>
            <a:r>
              <a:rPr lang="en-US" sz="2000" dirty="0"/>
              <a:t>button to append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For background files, choose them in the file list, then in the background</a:t>
            </a:r>
          </a:p>
          <a:p>
            <a:r>
              <a:rPr lang="en-US" sz="2000" dirty="0"/>
              <a:t>     menu, click </a:t>
            </a:r>
            <a:r>
              <a:rPr lang="en-US" sz="2000" dirty="0">
                <a:solidFill>
                  <a:srgbClr val="0070C0"/>
                </a:solidFill>
              </a:rPr>
              <a:t>Load Empty Can File(s).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3574"/>
            <a:ext cx="3810000" cy="399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2819400"/>
            <a:ext cx="41880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Constant-E A3 scan files:</a:t>
            </a:r>
          </a:p>
          <a:p>
            <a:r>
              <a:rPr lang="en-US" dirty="0"/>
              <a:t>macs/201706/20170619/data</a:t>
            </a:r>
          </a:p>
          <a:p>
            <a:r>
              <a:rPr lang="en-US" dirty="0"/>
              <a:t>72239-72249</a:t>
            </a:r>
          </a:p>
          <a:p>
            <a:endParaRPr lang="en-US" dirty="0"/>
          </a:p>
          <a:p>
            <a:r>
              <a:rPr lang="en-US" dirty="0"/>
              <a:t>Dispersion data files: macs/201304/20130425/data/</a:t>
            </a:r>
          </a:p>
          <a:p>
            <a:r>
              <a:rPr lang="en-US" dirty="0"/>
              <a:t>Low-T:	     fpx17722-fpx17879</a:t>
            </a:r>
          </a:p>
          <a:p>
            <a:r>
              <a:rPr lang="en-US" dirty="0"/>
              <a:t>High-T: 	     fpx18314-fpx18397</a:t>
            </a:r>
          </a:p>
          <a:p>
            <a:r>
              <a:rPr lang="en-US" dirty="0"/>
              <a:t>Empty can:  fpx18023-fpx18100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0EC0B-DD54-4C48-A1D0-F042E788E2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8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Plot Constant-E Slice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88440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Load a3 scan files 72239-72249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Make sure u1=(1,0,0) and u2=(0,1,0). Press </a:t>
            </a:r>
            <a:r>
              <a:rPr lang="en-US" sz="2000" dirty="0">
                <a:solidFill>
                  <a:srgbClr val="0070C0"/>
                </a:solidFill>
              </a:rPr>
              <a:t>Calculate Projections </a:t>
            </a:r>
            <a:r>
              <a:rPr lang="en-US" sz="2000" dirty="0"/>
              <a:t>button.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slice panel, choose [H,0,0] as x axis, step 0.035, and [0,K,0] as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y axis, step 0.035. Press Plot Slice button to plot the H vs K contour plot.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Keep the plot window.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B3249-4D80-4AC8-9D5F-1081FA97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864596"/>
            <a:ext cx="3689081" cy="38881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07BF2-958B-4E7C-B9D2-3F8FD56F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575" y="3671113"/>
            <a:ext cx="4086225" cy="3081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FD113-1FC8-4B17-B250-DD42C90A50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Plot H vs E dispersion Slice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066800"/>
            <a:ext cx="88649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Load low-T (17722-17879 ) and high-T (18314-18397) data files. </a:t>
            </a:r>
          </a:p>
          <a:p>
            <a:r>
              <a:rPr lang="en-US" sz="2000" dirty="0"/>
              <a:t>     Load empty can files (18023-18100) as background.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Disable the monitor lambda/2 correction in the </a:t>
            </a:r>
            <a:r>
              <a:rPr lang="en-US" sz="2000" dirty="0">
                <a:solidFill>
                  <a:srgbClr val="0070C0"/>
                </a:solidFill>
              </a:rPr>
              <a:t>Option</a:t>
            </a:r>
            <a:r>
              <a:rPr lang="en-US" sz="2000" dirty="0"/>
              <a:t> menu. Calculate </a:t>
            </a:r>
          </a:p>
          <a:p>
            <a:r>
              <a:rPr lang="en-US" sz="2000" dirty="0"/>
              <a:t>     projection. Increase the empty can subtraction tolerance in the </a:t>
            </a:r>
            <a:r>
              <a:rPr lang="en-US" sz="2000" dirty="0">
                <a:solidFill>
                  <a:srgbClr val="0070C0"/>
                </a:solidFill>
              </a:rPr>
              <a:t>Parameter</a:t>
            </a:r>
          </a:p>
          <a:p>
            <a:r>
              <a:rPr lang="en-US" sz="2000" dirty="0"/>
              <a:t>     menu to 0.015 for energy and 0.15 for kidney.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slice panel, choose [H,0,0] as x axis, step 0.035, and E as y axis, </a:t>
            </a:r>
          </a:p>
          <a:p>
            <a:r>
              <a:rPr lang="en-US" sz="2000" dirty="0"/>
              <a:t>     step </a:t>
            </a:r>
            <a:r>
              <a:rPr lang="en-US" sz="2000" dirty="0">
                <a:solidFill>
                  <a:srgbClr val="FF0000"/>
                </a:solidFill>
              </a:rPr>
              <a:t>0.1</a:t>
            </a:r>
            <a:r>
              <a:rPr lang="en-US" sz="2000" dirty="0"/>
              <a:t>. Specify the temperature range. Press </a:t>
            </a:r>
            <a:r>
              <a:rPr lang="en-US" sz="2000" dirty="0">
                <a:solidFill>
                  <a:srgbClr val="0070C0"/>
                </a:solidFill>
              </a:rPr>
              <a:t>Plot Slice </a:t>
            </a:r>
            <a:r>
              <a:rPr lang="en-US" sz="2000" dirty="0"/>
              <a:t>button to plot </a:t>
            </a:r>
          </a:p>
          <a:p>
            <a:r>
              <a:rPr lang="en-US" sz="2000" dirty="0"/>
              <a:t>     the H vs E contour plot.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Keep the plot window.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214" y="3320585"/>
            <a:ext cx="3268717" cy="3397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722AC-42B3-478F-B78F-382F47AC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" y="3929122"/>
            <a:ext cx="3629025" cy="2736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DEEE0-A880-42D1-AE1E-08B791BDD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243"/>
            <a:ext cx="8229600" cy="1143000"/>
          </a:xfrm>
        </p:spPr>
        <p:txBody>
          <a:bodyPr/>
          <a:lstStyle/>
          <a:p>
            <a:r>
              <a:rPr lang="en-US" sz="3200" dirty="0"/>
              <a:t>Plot &amp; Fit Cut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934969"/>
            <a:ext cx="932769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Make a cut along E, with [H,0,0] thickness range of [0.745,0.755] and </a:t>
            </a:r>
          </a:p>
          <a:p>
            <a:r>
              <a:rPr lang="en-US" sz="2000" dirty="0"/>
              <a:t>     T&lt;3 K. x range starts from 0.79, step 0.1.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Keep the plot window.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Press Fit button in the Cut panel to fit the data. Use Müller Ansatz </a:t>
            </a:r>
            <a:r>
              <a:rPr lang="en-US" sz="2000" dirty="0" err="1"/>
              <a:t>equ</a:t>
            </a:r>
            <a:r>
              <a:rPr lang="en-US" sz="2000" dirty="0"/>
              <a:t>. as</a:t>
            </a:r>
          </a:p>
          <a:p>
            <a:r>
              <a:rPr lang="en-US" sz="2000" dirty="0"/>
              <a:t>     the user function (in one line, initial p[0]=3, p[1]=0.9):</a:t>
            </a:r>
          </a:p>
          <a:p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p[0]*</a:t>
            </a:r>
            <a:r>
              <a:rPr lang="en-US" sz="1600" dirty="0" err="1">
                <a:latin typeface="SimHei" panose="02010609060101010101" pitchFamily="49" charset="-122"/>
                <a:ea typeface="SimHei" panose="02010609060101010101" pitchFamily="49" charset="-122"/>
              </a:rPr>
              <a:t>rmd_heaviside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(x-!pi/2*p[1])*</a:t>
            </a:r>
            <a:r>
              <a:rPr lang="en-US" sz="1600" dirty="0" err="1">
                <a:latin typeface="SimHei" panose="02010609060101010101" pitchFamily="49" charset="-122"/>
                <a:ea typeface="SimHei" panose="02010609060101010101" pitchFamily="49" charset="-122"/>
              </a:rPr>
              <a:t>rmd_heaviside</a:t>
            </a:r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(!pi*p[1]*sqrt(2)/2-x)</a:t>
            </a:r>
          </a:p>
          <a:p>
            <a:r>
              <a:rPr lang="en-US" sz="1600" dirty="0">
                <a:latin typeface="SimHei" panose="02010609060101010101" pitchFamily="49" charset="-122"/>
                <a:ea typeface="SimHei" panose="02010609060101010101" pitchFamily="49" charset="-122"/>
              </a:rPr>
              <a:t>    /sqrt(abs(x^2-0.25*(!pi*p[1])^2))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sz="2000" dirty="0">
                <a:ea typeface="SimHei" panose="02010609060101010101" pitchFamily="49" charset="-122"/>
              </a:rPr>
              <a:t>Load pre-generated resolution data from </a:t>
            </a:r>
            <a:r>
              <a:rPr lang="en-US" sz="2000" dirty="0">
                <a:solidFill>
                  <a:srgbClr val="0070C0"/>
                </a:solidFill>
                <a:ea typeface="SimHei" panose="02010609060101010101" pitchFamily="49" charset="-122"/>
              </a:rPr>
              <a:t>Resolution-&gt;Load ASCII Res File</a:t>
            </a:r>
            <a:r>
              <a:rPr lang="en-US" sz="2000" dirty="0">
                <a:ea typeface="SimHei" panose="02010609060101010101" pitchFamily="49" charset="-122"/>
              </a:rPr>
              <a:t>.</a:t>
            </a:r>
            <a:endParaRPr lang="en-US" sz="2000" dirty="0"/>
          </a:p>
          <a:p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lang="en-US" sz="16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420F5-6330-4DF4-8FBD-C46E9B643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54" y="3505200"/>
            <a:ext cx="4713734" cy="3150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54E3E-F7CB-4BA7-A847-3C1362C4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76026"/>
            <a:ext cx="3552825" cy="2679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7E0BB-CC5E-49EA-8F2E-80208D16ED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1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1"/>
            <a:ext cx="9144000" cy="3559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6381750"/>
            <a:ext cx="3114675" cy="400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877085"/>
            <a:ext cx="5943600" cy="2381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A766C-CE4D-4BE4-B271-C485624C97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7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1634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Add a line to the plot from </a:t>
            </a:r>
            <a:r>
              <a:rPr lang="en-US" sz="2400" dirty="0">
                <a:solidFill>
                  <a:srgbClr val="0070C0"/>
                </a:solidFill>
              </a:rPr>
              <a:t>Edit-&gt;Add Line </a:t>
            </a:r>
            <a:r>
              <a:rPr lang="en-US" sz="2400" dirty="0"/>
              <a:t>:</a:t>
            </a:r>
          </a:p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  p=[</a:t>
            </a:r>
            <a:r>
              <a:rPr 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2.996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,</a:t>
            </a:r>
            <a:r>
              <a:rPr 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0.9421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] &amp; y =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gauss_smooth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(p[0]*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rmd_heaviside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(x-!pi/2*p[1])*</a:t>
            </a:r>
          </a:p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rmd_heaviside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(!pi*p[1]*sqrt(2)/2-x)/sqrt(abs(x^2-0.25*(!pi*p[1])^2)),</a:t>
            </a:r>
          </a:p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   </a:t>
            </a:r>
            <a:r>
              <a:rPr 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0.15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/(x[1]-x[0])/sqrt(8.*</a:t>
            </a:r>
            <a:r>
              <a:rPr lang="en-US" dirty="0" err="1">
                <a:latin typeface="SimHei" panose="02010609060101010101" pitchFamily="49" charset="-122"/>
                <a:ea typeface="SimHei" panose="02010609060101010101" pitchFamily="49" charset="-122"/>
              </a:rPr>
              <a:t>alog</a:t>
            </a:r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(2)))</a:t>
            </a:r>
          </a:p>
          <a:p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4E7CD0-4053-4933-8AF2-F5E81925E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52690"/>
            <a:ext cx="2667000" cy="3409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3C8C10-7B88-49B6-9A16-53BF4435D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2209800"/>
            <a:ext cx="5506629" cy="4152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F56A80-4C9F-423D-B212-005FEC8F6A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573611" cy="6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6708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1121</Words>
  <Application>Microsoft Office PowerPoint</Application>
  <PresentationFormat>On-screen Show (4:3)</PresentationFormat>
  <Paragraphs>109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SimHei</vt:lpstr>
      <vt:lpstr>Arial</vt:lpstr>
      <vt:lpstr>Calibri</vt:lpstr>
      <vt:lpstr>Cambria Math</vt:lpstr>
      <vt:lpstr>Courier New</vt:lpstr>
      <vt:lpstr>Symbol</vt:lpstr>
      <vt:lpstr>Default Design</vt:lpstr>
      <vt:lpstr>Data Analysis</vt:lpstr>
      <vt:lpstr>DAVE Mslice</vt:lpstr>
      <vt:lpstr>Data Files</vt:lpstr>
      <vt:lpstr>Load Data</vt:lpstr>
      <vt:lpstr>Plot Constant-E Slice</vt:lpstr>
      <vt:lpstr>Plot H vs E dispersion Slice</vt:lpstr>
      <vt:lpstr>Plot &amp; Fit Cut</vt:lpstr>
      <vt:lpstr>PowerPoint Presentation</vt:lpstr>
      <vt:lpstr>PowerPoint Presentation</vt:lpstr>
      <vt:lpstr>Overplot the Dispersion Curve</vt:lpstr>
      <vt:lpstr>Plot ”T vs ħω/kBT</vt:lpstr>
      <vt:lpstr>Plot ”T vs ħω/kBT</vt:lpstr>
      <vt:lpstr>Fit to Scaling Function</vt:lpstr>
      <vt:lpstr>PowerPoint Presentation</vt:lpstr>
    </vt:vector>
  </TitlesOfParts>
  <Company>NIST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Qiu, Yiming</dc:creator>
  <cp:lastModifiedBy>Qiu, Yiming (Fed)</cp:lastModifiedBy>
  <cp:revision>109</cp:revision>
  <dcterms:created xsi:type="dcterms:W3CDTF">2013-05-31T19:13:22Z</dcterms:created>
  <dcterms:modified xsi:type="dcterms:W3CDTF">2018-06-22T20:12:09Z</dcterms:modified>
</cp:coreProperties>
</file>